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0" r:id="rId6"/>
    <p:sldId id="258" r:id="rId7"/>
    <p:sldId id="259" r:id="rId8"/>
    <p:sldId id="257" r:id="rId9"/>
    <p:sldId id="267" r:id="rId10"/>
    <p:sldId id="266" r:id="rId11"/>
    <p:sldId id="270" r:id="rId12"/>
    <p:sldId id="271" r:id="rId13"/>
    <p:sldId id="273" r:id="rId14"/>
    <p:sldId id="274" r:id="rId15"/>
  </p:sldIdLst>
  <p:sldSz cx="7200900" cy="10621963"/>
  <p:notesSz cx="6888163" cy="10020300"/>
  <p:defaultTextStyle>
    <a:defPPr>
      <a:defRPr lang="ru-RU"/>
    </a:defPPr>
    <a:lvl1pPr marL="0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184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367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551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6735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5918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5102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4285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3469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3414" y="-198"/>
      </p:cViewPr>
      <p:guideLst>
        <p:guide orient="horz" pos="3346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068" y="3299695"/>
            <a:ext cx="6120765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0135" y="6019112"/>
            <a:ext cx="5040630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5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4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3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220652" y="425373"/>
            <a:ext cx="1620203" cy="906309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60045" y="425373"/>
            <a:ext cx="4740593" cy="90630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822" y="6825595"/>
            <a:ext cx="6120765" cy="210964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8822" y="4502043"/>
            <a:ext cx="6120765" cy="232355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3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5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67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51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42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34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0045" y="2478460"/>
            <a:ext cx="3180398" cy="7010004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60457" y="2478460"/>
            <a:ext cx="3180398" cy="7010004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6" y="2377648"/>
            <a:ext cx="3181648" cy="99089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184" indent="0">
              <a:buNone/>
              <a:defRPr sz="2200" b="1"/>
            </a:lvl2pPr>
            <a:lvl3pPr marL="1018367" indent="0">
              <a:buNone/>
              <a:defRPr sz="2000" b="1"/>
            </a:lvl3pPr>
            <a:lvl4pPr marL="1527551" indent="0">
              <a:buNone/>
              <a:defRPr sz="1800" b="1"/>
            </a:lvl4pPr>
            <a:lvl5pPr marL="2036735" indent="0">
              <a:buNone/>
              <a:defRPr sz="1800" b="1"/>
            </a:lvl5pPr>
            <a:lvl6pPr marL="2545918" indent="0">
              <a:buNone/>
              <a:defRPr sz="1800" b="1"/>
            </a:lvl6pPr>
            <a:lvl7pPr marL="3055102" indent="0">
              <a:buNone/>
              <a:defRPr sz="1800" b="1"/>
            </a:lvl7pPr>
            <a:lvl8pPr marL="3564285" indent="0">
              <a:buNone/>
              <a:defRPr sz="1800" b="1"/>
            </a:lvl8pPr>
            <a:lvl9pPr marL="4073469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0046" y="3368539"/>
            <a:ext cx="3181648" cy="611992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57958" y="2377648"/>
            <a:ext cx="3182898" cy="99089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184" indent="0">
              <a:buNone/>
              <a:defRPr sz="2200" b="1"/>
            </a:lvl2pPr>
            <a:lvl3pPr marL="1018367" indent="0">
              <a:buNone/>
              <a:defRPr sz="2000" b="1"/>
            </a:lvl3pPr>
            <a:lvl4pPr marL="1527551" indent="0">
              <a:buNone/>
              <a:defRPr sz="1800" b="1"/>
            </a:lvl4pPr>
            <a:lvl5pPr marL="2036735" indent="0">
              <a:buNone/>
              <a:defRPr sz="1800" b="1"/>
            </a:lvl5pPr>
            <a:lvl6pPr marL="2545918" indent="0">
              <a:buNone/>
              <a:defRPr sz="1800" b="1"/>
            </a:lvl6pPr>
            <a:lvl7pPr marL="3055102" indent="0">
              <a:buNone/>
              <a:defRPr sz="1800" b="1"/>
            </a:lvl7pPr>
            <a:lvl8pPr marL="3564285" indent="0">
              <a:buNone/>
              <a:defRPr sz="1800" b="1"/>
            </a:lvl8pPr>
            <a:lvl9pPr marL="4073469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657958" y="3368539"/>
            <a:ext cx="3182898" cy="611992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" y="422912"/>
            <a:ext cx="2369047" cy="179983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15352" y="422912"/>
            <a:ext cx="4025504" cy="9065552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0045" y="2222745"/>
            <a:ext cx="2369047" cy="7265719"/>
          </a:xfrm>
        </p:spPr>
        <p:txBody>
          <a:bodyPr/>
          <a:lstStyle>
            <a:lvl1pPr marL="0" indent="0">
              <a:buNone/>
              <a:defRPr sz="1600"/>
            </a:lvl1pPr>
            <a:lvl2pPr marL="509184" indent="0">
              <a:buNone/>
              <a:defRPr sz="1300"/>
            </a:lvl2pPr>
            <a:lvl3pPr marL="1018367" indent="0">
              <a:buNone/>
              <a:defRPr sz="1100"/>
            </a:lvl3pPr>
            <a:lvl4pPr marL="1527551" indent="0">
              <a:buNone/>
              <a:defRPr sz="1000"/>
            </a:lvl4pPr>
            <a:lvl5pPr marL="2036735" indent="0">
              <a:buNone/>
              <a:defRPr sz="1000"/>
            </a:lvl5pPr>
            <a:lvl6pPr marL="2545918" indent="0">
              <a:buNone/>
              <a:defRPr sz="1000"/>
            </a:lvl6pPr>
            <a:lvl7pPr marL="3055102" indent="0">
              <a:buNone/>
              <a:defRPr sz="1000"/>
            </a:lvl7pPr>
            <a:lvl8pPr marL="3564285" indent="0">
              <a:buNone/>
              <a:defRPr sz="1000"/>
            </a:lvl8pPr>
            <a:lvl9pPr marL="407346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427" y="7435375"/>
            <a:ext cx="4320540" cy="87778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1427" y="949092"/>
            <a:ext cx="4320540" cy="6373178"/>
          </a:xfrm>
        </p:spPr>
        <p:txBody>
          <a:bodyPr/>
          <a:lstStyle>
            <a:lvl1pPr marL="0" indent="0">
              <a:buNone/>
              <a:defRPr sz="3600"/>
            </a:lvl1pPr>
            <a:lvl2pPr marL="509184" indent="0">
              <a:buNone/>
              <a:defRPr sz="3100"/>
            </a:lvl2pPr>
            <a:lvl3pPr marL="1018367" indent="0">
              <a:buNone/>
              <a:defRPr sz="2700"/>
            </a:lvl3pPr>
            <a:lvl4pPr marL="1527551" indent="0">
              <a:buNone/>
              <a:defRPr sz="2200"/>
            </a:lvl4pPr>
            <a:lvl5pPr marL="2036735" indent="0">
              <a:buNone/>
              <a:defRPr sz="2200"/>
            </a:lvl5pPr>
            <a:lvl6pPr marL="2545918" indent="0">
              <a:buNone/>
              <a:defRPr sz="2200"/>
            </a:lvl6pPr>
            <a:lvl7pPr marL="3055102" indent="0">
              <a:buNone/>
              <a:defRPr sz="2200"/>
            </a:lvl7pPr>
            <a:lvl8pPr marL="3564285" indent="0">
              <a:buNone/>
              <a:defRPr sz="2200"/>
            </a:lvl8pPr>
            <a:lvl9pPr marL="4073469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1427" y="8313163"/>
            <a:ext cx="4320540" cy="1246604"/>
          </a:xfrm>
        </p:spPr>
        <p:txBody>
          <a:bodyPr/>
          <a:lstStyle>
            <a:lvl1pPr marL="0" indent="0">
              <a:buNone/>
              <a:defRPr sz="1600"/>
            </a:lvl1pPr>
            <a:lvl2pPr marL="509184" indent="0">
              <a:buNone/>
              <a:defRPr sz="1300"/>
            </a:lvl2pPr>
            <a:lvl3pPr marL="1018367" indent="0">
              <a:buNone/>
              <a:defRPr sz="1100"/>
            </a:lvl3pPr>
            <a:lvl4pPr marL="1527551" indent="0">
              <a:buNone/>
              <a:defRPr sz="1000"/>
            </a:lvl4pPr>
            <a:lvl5pPr marL="2036735" indent="0">
              <a:buNone/>
              <a:defRPr sz="1000"/>
            </a:lvl5pPr>
            <a:lvl6pPr marL="2545918" indent="0">
              <a:buNone/>
              <a:defRPr sz="1000"/>
            </a:lvl6pPr>
            <a:lvl7pPr marL="3055102" indent="0">
              <a:buNone/>
              <a:defRPr sz="1000"/>
            </a:lvl7pPr>
            <a:lvl8pPr marL="3564285" indent="0">
              <a:buNone/>
              <a:defRPr sz="1000"/>
            </a:lvl8pPr>
            <a:lvl9pPr marL="407346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" y="425371"/>
            <a:ext cx="6480810" cy="1770327"/>
          </a:xfrm>
          <a:prstGeom prst="rect">
            <a:avLst/>
          </a:prstGeom>
        </p:spPr>
        <p:txBody>
          <a:bodyPr vert="horz" lIns="101837" tIns="50918" rIns="101837" bIns="509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5" y="2478460"/>
            <a:ext cx="6480810" cy="7010004"/>
          </a:xfrm>
          <a:prstGeom prst="rect">
            <a:avLst/>
          </a:prstGeom>
        </p:spPr>
        <p:txBody>
          <a:bodyPr vert="horz" lIns="101837" tIns="50918" rIns="101837" bIns="509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0045" y="9844987"/>
            <a:ext cx="1680210" cy="565521"/>
          </a:xfrm>
          <a:prstGeom prst="rect">
            <a:avLst/>
          </a:prstGeom>
        </p:spPr>
        <p:txBody>
          <a:bodyPr vert="horz" lIns="101837" tIns="50918" rIns="101837" bIns="5091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0308" y="9844987"/>
            <a:ext cx="2280285" cy="565521"/>
          </a:xfrm>
          <a:prstGeom prst="rect">
            <a:avLst/>
          </a:prstGeom>
        </p:spPr>
        <p:txBody>
          <a:bodyPr vert="horz" lIns="101837" tIns="50918" rIns="101837" bIns="5091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60645" y="9844987"/>
            <a:ext cx="1680210" cy="565521"/>
          </a:xfrm>
          <a:prstGeom prst="rect">
            <a:avLst/>
          </a:prstGeom>
        </p:spPr>
        <p:txBody>
          <a:bodyPr vert="horz" lIns="101837" tIns="50918" rIns="101837" bIns="5091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367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888" indent="-381888" algn="l" defTabSz="10183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423" indent="-318240" algn="l" defTabSz="1018367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2959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143" indent="-254592" algn="l" defTabSz="101836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326" indent="-254592" algn="l" defTabSz="101836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0510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9694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8877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8061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184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367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551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735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918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102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4285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3469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cdn4.vectorstock.com/i/1000x1000/76/38/technical-abstract-background-vertical-format-vector-10776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992"/>
          <a:stretch/>
        </p:blipFill>
        <p:spPr bwMode="auto">
          <a:xfrm>
            <a:off x="0" y="0"/>
            <a:ext cx="7200900" cy="10621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24163" y="2646685"/>
            <a:ext cx="1847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2138" y="342429"/>
            <a:ext cx="612068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440210" y="2574677"/>
            <a:ext cx="4307589" cy="156966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3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D-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 принтер</a:t>
            </a:r>
          </a:p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«МЕТЕОР»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  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6194" y="342429"/>
            <a:ext cx="48406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9770" y="1638573"/>
            <a:ext cx="36358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Знакомьтесь,</a:t>
            </a: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152178" y="4302869"/>
            <a:ext cx="5112568" cy="6120680"/>
          </a:xfrm>
          <a:prstGeom prst="snip2Diag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4649" t="30800" r="49601" b="33501"/>
          <a:stretch>
            <a:fillRect/>
          </a:stretch>
        </p:blipFill>
        <p:spPr bwMode="auto">
          <a:xfrm>
            <a:off x="1584226" y="4734917"/>
            <a:ext cx="4176464" cy="532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9834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2594334_99-p-fon-abstraktsiya-sine-zelenii-131.jpg"/>
          <p:cNvPicPr>
            <a:picLocks noChangeAspect="1" noChangeArrowheads="1"/>
          </p:cNvPicPr>
          <p:nvPr/>
        </p:nvPicPr>
        <p:blipFill>
          <a:blip r:embed="rId2" cstate="print">
            <a:lum bright="20000" contrast="-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39722" y="3039722"/>
            <a:ext cx="13280344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8082" y="2070621"/>
            <a:ext cx="6624736" cy="8280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235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1.  Общие 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требования инструкции по технике безопасности при работе на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3 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 –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принтере</a:t>
            </a:r>
            <a:r>
              <a:rPr lang="ru-RU" sz="14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1.1.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работе на 3D–принтере не допускается расположение рабочего места в помещениях без наличия естественной или искусственной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вентиляции.                                                                                                                             1.2. Для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защиты пластика на катушке от прямых солнечных лучей должны предусматриваться солнцезащитные устройства (шторы, пленка с металлизированным покрытием, регулируемые жалюзи с вертикальными панелями и др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.).                                                                                                                                                 1.3. В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помещении кабинета и на рабочем месте необходимо поддерживать чистоту и порядок, проводить систематическое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проветривание.                                                           1.4.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выявлении любых неисправностей, принтер не включать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случае поломки необходимо остановить работу до устранения аварийных обстоятельств. 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Требования безопасности во время работы на 3 D –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принтере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                                3.1.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Запрещается снимать защитные устройства с оборудования и работать без них, а также трогать нагретый экструдер и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столик.                                                                           3.2. Не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допускать к 3D–принтеру посторонних лиц, которые не участвуют в работе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                                                                                                                                                         3.3. 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Запрещается перемещать и переносить 3D–принтер во время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печати.                              3.4.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Запрещается любое физическое вмешательство во время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работы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3D–принтера, за исключением экстренной остановки печати или аварийного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выключения.                                                                                                                                    3.5. Запрещается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оставлять включенное оборудование без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присмотра.                                        3.6. Запрещается класть предметы на или в 3D–принтер.                                                                  3.7. Строго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выполнять общие требования по электробезопасности и пожарной безопасности, требования данной </a:t>
            </a: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инструкции по охране труда при работе на </a:t>
            </a:r>
            <a:r>
              <a:rPr lang="ru-RU" sz="14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3D–принтере.                                                                                                                                    3.8.  Самостоятельно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разбирать и проводить ремонт 3D–принтера категорически запрещается. Эти работы может выполнять только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специалист.                                         3.9. Суммарное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время непосредственной работы с 3D–принтером в течение рабочего дня должно быть не более 6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часов.                                                                  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Требования 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безопасности после окончания работы с 3 D –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принтером                               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3.1. Отключить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3D–принтер от электросети, для чего необходимо отключить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тумблер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задней части, а потом вытащить штепсельную вилку из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розетки.                     3.2. Снять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протереть столик 3D–принтера, остывший до комнатной температуры, чистой влажной тканью, либо промыть проточной водой и вытереть насухо. Установить столик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обратно.                                                                                                                             3.3. Убрать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рабочее место. Обрезки пластика и брак убрать в отдельный пакет для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переработки.                                                                                                                                  3.4. Тщательно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проветрить помещение с 3D–принтером.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ea typeface="Times New Roman"/>
                <a:cs typeface="Times New Roman"/>
              </a:rPr>
              <a:t> </a:t>
            </a:r>
            <a:r>
              <a:rPr lang="ru-RU" sz="1600" dirty="0" smtClean="0">
                <a:ea typeface="Times New Roman"/>
                <a:cs typeface="Times New Roman"/>
              </a:rPr>
              <a:t>                          </a:t>
            </a:r>
            <a:endParaRPr lang="ru-RU" sz="1600" dirty="0">
              <a:ea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066" y="414437"/>
            <a:ext cx="6696744" cy="144655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Инструкция для                                 взрослых в работе с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3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ПРИНТЕРОМ «МЕТЕОР»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2138" y="414437"/>
            <a:ext cx="568863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80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4376671_43-p-fon-dlya-prezentatsii-po-fizike-svetlii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710531" y="1710530"/>
            <a:ext cx="10621963" cy="72009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6074" y="126405"/>
            <a:ext cx="6696744" cy="1754326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ФОТОРЕПОРТАЖ</a:t>
            </a:r>
          </a:p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ИЗУЧАЕМ 3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 «МЕТЕОР»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6474" y="8191301"/>
            <a:ext cx="3168402" cy="22322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8082" y="8191301"/>
            <a:ext cx="3168352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8172" y="702469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76514" y="2646685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60090" y="1854597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88482" y="5166965"/>
            <a:ext cx="2880320" cy="20882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8082" y="4662909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webattach.mail.yandex.net/message_part_real/IMG_20210921_095331.jpg?exif_rotate=y&amp;no_disposition=y&amp;name=IMG_20210921_095331.jpg&amp;sid=YWVzX3NpZDp7ImFlc0tleUlkIjoiMTc4IiwiaG1hY0tleUlkIjoiMTc4IiwiaXZCYXNlNjQiOiI2QUxKbXRaTWJ5b2NjVi9hVUhmcm13PT0iLCJzaWRCYXNlNjQiOiIvcml3WlkrQlh1WVlFOGg4eFRGOHhsOG85cW1jdzlEdkhVeGFCMzQzQXlTd1pVU3p4eC9RelBuN2dzNXBaN0J4UmVHUlEyTkw1cndGd2FVWkdLcFR5SWNTcnJLNnZ2OWhhUlF2OXpxakw4b2MrWVhzeDdWRXJWR3MyK0hZWXZZMiIsImhtYWNCYXNlNjQiOiJPTHkxMHFRRVZSZXhLWFJHdGdaZ2w4dkNFMk9xS0RzaVIvcG5NZkNsV3RRPSJ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74" y="2502669"/>
            <a:ext cx="384042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webattach.mail.yandex.net/message_part_real/IMG_20210921_100122.jpg?exif_rotate=y&amp;no_disposition=y&amp;name=IMG_20210921_100122.jpg&amp;sid=YWVzX3NpZDp7ImFlc0tleUlkIjoiMTc4IiwiaG1hY0tleUlkIjoiMTc4IiwiaXZCYXNlNjQiOiJCbHRCUGdqT09nN002NXBESWZyY2FBPT0iLCJzaWRCYXNlNjQiOiJzcGpLMG51bnVwWjJ3bUdHbFgvWWhrOGlpYTMvMURjRUhiMERhRDB0OXVOeHc2KzN5WDF1emxqNWJkcHNSRWFncE5EbW5PMnhYekxqVGJoRHp4WWRqVjNSSndUOGp0dGk4Q1pFeEY1WWpkeFhwUitsSFFReEJ0Ykl0ZmpYam9HcCIsImhtYWNCYXNlNjQiOiJENWZtNGpWRnBvRHVWc1JjYzAyazdNTld4elFDQ0pXNHB2dE9uY055bWZrPSJ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399213"/>
            <a:ext cx="381642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0" name="AutoShape 6" descr="https://mail.yandex.ru/message_part/IMG_20210923_102547.jpg?_uid=141593198&amp;name=IMG_20210923_102547.jpg&amp;hid=1.2&amp;ids=177047760351084580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webattach.mail.yandex.net/message_part_real/IMG_20210923_102547.jpg?exif_rotate=y&amp;no_disposition=y&amp;name=IMG_20210923_102547.jpg&amp;sid=YWVzX3NpZDp7ImFlc0tleUlkIjoiMTc4IiwiaG1hY0tleUlkIjoiMTc4IiwiaXZCYXNlNjQiOiJYNHhvakpsWjBCVzN5OHYwN0tkZFN3PT0iLCJzaWRCYXNlNjQiOiIvZEMrWHI2Y1dFN2U1M0J5V2Q5dk5uRUxVYW9oNFA3STM2dExPTjNQdDI4RkR4ZGhXMnAvZ1IrTFJCaTNNSTZqWEo5eHZOUzk2Q29sZGJKdDZNVXBzY2RhaTlBd3k0cHloTEg5QXZIKzQ1NVVyUk1OVjZ1VXEwTDlLUXBTYWZKYyIsImhtYWNCYXNlNjQiOiJnbnZOWW4zUWY2RjE3VFYwTjl6NDRrOHdjV1ZLR2srK01vZUp4NUZzSExRPSJ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12418" y="4878933"/>
            <a:ext cx="371601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394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https://cdn4.vectorstock.com/i/1000x1000/76/38/technical-abstract-background-vertical-format-vector-10776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992"/>
          <a:stretch/>
        </p:blipFill>
        <p:spPr bwMode="auto">
          <a:xfrm>
            <a:off x="0" y="0"/>
            <a:ext cx="7200900" cy="10621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6074" y="126405"/>
            <a:ext cx="6696744" cy="1754326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ФОТОРЕПОРТАЖ</a:t>
            </a:r>
          </a:p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ИЗУЧАЕМ 3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 «МЕТЕОР»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6474" y="8191301"/>
            <a:ext cx="3168402" cy="22322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8082" y="8191301"/>
            <a:ext cx="3168352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8172" y="702469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76514" y="2646685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60090" y="1854597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88482" y="5166965"/>
            <a:ext cx="2880320" cy="20882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8082" y="4662909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AutoShape 6" descr="https://mail.yandex.ru/message_part/IMG_20210923_102547.jpg?_uid=141593198&amp;name=IMG_20210923_102547.jpg&amp;hid=1.2&amp;ids=177047760351084580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4" descr="https://webattach.mail.yandex.net/message_part_real/IMG_20210923_102627.jpg?exif_rotate=y&amp;no_disposition=y&amp;name=IMG_20210923_102627.jpg&amp;sid=YWVzX3NpZDp7ImFlc0tleUlkIjoiMTc4IiwiaG1hY0tleUlkIjoiMTc4IiwiaXZCYXNlNjQiOiJsWjRIRldXRGx4dWordkhIMGYwRStRPT0iLCJzaWRCYXNlNjQiOiJ5c0Y5cldEU3BZWktWbEhmMU5YcUh0NmphQ01DMHVEZkpTdWNNbks0ZFowK3lRdEJhNm9nMm5odExxU21pS2ZVWVRYYjdROWZNekFpZzlUZ3NVVDcwYUx1eE92RWtrRDZJUzlNaDJaMVV5NDdlaFJuTitzeTc5TnloSWgzOEtGUSIsImhtYWNCYXNlNjQiOiJoRjhoS0NkVXFoS1dzdHdrR3VuTnBCTXNaalhHRE9tTHJzbEtoYWNmYlNZPSJ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8402" y="1926605"/>
            <a:ext cx="3888482" cy="291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ttps://webattach.mail.yandex.net/message_part_real/5.jpg?exif_rotate=y&amp;no_disposition=y&amp;name=5.jpg&amp;sid=YWVzX3NpZDp7ImFlc0tleUlkIjoiMTc4IiwiaG1hY0tleUlkIjoiMTc4IiwiaXZCYXNlNjQiOiJXQVRQNFNhMHlCUTQzQ2owaThpK3BnPT0iLCJzaWRCYXNlNjQiOiJvblFLVWIwbzZVWmM5azFQTmRJcjFoYWRtemdmRUVZcnQrQkVnT1Z6YmIyY3hCSzJ4Q3JGQnhuNW4xWXI0WjlOUVNIU1EwR3BNaGMzeDFsTUg5TGY5RTdaMmFYcXl4YzgvY3ZmbzVXWEJTMGZaT29IQVAvYVNyTXlRWHZaaEM1ZyIsImhtYWNCYXNlNjQiOiJVbVo3dkhZaGhWTmlCNlA3RTVzUjhHMHcxUVA3MGt1clhwVEJQMVlkczNFPSJ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2338" y="7039173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2" descr="https://webattach.mail.yandex.net/message_part_real/IMG_20210921_095242.jpg?exif_rotate=y&amp;no_disposition=y&amp;name=IMG_20210921_095242.jpg&amp;sid=YWVzX3NpZDp7ImFlc0tleUlkIjoiMTc4IiwiaG1hY0tleUlkIjoiMTc4IiwiaXZCYXNlNjQiOiJ6dGtrREdzQ3J6aFlJaVdrQVhUd2RRPT0iLCJzaWRCYXNlNjQiOiJVMW5hQkZkeFNzS0lKSWdvdENnNjc2RlVaVEtGV0RKWGlnQitHWXY5RG5oT21IUjRwMU9LZ0N1QWNwS3VqZ01XU2MzQ2VTN0w2QUU3eDE3ZndFZXNGd0IrN1hMUWl5K1VrRmVuU0NFOUpqdm5Jc0VFZWRVa1VKRHovWnZDM2c4dyIsImhtYWNCYXNlNjQiOiJkaWtNS3NpNmNlMlFETTViRkZrNmxNbzRGa0FpZ2hyTTVrdE1WWU9BbzIwPSJ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6074" y="4374877"/>
            <a:ext cx="410445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394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4376671_43-p-fon-dlya-prezentatsii-po-fizike-svetlii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710531" y="1710530"/>
            <a:ext cx="10621963" cy="72009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6074" y="126405"/>
            <a:ext cx="6696744" cy="1754326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ФОТОРЕПОРТАЖ</a:t>
            </a:r>
          </a:p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ИЗУЧАЕМ 3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 «МЕТЕОР»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6474" y="8191301"/>
            <a:ext cx="3168402" cy="22322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8082" y="8191301"/>
            <a:ext cx="3168352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8172" y="702469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76514" y="2646685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60090" y="1854597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88482" y="5166965"/>
            <a:ext cx="2880320" cy="20882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8082" y="4662909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AutoShape 6" descr="https://mail.yandex.ru/message_part/IMG_20210923_102547.jpg?_uid=141593198&amp;name=IMG_20210923_102547.jpg&amp;hid=1.2&amp;ids=177047760351084580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https://webattach.mail.yandex.net/message_part_real/%D0%A1%D0%B5%D0%BC%D1%8C%D1%8F%20%D0%A0%D0%B5%D0%BF%D0%B8%D0%BD%D0%BE%D0%B9%20%D0%92%D0%B8%D0%BA%D0%B8%2C%206%20%D0%BB%D0%B5%D1%82.jpg?exif_rotate=y&amp;no_disposition=y&amp;name=%D0%A1%D0%B5%D0%BC%D1%8C%D1%8F%20%D0%A0%D0%B5%D0%BF%D0%B8%D0%BD%D0%BE%D0%B9%20%D0%92%D0%B8%D0%BA%D0%B8%2C%206%20%D0%BB%D0%B5%D1%82.jpg&amp;sid=YWVzX3NpZDp7ImFlc0tleUlkIjoiMTc4IiwiaG1hY0tleUlkIjoiMTc4IiwiaXZCYXNlNjQiOiJxSk56RkhBektXMm5EM0pmMFdHemZBPT0iLCJzaWRCYXNlNjQiOiJVR09FMHMvb05aZWRqWmNEZmRMdjM3N2dLemNYR001YlNsTDhnNXN4UVVXYzBRVDhjcXF1UkVmVTJJczlTVng4SlRNNS9wQS9NZzJXT2QyeEFBQzBWSDRnRVFpck1WS0tIWVcrR3FlenhxMWs5TGJRdXV2L2RNSHo5UXNzNTBuVSIsImhtYWNCYXNlNjQiOiJHUzAyTG1RdjBna3JWYWloMzE0OGl0Y242NkJGNktFK2VZZm52anBna0tVPSJ9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144066" y="1926605"/>
            <a:ext cx="4248472" cy="2982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s://webattach.mail.yandex.net/message_part_real/%D0%A7%D0%B5%D1%80%D0%BD%D1%8F%D0%B2%D1%81%D0%BA%D0%B0%D1%8F%20%D0%A1%D0%BE%D0%BD%D1%8F.%206%20%D0%BB%D0%B5%D1%82.jpg?exif_rotate=y&amp;no_disposition=y&amp;name=%D0%A7%D0%B5%D1%80%D0%BD%D1%8F%D0%B2%D1%81%D0%BA%D0%B0%D1%8F%20%D0%A1%D0%BE%D0%BD%D1%8F.%206%20%D0%BB%D0%B5%D1%82.jpg&amp;sid=YWVzX3NpZDp7ImFlc0tleUlkIjoiMTc4IiwiaG1hY0tleUlkIjoiMTc4IiwiaXZCYXNlNjQiOiJ5OWxMTU9BSDJDVGp2YWZQMEFjZDVnPT0iLCJzaWRCYXNlNjQiOiJweDNMNTFtUGpGMm5JZWJYMFN3N3pLRXFpZGIxRzhMcDJ3dnVRMXhKVjIvVkpoQTdMNjRWUlEzWWU2bHMxVk9TZEgzZE9MbUxuZTZ5NVo1TDVJS0JRYVo2SEpkZVFiendUdHl3dkFuYkRkdHRSSy9nMmxVN3ZZRUVBUWlwc0dMRSIsImhtYWNCYXNlNjQiOiI1YnRZUS9nMm5hUFlUYTJjbW95RlJxZlFxamRiekFoL3pEZGpUeWM3Qzg0PSJ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90" y="7327205"/>
            <a:ext cx="430127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4" name="Picture 6" descr="https://webattach.mail.yandex.net/message_part_real/%D0%A1%D0%B5%D0%BC%D1%8C%D1%8F%20%D0%A1%D1%82%D0%B0%D1%80%D1%83%D0%BD%D0%BE%D0%B2%D0%B0%20%D0%90%D1%80%D1%82%D1%91%D0%BC%D0%B0%2C%206%20%D0%BB%D0%B5%D1%82.jpg?exif_rotate=y&amp;no_disposition=y&amp;name=%D0%A1%D0%B5%D0%BC%D1%8C%D1%8F%20%D0%A1%D1%82%D0%B0%D1%80%D1%83%D0%BD%D0%BE%D0%B2%D0%B0%20%D0%90%D1%80%D1%82%D1%91%D0%BC%D0%B0%2C%206%20%D0%BB%D0%B5%D1%82.jpg&amp;sid=YWVzX3NpZDp7ImFlc0tleUlkIjoiMTc4IiwiaG1hY0tleUlkIjoiMTc4IiwiaXZCYXNlNjQiOiJjUmRSOC85WU1iS1NNc0llWGpFbDNBPT0iLCJzaWRCYXNlNjQiOiI1Skx6cnFmWEdWTlVkYU00SXdvQVlGUjFBb2tZUzdSY2k4aytGOGR0T0M4Z3dXNFN0TVljT2RiYm1oaTVvRTFMM2V0L1MvUkV4V01UTmhMclJqbkZGcVo5SzE2OG5SMDFkT1RlOE9CVWtVenlQTVhJS0ZEMHlubUJSclcyTjVTVSIsImhtYWNCYXNlNjQiOiJ6SWdBeVFoMFN5NTU2REJZOVhQSkJVNVhMOUV3bENwbVFYcEhnVk5mODAwPSJ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0557" y="4590901"/>
            <a:ext cx="423034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394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2594334_99-p-fon-abstraktsiya-sine-zelenii-131.jpg"/>
          <p:cNvPicPr>
            <a:picLocks noChangeAspect="1" noChangeArrowheads="1"/>
          </p:cNvPicPr>
          <p:nvPr/>
        </p:nvPicPr>
        <p:blipFill>
          <a:blip r:embed="rId2" cstate="print">
            <a:lum bright="20000" contrast="-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21863" y="3039723"/>
            <a:ext cx="13280344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8082" y="198413"/>
            <a:ext cx="6696744" cy="120032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ФОТОРЕПОРТАЖ</a:t>
            </a:r>
          </a:p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0490" y="8119293"/>
            <a:ext cx="3096344" cy="208823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60490" y="5743029"/>
            <a:ext cx="3096344" cy="21602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2098" y="270421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20530" y="2646685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96644" y="1854597"/>
            <a:ext cx="2304256" cy="165618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4106" y="846485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ИЗУЧАЕМ 3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 «МЕТЕОР» </a:t>
            </a:r>
            <a:endParaRPr lang="ru-RU" sz="3600" b="1" dirty="0"/>
          </a:p>
        </p:txBody>
      </p:sp>
      <p:pic>
        <p:nvPicPr>
          <p:cNvPr id="29702" name="Picture 6" descr="https://webattach.mail.yandex.net/message_part_real/%D0%93%D0%BE%D1%80%D0%B1%D1%83%D0%BD%D0%BE%D0%B2%D0%B0%20%D0%A1%D0%B2%D0%B5%D1%82%D0%B0%2C%206%20%D0%BB%D0%B5%D1%82..jpg?exif_rotate=y&amp;no_disposition=y&amp;name=%D0%93%D0%BE%D1%80%D0%B1%D1%83%D0%BD%D0%BE%D0%B2%D0%B0%20%D0%A1%D0%B2%D0%B5%D1%82%D0%B0%2C%206%20%D0%BB%D0%B5%D1%82..jpg&amp;sid=YWVzX3NpZDp7ImFlc0tleUlkIjoiMTc4IiwiaG1hY0tleUlkIjoiMTc4IiwiaXZCYXNlNjQiOiJXWllJUGJaMDNzOFJBeDV6VTE2bTlnPT0iLCJzaWRCYXNlNjQiOiI0RCtncVRwc1RENVlhUmwzaWFZczlZaVo4Zy80UW9qeVBYRyswNnNaOFpmNFdlajNxTFpRRXYyRUhoOFZUbkdKRmI5MUpvK25EMDdVVml6aHZtNEQ3YXdvdXhhdHBwOG9FVm1rTWxmN29CL0hLODErL2NvSU5YMHFKbElmdHdKQiIsImhtYWNCYXNlNjQiOiI0RWFYa1pwcFV1YW5SWUFKQjNaTmlMeVJRQ2pJazdQS3kzeHB0Rjg0K3Z3PSJ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8322" y="1998613"/>
            <a:ext cx="450848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s://webattach.mail.yandex.net/message_part_real/%D0%9F%D0%B0%D0%BB%D1%8C%D1%88%D0%B8%D0%BD%20%D0%9C%D0%B0%D1%82%D0%B2%D0%B5%D0%B9%2C%206%20%D0%BB%D0%B5%D1%82.jpg?exif_rotate=y&amp;no_disposition=y&amp;name=%D0%9F%D0%B0%D0%BB%D1%8C%D1%88%D0%B8%D0%BD%20%D0%9C%D0%B0%D1%82%D0%B2%D0%B5%D0%B9%2C%206%20%D0%BB%D0%B5%D1%82.jpg&amp;sid=YWVzX3NpZDp7ImFlc0tleUlkIjoiMTc4IiwiaG1hY0tleUlkIjoiMTc4IiwiaXZCYXNlNjQiOiJJMWJpaW1Eb3dPa1BsZXlPa3BpVVh3PT0iLCJzaWRCYXNlNjQiOiJiQS9KbkVCakpmL0RsNVJSVktiZ2orTUl4R2Y0eVZVRktJRFVCdlN2Nk01NG5wdlpnMXk2N0ovSyswaXFIZzRGTEVDYkl2U1pMRDYva2VBak1xWFljeU9iNjZpS2RCUnZCd3R6L29lTDFZRGNWYnF3MDdrcFZXc2ZOOXNla0xadSIsImhtYWNCYXNlNjQiOiI1R0xrNUpVUFZ3OUpTYitQMVZPaFVBeU43WW5uTkhIUXdDTU1ObkFWemhrPSJ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082" y="3654797"/>
            <a:ext cx="3421036" cy="4824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Picture 2" descr="https://webattach.mail.yandex.net/message_part_real/%D0%A1%D0%B5%D0%BC%D1%8C%D1%8F%20%D0%92%D1%8C%D1%8E%D0%B3%D0%B8%D0%BD%D0%BE%D0%B9%20%D0%92%D0%B5%D1%80%D0%BE%D0%BD%D0%B8%D0%BA%D0%B8%2C%206%20%D0%BB%D0%B5%D1%82.jpg?exif_rotate=y&amp;no_disposition=y&amp;name=%D0%A1%D0%B5%D0%BC%D1%8C%D1%8F%20%D0%92%D1%8C%D1%8E%D0%B3%D0%B8%D0%BD%D0%BE%D0%B9%20%D0%92%D0%B5%D1%80%D0%BE%D0%BD%D0%B8%D0%BA%D0%B8%2C%206%20%D0%BB%D0%B5%D1%82.jpg&amp;sid=YWVzX3NpZDp7ImFlc0tleUlkIjoiMTc4IiwiaG1hY0tleUlkIjoiMTc4IiwiaXZCYXNlNjQiOiJrTXh3eWxHQVFBbWc0R3oraGZCQ2xBPT0iLCJzaWRCYXNlNjQiOiJwcmJRQkU3STNyT0ZKMlMwSVJnNzZZR2VLTFh6ZnI2MTdNR0tIOTlwd0pVSzFvL3kwZ2t3ODhZY0pObmRxVGlrNlV4aEE5LzJSNEc5c2t4WXROWVpWd05sVUVVaXZYZnJOY2lqU2E3NldvYmJpcWxHSFpFeXVpYWFkd1RRdVJ5dyIsImhtYWNCYXNlNjQiOiJodGp1Zm9GTklPa3lGZTlicnJiamQ5Wk9uOHo5MW91RnlBT0VaRGxjSXdrPSJ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4346" y="7525619"/>
            <a:ext cx="435248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109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2594334_99-p-fon-abstraktsiya-sine-zelenii-131.jpg"/>
          <p:cNvPicPr>
            <a:picLocks noChangeAspect="1" noChangeArrowheads="1"/>
          </p:cNvPicPr>
          <p:nvPr/>
        </p:nvPicPr>
        <p:blipFill>
          <a:blip r:embed="rId2" cstate="print">
            <a:lum bright="20000" contrast="-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21863" y="3039723"/>
            <a:ext cx="13280344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2098" y="846485"/>
            <a:ext cx="6480720" cy="132343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Характеристики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ПРИНТЕРА «МЕТЕОР»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4186" y="2574677"/>
            <a:ext cx="4212500" cy="677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Российский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Сертифицированный</a:t>
            </a:r>
          </a:p>
          <a:p>
            <a:r>
              <a:rPr lang="ru-RU" sz="2800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Травмобезопасный</a:t>
            </a:r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Экологически безопасный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Развивающий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Times New Roman"/>
                <a:cs typeface="Times New Roman"/>
              </a:rPr>
              <a:t>Доступный детям с 5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лет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Роботизированный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Прозрачный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Откалиброванный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Настроенный к печати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Компактный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Уникальный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Качественный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Дружелюбный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76114" y="2358653"/>
            <a:ext cx="5400600" cy="6768752"/>
          </a:xfrm>
          <a:prstGeom prst="snip2Diag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0130" y="198413"/>
            <a:ext cx="6264696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 descr="https://www.ofitrade.ru/upload/iblock/2c2/2c2e980620ee3ab8cf724042a54d893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2502" y="8047285"/>
            <a:ext cx="3683080" cy="2857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5717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4376671_43-p-fon-dlya-prezentatsii-po-fizike-svetlii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710531" y="1710531"/>
            <a:ext cx="10621963" cy="72009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6074" y="414437"/>
            <a:ext cx="6696744" cy="132343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  Преимущества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ПРИНТЕРА «МЕТЕОР»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2098" y="270421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2098" y="1926605"/>
            <a:ext cx="6408712" cy="10156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buSzPts val="144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Полная безопасность для детей с 5 лет: абсолютно закрытый корпус, дверца на замке,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электробезопасность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(питание всего 12V).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2098" y="5743029"/>
            <a:ext cx="6408712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spcBef>
                <a:spcPts val="1000"/>
              </a:spcBef>
              <a:buSzPts val="144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Техническое совершенство: не требует настройки, уникальная автоматическая система самокалибровки при каждой печати.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2098" y="4518893"/>
            <a:ext cx="6408712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spcBef>
                <a:spcPts val="1000"/>
              </a:spcBef>
              <a:buSzPts val="144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Специальный дизайн: полностью прозрачный корпус для наблюдения за печатью и работой механизмов со всех сторон, даже снизу.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2098" y="9703469"/>
            <a:ext cx="6480720" cy="6155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85000"/>
              </a:lnSpc>
            </a:pP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3D-принтер «МЕТЕОР» печатает безопасным </a:t>
            </a:r>
            <a:r>
              <a:rPr lang="ru-RU" dirty="0" err="1" smtClean="0">
                <a:solidFill>
                  <a:schemeClr val="dk1"/>
                </a:solidFill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биопластиком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, изготовленным из растительного сырья.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2098" y="8047285"/>
            <a:ext cx="6480720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Специальная эргономика: съёмный безопасный рабочий стол, управление – через цветной сенсорный экран с русскоязычным меню и «иконками», понятными даже маленьким детям.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4106" y="3222749"/>
            <a:ext cx="6336704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принтер-робот, который проводит печать автоматически. Ребёнок справляется легко!            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И, что немаловажно, любой педагог – тоже.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2098" y="7039173"/>
            <a:ext cx="6336704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принтер встроена</a:t>
            </a:r>
            <a:r>
              <a:rPr lang="ru-RU" dirty="0" smtClean="0"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 SD-карта, </a:t>
            </a:r>
            <a:r>
              <a:rPr lang="en-US" dirty="0" smtClean="0"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USB </a:t>
            </a:r>
            <a:r>
              <a:rPr lang="ru-RU" dirty="0" err="1" smtClean="0"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флеш-накопитель</a:t>
            </a:r>
            <a:r>
              <a:rPr lang="ru-RU" dirty="0" smtClean="0"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 со множеством готовых моделей.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647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2594334_99-p-fon-abstraktsiya-sine-zelenii-131.jpg"/>
          <p:cNvPicPr>
            <a:picLocks noChangeAspect="1" noChangeArrowheads="1"/>
          </p:cNvPicPr>
          <p:nvPr/>
        </p:nvPicPr>
        <p:blipFill>
          <a:blip r:embed="rId2" cstate="print">
            <a:lum bright="20000" contrast="-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01601" y="1701602"/>
            <a:ext cx="10621962" cy="72187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6074" y="414437"/>
            <a:ext cx="6696744" cy="132343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Возможности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ПРИНТЕРА «МЕТЕОР»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098" y="270421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 l="26775" t="17500" r="60625" b="65000"/>
          <a:stretch>
            <a:fillRect/>
          </a:stretch>
        </p:blipFill>
        <p:spPr bwMode="auto">
          <a:xfrm>
            <a:off x="92172" y="1926605"/>
            <a:ext cx="221213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 l="29525" t="32508" r="61418" b="47892"/>
          <a:stretch>
            <a:fillRect/>
          </a:stretch>
        </p:blipFill>
        <p:spPr bwMode="auto">
          <a:xfrm>
            <a:off x="2880370" y="1854597"/>
            <a:ext cx="1584176" cy="192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 l="26769" t="71707" r="59450" b="9393"/>
          <a:stretch>
            <a:fillRect/>
          </a:stretch>
        </p:blipFill>
        <p:spPr bwMode="auto">
          <a:xfrm>
            <a:off x="4865072" y="1854597"/>
            <a:ext cx="211980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 l="26375" t="43008" r="60631" b="39492"/>
          <a:stretch>
            <a:fillRect/>
          </a:stretch>
        </p:blipFill>
        <p:spPr bwMode="auto">
          <a:xfrm>
            <a:off x="4752578" y="3510781"/>
            <a:ext cx="2232248" cy="1691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/>
          <a:srcRect l="25981" t="54825" r="59890" b="27593"/>
          <a:stretch>
            <a:fillRect/>
          </a:stretch>
        </p:blipFill>
        <p:spPr bwMode="auto">
          <a:xfrm>
            <a:off x="4176514" y="7975277"/>
            <a:ext cx="2016274" cy="1411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print"/>
          <a:srcRect l="29531" t="69607" r="60625" b="10793"/>
          <a:stretch>
            <a:fillRect/>
          </a:stretch>
        </p:blipFill>
        <p:spPr bwMode="auto">
          <a:xfrm>
            <a:off x="432098" y="8407324"/>
            <a:ext cx="1357901" cy="1520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 cstate="print"/>
          <a:srcRect l="25987" t="43708" r="60686" b="38092"/>
          <a:stretch>
            <a:fillRect/>
          </a:stretch>
        </p:blipFill>
        <p:spPr bwMode="auto">
          <a:xfrm>
            <a:off x="2016274" y="8263309"/>
            <a:ext cx="1656184" cy="127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9" cstate="print"/>
          <a:srcRect l="46063" t="47208" r="43700" b="32492"/>
          <a:stretch>
            <a:fillRect/>
          </a:stretch>
        </p:blipFill>
        <p:spPr bwMode="auto">
          <a:xfrm>
            <a:off x="5112618" y="5310981"/>
            <a:ext cx="187220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DCDCDC"/>
              </a:clrFrom>
              <a:clrTo>
                <a:srgbClr val="DCDCDC">
                  <a:alpha val="0"/>
                </a:srgbClr>
              </a:clrTo>
            </a:clrChange>
          </a:blip>
          <a:srcRect l="22044" t="57008" r="61419" b="26192"/>
          <a:stretch>
            <a:fillRect/>
          </a:stretch>
        </p:blipFill>
        <p:spPr bwMode="auto">
          <a:xfrm rot="19959840" flipH="1">
            <a:off x="-63861" y="4125822"/>
            <a:ext cx="2018313" cy="115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DCDCDC"/>
              </a:clrFrom>
              <a:clrTo>
                <a:srgbClr val="DCDCDC">
                  <a:alpha val="0"/>
                </a:srgbClr>
              </a:clrTo>
            </a:clrChange>
          </a:blip>
          <a:srcRect l="22044" t="52808" r="61025" b="31792"/>
          <a:stretch>
            <a:fillRect/>
          </a:stretch>
        </p:blipFill>
        <p:spPr bwMode="auto">
          <a:xfrm>
            <a:off x="2088282" y="3654797"/>
            <a:ext cx="2016224" cy="103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438" t="54208" r="61025" b="26892"/>
          <a:stretch>
            <a:fillRect/>
          </a:stretch>
        </p:blipFill>
        <p:spPr bwMode="auto">
          <a:xfrm>
            <a:off x="1584226" y="6679133"/>
            <a:ext cx="168018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13" cstate="print"/>
          <a:srcRect l="24413" t="33908" r="63775" b="39492"/>
          <a:stretch>
            <a:fillRect/>
          </a:stretch>
        </p:blipFill>
        <p:spPr bwMode="auto">
          <a:xfrm>
            <a:off x="216074" y="5815037"/>
            <a:ext cx="136436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36" name="Picture 20"/>
          <p:cNvPicPr>
            <a:picLocks noChangeAspect="1" noChangeArrowheads="1"/>
          </p:cNvPicPr>
          <p:nvPr/>
        </p:nvPicPr>
        <p:blipFill>
          <a:blip r:embed="rId14" cstate="print"/>
          <a:srcRect l="44881" t="64399" r="37007" b="16001"/>
          <a:stretch>
            <a:fillRect/>
          </a:stretch>
        </p:blipFill>
        <p:spPr bwMode="auto">
          <a:xfrm>
            <a:off x="1800250" y="4806925"/>
            <a:ext cx="2592288" cy="1577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Прямоугольник 27"/>
          <p:cNvSpPr/>
          <p:nvPr/>
        </p:nvSpPr>
        <p:spPr>
          <a:xfrm>
            <a:off x="216074" y="9919493"/>
            <a:ext cx="2074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Настольные игры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20730" y="8335317"/>
            <a:ext cx="912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Посуда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16674" y="7255197"/>
            <a:ext cx="10402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Роботы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152178" y="5022949"/>
            <a:ext cx="14202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32098" y="3510781"/>
            <a:ext cx="24798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Животные и птицы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36554" y="3438773"/>
            <a:ext cx="10563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Мебель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7471221"/>
            <a:ext cx="21221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Геометрические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фигуры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888482" y="7615237"/>
            <a:ext cx="1013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31" t="33672" r="62988" b="37628"/>
          <a:stretch>
            <a:fillRect/>
          </a:stretch>
        </p:blipFill>
        <p:spPr bwMode="auto">
          <a:xfrm>
            <a:off x="3744466" y="6031061"/>
            <a:ext cx="135234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 l="43700" t="55607" r="43700" b="27593"/>
          <a:stretch>
            <a:fillRect/>
          </a:stretch>
        </p:blipFill>
        <p:spPr bwMode="auto">
          <a:xfrm>
            <a:off x="5328642" y="8767365"/>
            <a:ext cx="1728192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Прямоугольник 36"/>
          <p:cNvSpPr/>
          <p:nvPr/>
        </p:nvSpPr>
        <p:spPr>
          <a:xfrm>
            <a:off x="2232298" y="9703469"/>
            <a:ext cx="4752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Регулярно пополняемая база готовых к печати файлов моделей с каталогами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38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4376671_43-p-fon-dlya-prezentatsii-po-fizike-svetlii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710531" y="1710530"/>
            <a:ext cx="10621963" cy="7200901"/>
          </a:xfrm>
          <a:prstGeom prst="rect">
            <a:avLst/>
          </a:prstGeom>
          <a:noFill/>
        </p:spPr>
      </p:pic>
      <p:pic>
        <p:nvPicPr>
          <p:cNvPr id="4098" name="Picture 2" descr="https://webattach.mail.yandex.net/message_part_real/IMG-609d9e17e2aae09f252cc7b377537ec8-V.jpg?exif_rotate=y&amp;no_disposition=y&amp;name=IMG-609d9e17e2aae09f252cc7b377537ec8-V.jpg&amp;sid=YWVzX3NpZDp7ImFlc0tleUlkIjoiMTc4IiwiaG1hY0tleUlkIjoiMTc4IiwiaXZCYXNlNjQiOiJ6UHgwb0RoWWFOREpIM2ZHd0I3bUZnPT0iLCJzaWRCYXNlNjQiOiJTS1VISWNWMGN3T2IxYk5qM3NUOGJGOEtCbmlkQXVIcms2ZWsvTzFPSlpLNzZoUkprYXdrV1J1cXZLRmQzZTNNYklUaW5TUUh0OFA2T2t6ZzE2TDd4cEE2amg2aW1Od3BONkhlaVVmYUlJSGdBTkZZQkRkSFJjVzJPS1FLby8yUyIsImhtYWNCYXNlNjQiOiIvajVGcW1ydG1SVFV5K05wSGp5S01nNzNCMmE3S2ZCaXdxZ1RxaC9vdVFrPSJ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90" y="4662910"/>
            <a:ext cx="396044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8082" y="4590901"/>
            <a:ext cx="4248472" cy="3024336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https://webattach.mail.yandex.net/message_part_real/IMG-9676b9417db4f13994a58d225bcd76e5-V.jpg?exif_rotate=y&amp;no_disposition=y&amp;name=IMG-9676b9417db4f13994a58d225bcd76e5-V.jpg&amp;sid=YWVzX3NpZDp7ImFlc0tleUlkIjoiMTc4IiwiaG1hY0tleUlkIjoiMTc4IiwiaXZCYXNlNjQiOiIwcTlISEp1cWFKdlBCWjZwYzlJc2tBPT0iLCJzaWRCYXNlNjQiOiJia0orMkxDNlpDdXBPeDhZQmg0bTFlQTBIQXZQOThKVkZEV2J2M3lkQm9jT1dUUlF6ZEVnZ1EwMWxTbVQwb2lWVGJtSVcyNGNuVmhDNm1YSEVlZlVhZFpqSlVsMitkZVpUMXJtRnZSTDZKd1kwVVE5aHNvNGdlZlA5dTliK1BpYiIsImhtYWNCYXNlNjQiOiJGRURySE82VTdLaVpBdlJKTHE2YzFnL3krbHhWcVBpaldGTEJqWStoTHNjPSJ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386" y="7327205"/>
            <a:ext cx="3956423" cy="2751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808362" y="7183189"/>
            <a:ext cx="4248472" cy="302433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2098" y="270421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6074" y="414437"/>
            <a:ext cx="6552728" cy="132343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ДРУЗЬЯ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ПРИНТЕРА «МЕТЕОР» 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2098" y="1998613"/>
            <a:ext cx="6336704" cy="2123658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buSzPts val="1440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№28                               городского округа Кинешма</a:t>
            </a:r>
          </a:p>
          <a:p>
            <a:pPr marL="342900" lvl="0" indent="-342900" algn="ctr">
              <a:buSzPts val="1440"/>
            </a:pPr>
            <a:endParaRPr lang="ru-RU" sz="12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SzPts val="1440"/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Любознательные воспитанники</a:t>
            </a:r>
          </a:p>
          <a:p>
            <a:pPr marL="342900" lvl="0" indent="-342900">
              <a:buSzPts val="1440"/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Воодушевленные профессиональные педагоги</a:t>
            </a:r>
          </a:p>
          <a:p>
            <a:pPr marL="342900" lvl="0" indent="-342900">
              <a:buSzPts val="1440"/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Заинтересованные родители воспитанников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20530" y="4950941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76114" y="7975277"/>
            <a:ext cx="2304256" cy="165618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25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cdn4.vectorstock.com/i/1000x1000/76/38/technical-abstract-background-vertical-format-vector-1077638.jpg"/>
          <p:cNvPicPr>
            <a:picLocks noChangeAspect="1" noChangeArrowheads="1"/>
          </p:cNvPicPr>
          <p:nvPr/>
        </p:nvPicPr>
        <p:blipFill rotWithShape="1">
          <a:blip r:embed="rId2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992"/>
          <a:stretch/>
        </p:blipFill>
        <p:spPr bwMode="auto">
          <a:xfrm>
            <a:off x="0" y="0"/>
            <a:ext cx="7200900" cy="10621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ebattach.mail.yandex.net/message_part_real/IMG-f4dc4998706685b9bad8b1f3719634b5-V.jpg?exif_rotate=y&amp;no_disposition=y&amp;name=IMG-f4dc4998706685b9bad8b1f3719634b5-V.jpg&amp;sid=YWVzX3NpZDp7ImFlc0tleUlkIjoiMTc4IiwiaG1hY0tleUlkIjoiMTc4IiwiaXZCYXNlNjQiOiJ1dUpVU0RnakUzVHNXcy8raUp4WkJRPT0iLCJzaWRCYXNlNjQiOiJLb01NT3QvOU9YcTRETmQyT3hlZnRSZUpkQTJIR1FYK2pzNStlam81d2lsaWFuL0FwOS93YWpXaXlmUjlWa2xUQjVmRm1tQ3lWUWk4Vk0zM2lNSG5ObEhjaVpISjc3b1pmanlkd0RiSTl3Z3FvYi9EdHV5UFNna0VlQXZIMXpLOCIsImhtYWNCYXNlNjQiOiJVZTlHSGJwemQ0cFNkRU51SUdMUml6L05YQUJsL0dkczUzZVB3cDBhN0NjPSJ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498" y="8335317"/>
            <a:ext cx="3046506" cy="21808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ebattach.mail.yandex.net/message_part_real/IMG-4c625e7be83355ab2f8321490b2ed11f-V.jpg?exif_rotate=y&amp;no_disposition=y&amp;name=IMG-4c625e7be83355ab2f8321490b2ed11f-V.jpg&amp;sid=YWVzX3NpZDp7ImFlc0tleUlkIjoiMTc4IiwiaG1hY0tleUlkIjoiMTc4IiwiaXZCYXNlNjQiOiJFQkQrTHh1VWFaZDFkVktuOUdURVF3PT0iLCJzaWRCYXNlNjQiOiJGY3RUcENPQ3VxcFpCWVhpTFlFWFY2OUZFYk1LcmZOVVRNcXlyV29UTWdmWEYrWWFBZlJ0NmdSV1hlUEVDaVJOWG1zc01PZExicWpGQnhpRmFib21VaHpZMkpVelQvWkdkWUM5a0pSZ2ZuNXRnWGxHUFBERG1KOUN0bUx0MWp5ek5ocFoycUZaZ2FjNnZtbFk2dUNwTFE9PSIsImhtYWNCYXNlNjQiOiJyamtDWmc0VTFmYk1WRW5ISDZwV0RscnVOVUQzcXNIVTVsTXRPajFHZ0VVPSJ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498" y="6103069"/>
            <a:ext cx="3023542" cy="20537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ebattach.mail.yandex.net/message_part_real/IMG-d0ad857661745a84e5de50142a071442-V.jpg?exif_rotate=y&amp;no_disposition=y&amp;name=IMG-d0ad857661745a84e5de50142a071442-V.jpg&amp;sid=YWVzX3NpZDp7ImFlc0tleUlkIjoiMTc4IiwiaG1hY0tleUlkIjoiMTc4IiwiaXZCYXNlNjQiOiJHSXVoOWZ2S3dXc0dxcko1UmM1OEt3PT0iLCJzaWRCYXNlNjQiOiJnOWdlQ25qUjFHNEk0T2RTY0RLaTMycUk4aWNpQ2U0dU1JNy9MN1pPdDdtWGlweWRDai93c3hJSmRBY2J2MUR2dFpveTBhQWd4c3phNXdsNXpQTEdkNWpBRTdUbG5ybFJBUFpWdGc1MWU2citoeGh3SXhudUJlVWFFRjFuZ3FwbCIsImhtYWNCYXNlNjQiOiJZeEg0WCs4US9CcU9xclprMEpTNzY0MUFFQSszVzFra0tId2RoWU9kempVPSJ9"/>
          <p:cNvPicPr>
            <a:picLocks noChangeAspect="1" noChangeArrowheads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498" y="3726805"/>
            <a:ext cx="3023542" cy="21956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webattach.mail.yandex.net/message_part_real/IMG-59792d57dab4fd6256c7e967081910f6-V.jpg?exif_rotate=y&amp;no_disposition=y&amp;name=IMG-59792d57dab4fd6256c7e967081910f6-V.jpg&amp;sid=YWVzX3NpZDp7ImFlc0tleUlkIjoiMTc4IiwiaG1hY0tleUlkIjoiMTc4IiwiaXZCYXNlNjQiOiI0cE5aQVFSMVVyK1haZ1Fxd3pqVThBPT0iLCJzaWRCYXNlNjQiOiJhcU5WN2hYV2gvZlFVK1ZMZklsN0JKK3hIcUJMZFladmp3LzUyeHBmQnhGRGFZNmF2Z0VNVXBXa1BCN2xGUG56bW9LbExKUGIxNXpvY3BDZDdHRUMyQ0F2akpya1I3VnYzWVYyQ0E4WWtLTnhvbG53R3hLTXZ4cEhZS1NkeGxwMEx5Skx3cGlZeWtuRXFsQWlPc3c3b3c9PSIsImhtYWNCYXNlNjQiOiJuVTRQSlZadkFneEw0QzAwcEJ2ZGJadFNGdEowTnZBRTVUNUxlR3k4RTlZPSJ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498" y="1278533"/>
            <a:ext cx="3009850" cy="22573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6114" y="126405"/>
            <a:ext cx="5544616" cy="954107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МЕСТО НАХОЖДЕНИЯ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ПРИНТЕРА «МЕТЕОР» 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082" y="1422549"/>
            <a:ext cx="3528392" cy="852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«Академия нескучных наук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образовательное пространство, в котором детей можно вовлекать в научно-техническое творчество и в процессе познавательно-исследовательской деятельности формировать у них техническое мышление.</a:t>
            </a: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3D-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ПРИНТЕР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«Метеор»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составляющей образовательного модуля «Дошкольная                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наноинженерия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6074" y="4518893"/>
            <a:ext cx="360045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оформлена по принципу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кванториума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Данная площадка объединяет вместе несколько  центров и оснащена современным оборудованием.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0090" y="4662909"/>
            <a:ext cx="36004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Академия нескучных наук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259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2594334_99-p-fon-abstraktsiya-sine-zelenii-131.jpg"/>
          <p:cNvPicPr>
            <a:picLocks noChangeAspect="1" noChangeArrowheads="1"/>
          </p:cNvPicPr>
          <p:nvPr/>
        </p:nvPicPr>
        <p:blipFill>
          <a:blip r:embed="rId2" cstate="print">
            <a:lum bright="20000" contrast="-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21863" y="3039723"/>
            <a:ext cx="13280344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2098" y="1710581"/>
            <a:ext cx="6048672" cy="7794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ru-RU" sz="28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МЕ-ТЕ-ОР</a:t>
            </a:r>
            <a:endParaRPr lang="ru-RU" sz="18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Что за странный агрегат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?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Какой-то новый научный аппарат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Ни компьютер, ни планшет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                                             Для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изучения планет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Смотри-ка, ниточка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цветная.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Может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швейная машинка ручная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Что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ты.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Смех меня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берёт.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Это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космический корабль  начинает полёт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Ну да, вроде бы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похож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Только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космонавта не найдёшь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Что-то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движется, шумит.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                                           Странно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почему-то не дымит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Это робот. Точно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знаю!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Они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сейчас всем управляют! 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А им управляет лиса,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                                      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осмотри-ка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 стеклом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она.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откуда здесь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взялась?                                                                Наверно,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космос собралась. 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Всё здесь очень интересно,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                                                      Многое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нам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ещё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не известно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…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82"/>
          <a:stretch/>
        </p:blipFill>
        <p:spPr bwMode="auto">
          <a:xfrm>
            <a:off x="4104506" y="5815037"/>
            <a:ext cx="286137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а\Desktop\Новая папка\S11100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3" b="9954"/>
          <a:stretch/>
        </p:blipFill>
        <p:spPr bwMode="auto">
          <a:xfrm>
            <a:off x="4069783" y="8190889"/>
            <a:ext cx="2915043" cy="1920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8082" y="198413"/>
            <a:ext cx="6696744" cy="126188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Что дети думают о</a:t>
            </a:r>
          </a:p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ПРИНТЕРЕ «МЕТЕОР»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0490" y="8119293"/>
            <a:ext cx="3096344" cy="208823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60490" y="5743029"/>
            <a:ext cx="3096344" cy="21602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2098" y="270421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20530" y="2646685"/>
            <a:ext cx="2664296" cy="1872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96644" y="1854597"/>
            <a:ext cx="2304256" cy="165618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09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4376671_43-p-fon-dlya-prezentatsii-po-fizike-svetlii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710531" y="1710530"/>
            <a:ext cx="10621963" cy="72009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52178" y="1710581"/>
            <a:ext cx="4968552" cy="60016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ребята  техника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новая,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Нам с вами пока ещё незнакомая.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Это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– 3-Д Принтер.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                                      Повторите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, друзья. (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 New Roman"/>
              </a:rPr>
              <a:t>Повторяют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Называется он «Метеор»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Мы сможем фигуры печатать на нём.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Лисичку, поезд, шахматы, самолёт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Кровать для принцессы, вертушку-волчок.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Браслеты, вазы, отряд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солдат,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Корабль, машину и цилиндр и квадрат.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Посуду для кукол, робот-брелок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 New Roman"/>
              </a:rPr>
              <a:t>Пазлы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, мебель и конструктор впрок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Даже солнечную систему, и Гагарина и Луну.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Разную интересную  новизну.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Вот ребята с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нсорный экран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Он инструменты и модели покажет нам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На рабочем столе будет всё происходить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Объёмные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фигуры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мы будем творить.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Помощники наши - цветные нити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 New Roman"/>
              </a:rPr>
              <a:t>филамент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Они в катушках ждут нужный момент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Заправить их нужно в прозрачный аппарат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Чтобы получился нужный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результат.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Может огнями он разными сверкать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Здесь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безопасность важно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соблюдать!</a:t>
            </a:r>
            <a:endParaRPr lang="ru-RU" sz="1600" dirty="0"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75" r="3059" b="8071"/>
          <a:stretch/>
        </p:blipFill>
        <p:spPr bwMode="auto">
          <a:xfrm>
            <a:off x="3888482" y="8263309"/>
            <a:ext cx="3096344" cy="2163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webattach.mail.yandex.net/message_part_real/IMG-0d660d652cf7bedad5efcbe242e2ba1f-V.jpg?exif_rotate=y&amp;no_disposition=y&amp;name=IMG-0d660d652cf7bedad5efcbe242e2ba1f-V.jpg&amp;sid=YWVzX3NpZDp7ImFlc0tleUlkIjoiMTc4IiwiaG1hY0tleUlkIjoiMTc4IiwiaXZCYXNlNjQiOiJSbHZMM1VzUndPcFI5eW81cmQ3MDB3PT0iLCJzaWRCYXNlNjQiOiJpV0RXWlJkTmhYWm5qamErcXZrSUQvV0ZEMUlGelJKaERBRHJwM1haeGswRE0vaW81K1E4QXZHZGpIZm1sYXFGdXNnd2lTa1ppRW50SjM3QThYejhkWTVYZ1hOZzd6eGJFTmRMOHhTN3ptOWlVRTlHQVI4N0g4SUp3bDRqUkY1LyIsImhtYWNCYXNlNjQiOiJSTEovUVVNMjlhSkVXbnhvK2hSODR2MjBJZHB2Z0tyaXlYZ0I5cEFER0swPSJ9"/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82" y="8191301"/>
            <a:ext cx="3096344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6074" y="126405"/>
            <a:ext cx="6696744" cy="120032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Что взрослые рассказывают о</a:t>
            </a:r>
          </a:p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3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ПРИНТЕРЕ «МЕТЕОР»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6474" y="8191301"/>
            <a:ext cx="3168402" cy="22322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8082" y="8191301"/>
            <a:ext cx="3168352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2098" y="198413"/>
            <a:ext cx="6552728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94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cdn4.vectorstock.com/i/1000x1000/76/38/technical-abstract-background-vertical-format-vector-10776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992"/>
          <a:stretch/>
        </p:blipFill>
        <p:spPr bwMode="auto">
          <a:xfrm>
            <a:off x="0" y="0"/>
            <a:ext cx="7200900" cy="10621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44466" y="3222749"/>
            <a:ext cx="3096344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Помни, друг! Не забывай!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Ты к работе приступай,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Только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если взрослый рядом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Сопровождает чётким взглядом.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090" y="4230861"/>
            <a:ext cx="3024336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 время печати запрещается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-принтер перемещать,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Переносить на новое место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 дверь ключом открывать.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6074" y="6751141"/>
            <a:ext cx="3456384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Закончил работать 3</a:t>
            </a:r>
            <a:r>
              <a:rPr lang="en-US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D-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принтер,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Не спеши модель доставать,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Инструмент используй специальный,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Чтоб фигурку не сломать.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2458" y="7975277"/>
            <a:ext cx="3168352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Рабочее место содержи в порядке!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помещении чистоту соблюдай,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До и после работы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Проветривать, не забывай!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082" y="9199413"/>
            <a:ext cx="3321893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Ну, а если что случится,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Перестанет работать принтер,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Это повод насторожиться.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 к опытному мастеру обратиться.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8082" y="2286645"/>
            <a:ext cx="3168352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68402" y="5454997"/>
            <a:ext cx="3841601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 принтер предметы не клади,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Пищу рядом не принимай,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Включённое оборудование без присмотра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Никогда не оставляй !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082" y="2286645"/>
            <a:ext cx="36004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«3</a:t>
            </a:r>
            <a:r>
              <a:rPr lang="en-US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D-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принтер»,-  говорят: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«Станет другом для ребят».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Только очень важно знать</a:t>
            </a: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равила безопасности соблюдать.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8082" y="198413"/>
            <a:ext cx="6696744" cy="1692771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rPr>
              <a:t>Правила безопасности                                 для детей во время работы с </a:t>
            </a:r>
          </a:p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3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D-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ПРИНТЕРОМ «МЕТЕОР»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0090" y="342429"/>
            <a:ext cx="6480720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 descr="https://3d-m.ru/wp-content/uploads/2016/07/nit_dlya_3d-printera_abs_plastik_rec_1_75mm_fioletovyj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5472658" y="9127405"/>
            <a:ext cx="1728242" cy="1152162"/>
          </a:xfrm>
          <a:prstGeom prst="rect">
            <a:avLst/>
          </a:prstGeom>
          <a:noFill/>
        </p:spPr>
      </p:pic>
      <p:pic>
        <p:nvPicPr>
          <p:cNvPr id="4102" name="Picture 6" descr="https://www.3d24.eu/WebRoot/Store16/Shops/64086910/5197/F21B/9474/317D/0E6B/C0A8/28BD/1F1D/3D2013-1001-PIC1-pla-175-gree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4104506" y="9415437"/>
            <a:ext cx="1492399" cy="1492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8434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926</Words>
  <Application>Microsoft Office PowerPoint</Application>
  <PresentationFormat>Произвольный</PresentationFormat>
  <Paragraphs>169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DS28</cp:lastModifiedBy>
  <cp:revision>78</cp:revision>
  <dcterms:created xsi:type="dcterms:W3CDTF">2021-09-05T16:14:12Z</dcterms:created>
  <dcterms:modified xsi:type="dcterms:W3CDTF">2022-07-14T10:52:33Z</dcterms:modified>
</cp:coreProperties>
</file>