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8"/>
  </p:notesMasterIdLst>
  <p:sldIdLst>
    <p:sldId id="267" r:id="rId2"/>
    <p:sldId id="320" r:id="rId3"/>
    <p:sldId id="329" r:id="rId4"/>
    <p:sldId id="330" r:id="rId5"/>
    <p:sldId id="331" r:id="rId6"/>
    <p:sldId id="332" r:id="rId7"/>
    <p:sldId id="333" r:id="rId8"/>
    <p:sldId id="334" r:id="rId9"/>
    <p:sldId id="337" r:id="rId10"/>
    <p:sldId id="335" r:id="rId11"/>
    <p:sldId id="339" r:id="rId12"/>
    <p:sldId id="340" r:id="rId13"/>
    <p:sldId id="341" r:id="rId14"/>
    <p:sldId id="342" r:id="rId15"/>
    <p:sldId id="343" r:id="rId16"/>
    <p:sldId id="344" r:id="rId17"/>
    <p:sldId id="345" r:id="rId18"/>
    <p:sldId id="346" r:id="rId19"/>
    <p:sldId id="347" r:id="rId20"/>
    <p:sldId id="348" r:id="rId21"/>
    <p:sldId id="349" r:id="rId22"/>
    <p:sldId id="350" r:id="rId23"/>
    <p:sldId id="351" r:id="rId24"/>
    <p:sldId id="352" r:id="rId25"/>
    <p:sldId id="353" r:id="rId26"/>
    <p:sldId id="354" r:id="rId27"/>
    <p:sldId id="356" r:id="rId28"/>
    <p:sldId id="357" r:id="rId29"/>
    <p:sldId id="358" r:id="rId30"/>
    <p:sldId id="360" r:id="rId31"/>
    <p:sldId id="359" r:id="rId32"/>
    <p:sldId id="363" r:id="rId33"/>
    <p:sldId id="362" r:id="rId34"/>
    <p:sldId id="364" r:id="rId35"/>
    <p:sldId id="365" r:id="rId36"/>
    <p:sldId id="366" r:id="rId37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42" userDrawn="1">
          <p15:clr>
            <a:srgbClr val="A4A3A4"/>
          </p15:clr>
        </p15:guide>
        <p15:guide id="4" pos="1277" userDrawn="1">
          <p15:clr>
            <a:srgbClr val="A4A3A4"/>
          </p15:clr>
        </p15:guide>
        <p15:guide id="6" pos="234" userDrawn="1">
          <p15:clr>
            <a:srgbClr val="A4A3A4"/>
          </p15:clr>
        </p15:guide>
        <p15:guide id="7" orient="horz" pos="390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Воронин Владимир Михайлович" initials="ВВМ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2BA"/>
    <a:srgbClr val="DA0000"/>
    <a:srgbClr val="FFC32E"/>
    <a:srgbClr val="FFD365"/>
    <a:srgbClr val="E1D473"/>
    <a:srgbClr val="334286"/>
    <a:srgbClr val="E1002B"/>
    <a:srgbClr val="A21630"/>
    <a:srgbClr val="FFA733"/>
    <a:srgbClr val="D000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03447BB-5D67-496B-8E87-E561075AD55C}" styleName="Темный стиль 1 — акцент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2" autoAdjust="0"/>
    <p:restoredTop sz="96395" autoAdjust="0"/>
  </p:normalViewPr>
  <p:slideViewPr>
    <p:cSldViewPr snapToGrid="0" snapToObjects="1">
      <p:cViewPr>
        <p:scale>
          <a:sx n="80" d="100"/>
          <a:sy n="80" d="100"/>
        </p:scale>
        <p:origin x="-96" y="-720"/>
      </p:cViewPr>
      <p:guideLst>
        <p:guide orient="horz" pos="142"/>
        <p:guide orient="horz" pos="3906"/>
        <p:guide pos="1277"/>
        <p:guide pos="23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26ED47-C479-9645-8FB6-2E7F4DD2862E}" type="datetimeFigureOut">
              <a:rPr lang="ru-RU" smtClean="0"/>
              <a:t>14.10.2021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8EC475-6065-984E-8A7B-A4F90A032B8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202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emf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 descr="Изображение выглядит как сидит, дисплей, компьютер, стол&#10;&#10;Автоматически созданное описание">
            <a:extLst>
              <a:ext uri="{FF2B5EF4-FFF2-40B4-BE49-F238E27FC236}">
                <a16:creationId xmlns="" xmlns:a16="http://schemas.microsoft.com/office/drawing/2014/main" id="{5DDD05CB-2E66-FE41-B90C-3BED6168EC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" t="6771" r="65" b="10382"/>
          <a:stretch/>
        </p:blipFill>
        <p:spPr>
          <a:xfrm>
            <a:off x="0" y="-1"/>
            <a:ext cx="12191999" cy="6863589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E226F7B9-62D5-2742-9B27-DE7A734B57D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468927" y="1295163"/>
            <a:ext cx="838739" cy="98370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E97C47BF-43EF-F942-8B55-90BCB0808BB2}"/>
              </a:ext>
            </a:extLst>
          </p:cNvPr>
          <p:cNvSpPr txBox="1"/>
          <p:nvPr userDrawn="1"/>
        </p:nvSpPr>
        <p:spPr>
          <a:xfrm>
            <a:off x="1807068" y="2404122"/>
            <a:ext cx="43819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ФЕДЕРАЛЬНАЯ СЛУЖБА</a:t>
            </a:r>
          </a:p>
          <a:p>
            <a:pPr algn="ctr"/>
            <a:r>
              <a:rPr lang="ru-RU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ГОСУДАРСТВЕННОЙ СТАТИСТИКИ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C1AF1070-B945-8D4C-899C-993073D726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51486" y="3845860"/>
            <a:ext cx="4860814" cy="840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ru-RU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lang="ru-RU" sz="1800" dirty="0" smtClean="0"/>
            </a:lvl2pPr>
            <a:lvl3pPr>
              <a:defRPr lang="ru-RU" sz="1800" dirty="0" smtClean="0"/>
            </a:lvl3pPr>
            <a:lvl4pPr>
              <a:defRPr lang="ru-RU" dirty="0" smtClean="0"/>
            </a:lvl4pPr>
            <a:lvl5pPr>
              <a:defRPr lang="ru-RU" dirty="0"/>
            </a:lvl5pPr>
          </a:lstStyle>
          <a:p>
            <a:pPr marL="0" lvl="0"/>
            <a:r>
              <a:rPr lang="ru-RU" dirty="0"/>
              <a:t>Образец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="" xmlns:a16="http://schemas.microsoft.com/office/drawing/2014/main" id="{DD92C87E-2341-274B-BF52-A5D44F5B38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788025" y="5527407"/>
            <a:ext cx="5565775" cy="4006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0" indent="0">
              <a:buNone/>
              <a:defRPr lang="ru-RU" smtClean="0">
                <a:solidFill>
                  <a:srgbClr val="C00000"/>
                </a:solidFill>
                <a:latin typeface="Arial"/>
                <a:cs typeface="Arial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12700" lvl="0">
              <a:spcBef>
                <a:spcPts val="100"/>
              </a:spcBef>
            </a:pPr>
            <a:r>
              <a:rPr lang="ru-RU" dirty="0"/>
              <a:t>Образец текста</a:t>
            </a:r>
          </a:p>
        </p:txBody>
      </p:sp>
      <p:grpSp>
        <p:nvGrpSpPr>
          <p:cNvPr id="34" name="Группа 33">
            <a:extLst>
              <a:ext uri="{FF2B5EF4-FFF2-40B4-BE49-F238E27FC236}">
                <a16:creationId xmlns="" xmlns:a16="http://schemas.microsoft.com/office/drawing/2014/main" id="{C0E2B938-342D-8049-8714-0DBDEFB7B8E6}"/>
              </a:ext>
            </a:extLst>
          </p:cNvPr>
          <p:cNvGrpSpPr/>
          <p:nvPr userDrawn="1"/>
        </p:nvGrpSpPr>
        <p:grpSpPr>
          <a:xfrm>
            <a:off x="11456590" y="4641508"/>
            <a:ext cx="494109" cy="499100"/>
            <a:chOff x="9699205" y="5186438"/>
            <a:chExt cx="440055" cy="444500"/>
          </a:xfrm>
        </p:grpSpPr>
        <p:sp>
          <p:nvSpPr>
            <p:cNvPr id="35" name="object 16">
              <a:extLst>
                <a:ext uri="{FF2B5EF4-FFF2-40B4-BE49-F238E27FC236}">
                  <a16:creationId xmlns="" xmlns:a16="http://schemas.microsoft.com/office/drawing/2014/main" id="{C1AF891F-E358-354D-8AE1-626631524F42}"/>
                </a:ext>
              </a:extLst>
            </p:cNvPr>
            <p:cNvSpPr/>
            <p:nvPr/>
          </p:nvSpPr>
          <p:spPr>
            <a:xfrm>
              <a:off x="9699205" y="5186438"/>
              <a:ext cx="440055" cy="444500"/>
            </a:xfrm>
            <a:custGeom>
              <a:avLst/>
              <a:gdLst/>
              <a:ahLst/>
              <a:cxnLst/>
              <a:rect l="l" t="t" r="r" b="b"/>
              <a:pathLst>
                <a:path w="440054" h="444500">
                  <a:moveTo>
                    <a:pt x="0" y="0"/>
                  </a:moveTo>
                  <a:lnTo>
                    <a:pt x="439940" y="0"/>
                  </a:lnTo>
                  <a:lnTo>
                    <a:pt x="439940" y="444118"/>
                  </a:lnTo>
                  <a:lnTo>
                    <a:pt x="0" y="4441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3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17">
              <a:extLst>
                <a:ext uri="{FF2B5EF4-FFF2-40B4-BE49-F238E27FC236}">
                  <a16:creationId xmlns="" xmlns:a16="http://schemas.microsoft.com/office/drawing/2014/main" id="{3EAFB859-847C-C54D-A042-FD8F8AE9C64B}"/>
                </a:ext>
              </a:extLst>
            </p:cNvPr>
            <p:cNvSpPr/>
            <p:nvPr/>
          </p:nvSpPr>
          <p:spPr>
            <a:xfrm>
              <a:off x="9859266" y="5292379"/>
              <a:ext cx="136778" cy="25693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975738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в 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>
            <a:extLst>
              <a:ext uri="{FF2B5EF4-FFF2-40B4-BE49-F238E27FC236}">
                <a16:creationId xmlns="" xmlns:a16="http://schemas.microsoft.com/office/drawing/2014/main" id="{8E62C042-4EA4-314F-8837-7915700A0693}"/>
              </a:ext>
            </a:extLst>
          </p:cNvPr>
          <p:cNvSpPr txBox="1"/>
          <p:nvPr/>
        </p:nvSpPr>
        <p:spPr>
          <a:xfrm>
            <a:off x="358565" y="118434"/>
            <a:ext cx="1048822" cy="2921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45" dirty="0">
                <a:solidFill>
                  <a:srgbClr val="334286"/>
                </a:solidFill>
                <a:latin typeface="Arial"/>
                <a:cs typeface="Arial"/>
              </a:rPr>
              <a:t>РОССТАТ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12" name="object 13">
            <a:extLst>
              <a:ext uri="{FF2B5EF4-FFF2-40B4-BE49-F238E27FC236}">
                <a16:creationId xmlns="" xmlns:a16="http://schemas.microsoft.com/office/drawing/2014/main" id="{978D5EB5-026B-2249-A8D4-5B5D2223AD6E}"/>
              </a:ext>
            </a:extLst>
          </p:cNvPr>
          <p:cNvSpPr/>
          <p:nvPr/>
        </p:nvSpPr>
        <p:spPr>
          <a:xfrm>
            <a:off x="373245" y="-1"/>
            <a:ext cx="11480069" cy="90567"/>
          </a:xfrm>
          <a:custGeom>
            <a:avLst/>
            <a:gdLst/>
            <a:ahLst/>
            <a:cxnLst/>
            <a:rect l="l" t="t" r="r" b="b"/>
            <a:pathLst>
              <a:path w="9980930" h="78740">
                <a:moveTo>
                  <a:pt x="0" y="78232"/>
                </a:moveTo>
                <a:lnTo>
                  <a:pt x="9980358" y="78232"/>
                </a:lnTo>
                <a:lnTo>
                  <a:pt x="9980358" y="0"/>
                </a:lnTo>
                <a:lnTo>
                  <a:pt x="0" y="0"/>
                </a:lnTo>
                <a:lnTo>
                  <a:pt x="0" y="78232"/>
                </a:lnTo>
                <a:close/>
              </a:path>
            </a:pathLst>
          </a:custGeom>
          <a:solidFill>
            <a:srgbClr val="3342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Номер слайда 5">
            <a:extLst>
              <a:ext uri="{FF2B5EF4-FFF2-40B4-BE49-F238E27FC236}">
                <a16:creationId xmlns="" xmlns:a16="http://schemas.microsoft.com/office/drawing/2014/main" id="{589F21BF-0ECE-1B45-A099-F5B6E92C16A7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9310907" y="63556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1B81EEA-DF2A-1C47-9781-44818CAE422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object 7">
            <a:extLst>
              <a:ext uri="{FF2B5EF4-FFF2-40B4-BE49-F238E27FC236}">
                <a16:creationId xmlns="" xmlns:a16="http://schemas.microsoft.com/office/drawing/2014/main" id="{6BCF7F52-C500-194A-8FDB-1C45B1890E62}"/>
              </a:ext>
            </a:extLst>
          </p:cNvPr>
          <p:cNvSpPr/>
          <p:nvPr userDrawn="1"/>
        </p:nvSpPr>
        <p:spPr>
          <a:xfrm>
            <a:off x="0" y="649854"/>
            <a:ext cx="219919" cy="739108"/>
          </a:xfrm>
          <a:custGeom>
            <a:avLst/>
            <a:gdLst/>
            <a:ahLst/>
            <a:cxnLst/>
            <a:rect l="l" t="t" r="r" b="b"/>
            <a:pathLst>
              <a:path w="203835" h="565785">
                <a:moveTo>
                  <a:pt x="0" y="565226"/>
                </a:moveTo>
                <a:lnTo>
                  <a:pt x="203530" y="565226"/>
                </a:lnTo>
                <a:lnTo>
                  <a:pt x="203530" y="0"/>
                </a:lnTo>
                <a:lnTo>
                  <a:pt x="0" y="0"/>
                </a:lnTo>
                <a:lnTo>
                  <a:pt x="0" y="565226"/>
                </a:lnTo>
                <a:close/>
              </a:path>
            </a:pathLst>
          </a:custGeom>
          <a:solidFill>
            <a:srgbClr val="E10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Текст 17">
            <a:extLst>
              <a:ext uri="{FF2B5EF4-FFF2-40B4-BE49-F238E27FC236}">
                <a16:creationId xmlns="" xmlns:a16="http://schemas.microsoft.com/office/drawing/2014/main" id="{505DA8AD-1619-444D-90B9-AB4F90627F8F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92220" y="536137"/>
            <a:ext cx="2613235" cy="936897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800">
                <a:solidFill>
                  <a:srgbClr val="33428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6" name="Текст 4">
            <a:extLst>
              <a:ext uri="{FF2B5EF4-FFF2-40B4-BE49-F238E27FC236}">
                <a16:creationId xmlns="" xmlns:a16="http://schemas.microsoft.com/office/drawing/2014/main" id="{EAF7FE5E-C8C1-E64E-A6DD-18826DFE6AED}"/>
              </a:ext>
            </a:extLst>
          </p:cNvPr>
          <p:cNvSpPr>
            <a:spLocks noGrp="1"/>
          </p:cNvSpPr>
          <p:nvPr userDrawn="1">
            <p:ph type="body" sz="quarter" idx="12"/>
          </p:nvPr>
        </p:nvSpPr>
        <p:spPr>
          <a:xfrm>
            <a:off x="1000124" y="1687112"/>
            <a:ext cx="3362326" cy="4668570"/>
          </a:xfrm>
          <a:prstGeom prst="rect">
            <a:avLst/>
          </a:prstGeom>
        </p:spPr>
        <p:txBody>
          <a:bodyPr/>
          <a:lstStyle>
            <a:lvl1pPr marL="12700" indent="0" algn="l" defTabSz="914400" rtl="0" eaLnBrk="1" latinLnBrk="0" hangingPunct="1">
              <a:buNone/>
              <a:defRPr lang="ru-RU" sz="1450" kern="1200" spc="-10" dirty="0">
                <a:solidFill>
                  <a:srgbClr val="4D4D4D"/>
                </a:solidFill>
                <a:latin typeface="Arial"/>
                <a:ea typeface="+mn-ea"/>
                <a:cs typeface="Arial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0" name="Текст 4">
            <a:extLst>
              <a:ext uri="{FF2B5EF4-FFF2-40B4-BE49-F238E27FC236}">
                <a16:creationId xmlns="" xmlns:a16="http://schemas.microsoft.com/office/drawing/2014/main" id="{EAF7FE5E-C8C1-E64E-A6DD-18826DFE6AED}"/>
              </a:ext>
            </a:extLst>
          </p:cNvPr>
          <p:cNvSpPr>
            <a:spLocks noGrp="1"/>
          </p:cNvSpPr>
          <p:nvPr userDrawn="1">
            <p:ph type="body" sz="quarter" idx="13"/>
          </p:nvPr>
        </p:nvSpPr>
        <p:spPr>
          <a:xfrm>
            <a:off x="8335564" y="1687112"/>
            <a:ext cx="3362326" cy="4668570"/>
          </a:xfrm>
          <a:prstGeom prst="rect">
            <a:avLst/>
          </a:prstGeom>
        </p:spPr>
        <p:txBody>
          <a:bodyPr/>
          <a:lstStyle>
            <a:lvl1pPr marL="12700" indent="0" algn="l" defTabSz="914400" rtl="0" eaLnBrk="1" latinLnBrk="0" hangingPunct="1">
              <a:buNone/>
              <a:defRPr lang="ru-RU" sz="1450" kern="1200" spc="-10" dirty="0">
                <a:solidFill>
                  <a:srgbClr val="4D4D4D"/>
                </a:solidFill>
                <a:latin typeface="Arial"/>
                <a:ea typeface="+mn-ea"/>
                <a:cs typeface="Arial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1" name="Текст 4">
            <a:extLst>
              <a:ext uri="{FF2B5EF4-FFF2-40B4-BE49-F238E27FC236}">
                <a16:creationId xmlns="" xmlns:a16="http://schemas.microsoft.com/office/drawing/2014/main" id="{EAF7FE5E-C8C1-E64E-A6DD-18826DFE6AED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4668439" y="1687112"/>
            <a:ext cx="3362326" cy="4668570"/>
          </a:xfrm>
          <a:prstGeom prst="rect">
            <a:avLst/>
          </a:prstGeom>
        </p:spPr>
        <p:txBody>
          <a:bodyPr/>
          <a:lstStyle>
            <a:lvl1pPr marL="12700" indent="0" algn="l" defTabSz="914400" rtl="0" eaLnBrk="1" latinLnBrk="0" hangingPunct="1">
              <a:buNone/>
              <a:defRPr lang="ru-RU" sz="1450" kern="1200" spc="-10" dirty="0">
                <a:solidFill>
                  <a:srgbClr val="4D4D4D"/>
                </a:solidFill>
                <a:latin typeface="Arial"/>
                <a:ea typeface="+mn-ea"/>
                <a:cs typeface="Arial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3" name="Прямоугольник 12"/>
          <p:cNvSpPr/>
          <p:nvPr userDrawn="1"/>
        </p:nvSpPr>
        <p:spPr>
          <a:xfrm>
            <a:off x="0" y="1621784"/>
            <a:ext cx="219919" cy="4576940"/>
          </a:xfrm>
          <a:prstGeom prst="rect">
            <a:avLst/>
          </a:prstGeom>
          <a:solidFill>
            <a:srgbClr val="FFC3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0708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зображение в ноутбук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ject 2">
            <a:extLst>
              <a:ext uri="{FF2B5EF4-FFF2-40B4-BE49-F238E27FC236}">
                <a16:creationId xmlns="" xmlns:a16="http://schemas.microsoft.com/office/drawing/2014/main" id="{A32F654B-2BB9-1146-B60D-BED70D67F881}"/>
              </a:ext>
            </a:extLst>
          </p:cNvPr>
          <p:cNvSpPr/>
          <p:nvPr userDrawn="1"/>
        </p:nvSpPr>
        <p:spPr>
          <a:xfrm>
            <a:off x="0" y="1577061"/>
            <a:ext cx="8089900" cy="3878316"/>
          </a:xfrm>
          <a:prstGeom prst="rect">
            <a:avLst/>
          </a:prstGeom>
          <a:gradFill flip="none" rotWithShape="1">
            <a:gsLst>
              <a:gs pos="3000">
                <a:schemeClr val="tx2">
                  <a:lumMod val="75000"/>
                </a:schemeClr>
              </a:gs>
              <a:gs pos="100000">
                <a:srgbClr val="0070DF"/>
              </a:gs>
            </a:gsLst>
            <a:lin ang="2700000" scaled="1"/>
            <a:tileRect/>
          </a:gra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5B740BA1-D2FE-8242-869F-79EFEB1D24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252" t="5550" r="23733" b="2428"/>
          <a:stretch/>
        </p:blipFill>
        <p:spPr>
          <a:xfrm>
            <a:off x="5844746" y="843939"/>
            <a:ext cx="6347254" cy="4943819"/>
          </a:xfrm>
          <a:prstGeom prst="rect">
            <a:avLst/>
          </a:prstGeom>
        </p:spPr>
      </p:pic>
      <p:sp>
        <p:nvSpPr>
          <p:cNvPr id="4" name="Рисунок 3">
            <a:extLst>
              <a:ext uri="{FF2B5EF4-FFF2-40B4-BE49-F238E27FC236}">
                <a16:creationId xmlns="" xmlns:a16="http://schemas.microsoft.com/office/drawing/2014/main" id="{480833B5-F2B5-764F-89E3-8D464F7B36A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95475" y="1155502"/>
            <a:ext cx="5296525" cy="3976197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8" name="object 8">
            <a:extLst>
              <a:ext uri="{FF2B5EF4-FFF2-40B4-BE49-F238E27FC236}">
                <a16:creationId xmlns="" xmlns:a16="http://schemas.microsoft.com/office/drawing/2014/main" id="{8E62C042-4EA4-314F-8837-7915700A0693}"/>
              </a:ext>
            </a:extLst>
          </p:cNvPr>
          <p:cNvSpPr txBox="1"/>
          <p:nvPr/>
        </p:nvSpPr>
        <p:spPr>
          <a:xfrm>
            <a:off x="358565" y="118434"/>
            <a:ext cx="1048822" cy="2921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45" dirty="0">
                <a:solidFill>
                  <a:srgbClr val="334286"/>
                </a:solidFill>
                <a:latin typeface="Arial"/>
                <a:cs typeface="Arial"/>
              </a:rPr>
              <a:t>РОССТАТ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12" name="object 13">
            <a:extLst>
              <a:ext uri="{FF2B5EF4-FFF2-40B4-BE49-F238E27FC236}">
                <a16:creationId xmlns="" xmlns:a16="http://schemas.microsoft.com/office/drawing/2014/main" id="{978D5EB5-026B-2249-A8D4-5B5D2223AD6E}"/>
              </a:ext>
            </a:extLst>
          </p:cNvPr>
          <p:cNvSpPr/>
          <p:nvPr/>
        </p:nvSpPr>
        <p:spPr>
          <a:xfrm>
            <a:off x="373245" y="-1"/>
            <a:ext cx="11480069" cy="90567"/>
          </a:xfrm>
          <a:custGeom>
            <a:avLst/>
            <a:gdLst/>
            <a:ahLst/>
            <a:cxnLst/>
            <a:rect l="l" t="t" r="r" b="b"/>
            <a:pathLst>
              <a:path w="9980930" h="78740">
                <a:moveTo>
                  <a:pt x="0" y="78232"/>
                </a:moveTo>
                <a:lnTo>
                  <a:pt x="9980358" y="78232"/>
                </a:lnTo>
                <a:lnTo>
                  <a:pt x="9980358" y="0"/>
                </a:lnTo>
                <a:lnTo>
                  <a:pt x="0" y="0"/>
                </a:lnTo>
                <a:lnTo>
                  <a:pt x="0" y="78232"/>
                </a:lnTo>
                <a:close/>
              </a:path>
            </a:pathLst>
          </a:custGeom>
          <a:solidFill>
            <a:srgbClr val="334286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Номер слайда 5">
            <a:extLst>
              <a:ext uri="{FF2B5EF4-FFF2-40B4-BE49-F238E27FC236}">
                <a16:creationId xmlns="" xmlns:a16="http://schemas.microsoft.com/office/drawing/2014/main" id="{589F21BF-0ECE-1B45-A099-F5B6E92C16A7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9310907" y="63556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1B81EEA-DF2A-1C47-9781-44818CAE422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EAF7FE5E-C8C1-E64E-A6DD-18826DFE6AED}"/>
              </a:ext>
            </a:extLst>
          </p:cNvPr>
          <p:cNvSpPr>
            <a:spLocks noGrp="1"/>
          </p:cNvSpPr>
          <p:nvPr userDrawn="1">
            <p:ph type="body" sz="quarter" idx="12"/>
          </p:nvPr>
        </p:nvSpPr>
        <p:spPr>
          <a:xfrm>
            <a:off x="358566" y="1684750"/>
            <a:ext cx="5862352" cy="31880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5" name="object 7">
            <a:extLst>
              <a:ext uri="{FF2B5EF4-FFF2-40B4-BE49-F238E27FC236}">
                <a16:creationId xmlns="" xmlns:a16="http://schemas.microsoft.com/office/drawing/2014/main" id="{515B5E40-509C-674A-A0CE-A82644D303E5}"/>
              </a:ext>
            </a:extLst>
          </p:cNvPr>
          <p:cNvSpPr/>
          <p:nvPr userDrawn="1"/>
        </p:nvSpPr>
        <p:spPr>
          <a:xfrm>
            <a:off x="0" y="649854"/>
            <a:ext cx="219919" cy="739108"/>
          </a:xfrm>
          <a:custGeom>
            <a:avLst/>
            <a:gdLst/>
            <a:ahLst/>
            <a:cxnLst/>
            <a:rect l="l" t="t" r="r" b="b"/>
            <a:pathLst>
              <a:path w="203835" h="565785">
                <a:moveTo>
                  <a:pt x="0" y="565226"/>
                </a:moveTo>
                <a:lnTo>
                  <a:pt x="203530" y="565226"/>
                </a:lnTo>
                <a:lnTo>
                  <a:pt x="203530" y="0"/>
                </a:lnTo>
                <a:lnTo>
                  <a:pt x="0" y="0"/>
                </a:lnTo>
                <a:lnTo>
                  <a:pt x="0" y="565226"/>
                </a:lnTo>
                <a:close/>
              </a:path>
            </a:pathLst>
          </a:custGeom>
          <a:solidFill>
            <a:srgbClr val="E1002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6" name="Текст 17">
            <a:extLst>
              <a:ext uri="{FF2B5EF4-FFF2-40B4-BE49-F238E27FC236}">
                <a16:creationId xmlns="" xmlns:a16="http://schemas.microsoft.com/office/drawing/2014/main" id="{0C35332F-46F8-0546-995C-37C104CAD137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92220" y="536137"/>
            <a:ext cx="2613235" cy="936897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800">
                <a:solidFill>
                  <a:srgbClr val="33428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32274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зображен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51C1F4E9-1C6C-1B44-8008-50554A2853D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803189"/>
            <a:ext cx="5931243" cy="5189624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8" name="object 8">
            <a:extLst>
              <a:ext uri="{FF2B5EF4-FFF2-40B4-BE49-F238E27FC236}">
                <a16:creationId xmlns="" xmlns:a16="http://schemas.microsoft.com/office/drawing/2014/main" id="{8E62C042-4EA4-314F-8837-7915700A0693}"/>
              </a:ext>
            </a:extLst>
          </p:cNvPr>
          <p:cNvSpPr txBox="1"/>
          <p:nvPr/>
        </p:nvSpPr>
        <p:spPr>
          <a:xfrm>
            <a:off x="358565" y="118434"/>
            <a:ext cx="1048822" cy="2921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45" dirty="0">
                <a:solidFill>
                  <a:srgbClr val="334286"/>
                </a:solidFill>
                <a:latin typeface="Arial"/>
                <a:cs typeface="Arial"/>
              </a:rPr>
              <a:t>РОССТАТ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12" name="object 13">
            <a:extLst>
              <a:ext uri="{FF2B5EF4-FFF2-40B4-BE49-F238E27FC236}">
                <a16:creationId xmlns="" xmlns:a16="http://schemas.microsoft.com/office/drawing/2014/main" id="{978D5EB5-026B-2249-A8D4-5B5D2223AD6E}"/>
              </a:ext>
            </a:extLst>
          </p:cNvPr>
          <p:cNvSpPr/>
          <p:nvPr/>
        </p:nvSpPr>
        <p:spPr>
          <a:xfrm>
            <a:off x="373245" y="-1"/>
            <a:ext cx="11480069" cy="90567"/>
          </a:xfrm>
          <a:custGeom>
            <a:avLst/>
            <a:gdLst/>
            <a:ahLst/>
            <a:cxnLst/>
            <a:rect l="l" t="t" r="r" b="b"/>
            <a:pathLst>
              <a:path w="9980930" h="78740">
                <a:moveTo>
                  <a:pt x="0" y="78232"/>
                </a:moveTo>
                <a:lnTo>
                  <a:pt x="9980358" y="78232"/>
                </a:lnTo>
                <a:lnTo>
                  <a:pt x="9980358" y="0"/>
                </a:lnTo>
                <a:lnTo>
                  <a:pt x="0" y="0"/>
                </a:lnTo>
                <a:lnTo>
                  <a:pt x="0" y="78232"/>
                </a:lnTo>
                <a:close/>
              </a:path>
            </a:pathLst>
          </a:custGeom>
          <a:solidFill>
            <a:srgbClr val="334286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Номер слайда 5">
            <a:extLst>
              <a:ext uri="{FF2B5EF4-FFF2-40B4-BE49-F238E27FC236}">
                <a16:creationId xmlns="" xmlns:a16="http://schemas.microsoft.com/office/drawing/2014/main" id="{589F21BF-0ECE-1B45-A099-F5B6E92C16A7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9310907" y="63556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1B81EEA-DF2A-1C47-9781-44818CAE422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EAF7FE5E-C8C1-E64E-A6DD-18826DFE6AED}"/>
              </a:ext>
            </a:extLst>
          </p:cNvPr>
          <p:cNvSpPr>
            <a:spLocks noGrp="1"/>
          </p:cNvSpPr>
          <p:nvPr userDrawn="1">
            <p:ph type="body" sz="quarter" idx="12"/>
          </p:nvPr>
        </p:nvSpPr>
        <p:spPr>
          <a:xfrm>
            <a:off x="6443882" y="1766887"/>
            <a:ext cx="5339662" cy="3324225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6" name="object 7">
            <a:extLst>
              <a:ext uri="{FF2B5EF4-FFF2-40B4-BE49-F238E27FC236}">
                <a16:creationId xmlns="" xmlns:a16="http://schemas.microsoft.com/office/drawing/2014/main" id="{6C49A229-F120-BD44-8911-B70221A59A36}"/>
              </a:ext>
            </a:extLst>
          </p:cNvPr>
          <p:cNvSpPr/>
          <p:nvPr userDrawn="1"/>
        </p:nvSpPr>
        <p:spPr>
          <a:xfrm>
            <a:off x="0" y="1538807"/>
            <a:ext cx="259491" cy="3718388"/>
          </a:xfrm>
          <a:custGeom>
            <a:avLst/>
            <a:gdLst/>
            <a:ahLst/>
            <a:cxnLst/>
            <a:rect l="l" t="t" r="r" b="b"/>
            <a:pathLst>
              <a:path w="203835" h="565785">
                <a:moveTo>
                  <a:pt x="0" y="565226"/>
                </a:moveTo>
                <a:lnTo>
                  <a:pt x="203530" y="565226"/>
                </a:lnTo>
                <a:lnTo>
                  <a:pt x="203530" y="0"/>
                </a:lnTo>
                <a:lnTo>
                  <a:pt x="0" y="0"/>
                </a:lnTo>
                <a:lnTo>
                  <a:pt x="0" y="565226"/>
                </a:lnTo>
                <a:close/>
              </a:path>
            </a:pathLst>
          </a:custGeom>
          <a:solidFill>
            <a:srgbClr val="FFC32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011254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зображение и текст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51C1F4E9-1C6C-1B44-8008-50554A2853D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42047" y="1289167"/>
            <a:ext cx="5506072" cy="4279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8" name="object 8">
            <a:extLst>
              <a:ext uri="{FF2B5EF4-FFF2-40B4-BE49-F238E27FC236}">
                <a16:creationId xmlns="" xmlns:a16="http://schemas.microsoft.com/office/drawing/2014/main" id="{8E62C042-4EA4-314F-8837-7915700A0693}"/>
              </a:ext>
            </a:extLst>
          </p:cNvPr>
          <p:cNvSpPr txBox="1"/>
          <p:nvPr/>
        </p:nvSpPr>
        <p:spPr>
          <a:xfrm>
            <a:off x="358565" y="118434"/>
            <a:ext cx="1048822" cy="2921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45" dirty="0">
                <a:solidFill>
                  <a:srgbClr val="334286"/>
                </a:solidFill>
                <a:latin typeface="Arial"/>
                <a:cs typeface="Arial"/>
              </a:rPr>
              <a:t>РОССТАТ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12" name="object 13">
            <a:extLst>
              <a:ext uri="{FF2B5EF4-FFF2-40B4-BE49-F238E27FC236}">
                <a16:creationId xmlns="" xmlns:a16="http://schemas.microsoft.com/office/drawing/2014/main" id="{978D5EB5-026B-2249-A8D4-5B5D2223AD6E}"/>
              </a:ext>
            </a:extLst>
          </p:cNvPr>
          <p:cNvSpPr/>
          <p:nvPr/>
        </p:nvSpPr>
        <p:spPr>
          <a:xfrm>
            <a:off x="373245" y="-1"/>
            <a:ext cx="11480069" cy="90567"/>
          </a:xfrm>
          <a:custGeom>
            <a:avLst/>
            <a:gdLst/>
            <a:ahLst/>
            <a:cxnLst/>
            <a:rect l="l" t="t" r="r" b="b"/>
            <a:pathLst>
              <a:path w="9980930" h="78740">
                <a:moveTo>
                  <a:pt x="0" y="78232"/>
                </a:moveTo>
                <a:lnTo>
                  <a:pt x="9980358" y="78232"/>
                </a:lnTo>
                <a:lnTo>
                  <a:pt x="9980358" y="0"/>
                </a:lnTo>
                <a:lnTo>
                  <a:pt x="0" y="0"/>
                </a:lnTo>
                <a:lnTo>
                  <a:pt x="0" y="78232"/>
                </a:lnTo>
                <a:close/>
              </a:path>
            </a:pathLst>
          </a:custGeom>
          <a:solidFill>
            <a:srgbClr val="334286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Номер слайда 5">
            <a:extLst>
              <a:ext uri="{FF2B5EF4-FFF2-40B4-BE49-F238E27FC236}">
                <a16:creationId xmlns="" xmlns:a16="http://schemas.microsoft.com/office/drawing/2014/main" id="{589F21BF-0ECE-1B45-A099-F5B6E92C16A7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9310907" y="63556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1B81EEA-DF2A-1C47-9781-44818CAE422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EAF7FE5E-C8C1-E64E-A6DD-18826DFE6AED}"/>
              </a:ext>
            </a:extLst>
          </p:cNvPr>
          <p:cNvSpPr>
            <a:spLocks noGrp="1"/>
          </p:cNvSpPr>
          <p:nvPr userDrawn="1">
            <p:ph type="body" sz="quarter" idx="12"/>
          </p:nvPr>
        </p:nvSpPr>
        <p:spPr>
          <a:xfrm>
            <a:off x="6443882" y="1289168"/>
            <a:ext cx="5339662" cy="4279664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7" name="object 7">
            <a:extLst>
              <a:ext uri="{FF2B5EF4-FFF2-40B4-BE49-F238E27FC236}">
                <a16:creationId xmlns="" xmlns:a16="http://schemas.microsoft.com/office/drawing/2014/main" id="{C4CAAF58-D51D-2F45-BC38-B4EAB0CFADC2}"/>
              </a:ext>
            </a:extLst>
          </p:cNvPr>
          <p:cNvSpPr/>
          <p:nvPr userDrawn="1"/>
        </p:nvSpPr>
        <p:spPr>
          <a:xfrm>
            <a:off x="5671752" y="1289166"/>
            <a:ext cx="259491" cy="4279663"/>
          </a:xfrm>
          <a:custGeom>
            <a:avLst/>
            <a:gdLst/>
            <a:ahLst/>
            <a:cxnLst/>
            <a:rect l="l" t="t" r="r" b="b"/>
            <a:pathLst>
              <a:path w="203835" h="565785">
                <a:moveTo>
                  <a:pt x="0" y="565226"/>
                </a:moveTo>
                <a:lnTo>
                  <a:pt x="203530" y="565226"/>
                </a:lnTo>
                <a:lnTo>
                  <a:pt x="203530" y="0"/>
                </a:lnTo>
                <a:lnTo>
                  <a:pt x="0" y="0"/>
                </a:lnTo>
                <a:lnTo>
                  <a:pt x="0" y="565226"/>
                </a:lnTo>
                <a:close/>
              </a:path>
            </a:pathLst>
          </a:custGeom>
          <a:solidFill>
            <a:srgbClr val="334286"/>
          </a:solidFill>
        </p:spPr>
        <p:txBody>
          <a:bodyPr wrap="square" lIns="0" tIns="0" rIns="0" bIns="0" rtlCol="0"/>
          <a:lstStyle/>
          <a:p>
            <a:r>
              <a:rPr lang="ru-RU" dirty="0"/>
              <a:t> </a:t>
            </a:r>
            <a:endParaRPr dirty="0"/>
          </a:p>
        </p:txBody>
      </p:sp>
      <p:sp>
        <p:nvSpPr>
          <p:cNvPr id="18" name="object 7">
            <a:extLst>
              <a:ext uri="{FF2B5EF4-FFF2-40B4-BE49-F238E27FC236}">
                <a16:creationId xmlns="" xmlns:a16="http://schemas.microsoft.com/office/drawing/2014/main" id="{B780F91E-59E4-7E41-8159-0A9695B37680}"/>
              </a:ext>
            </a:extLst>
          </p:cNvPr>
          <p:cNvSpPr/>
          <p:nvPr userDrawn="1"/>
        </p:nvSpPr>
        <p:spPr>
          <a:xfrm>
            <a:off x="0" y="1289165"/>
            <a:ext cx="259491" cy="4279663"/>
          </a:xfrm>
          <a:custGeom>
            <a:avLst/>
            <a:gdLst/>
            <a:ahLst/>
            <a:cxnLst/>
            <a:rect l="l" t="t" r="r" b="b"/>
            <a:pathLst>
              <a:path w="203835" h="565785">
                <a:moveTo>
                  <a:pt x="0" y="565226"/>
                </a:moveTo>
                <a:lnTo>
                  <a:pt x="203530" y="565226"/>
                </a:lnTo>
                <a:lnTo>
                  <a:pt x="203530" y="0"/>
                </a:lnTo>
                <a:lnTo>
                  <a:pt x="0" y="0"/>
                </a:lnTo>
                <a:lnTo>
                  <a:pt x="0" y="565226"/>
                </a:lnTo>
                <a:close/>
              </a:path>
            </a:pathLst>
          </a:custGeom>
          <a:solidFill>
            <a:srgbClr val="334286"/>
          </a:solidFill>
        </p:spPr>
        <p:txBody>
          <a:bodyPr wrap="square" lIns="0" tIns="0" rIns="0" bIns="0" rtlCol="0"/>
          <a:lstStyle/>
          <a:p>
            <a:r>
              <a:rPr lang="ru-RU" dirty="0"/>
              <a:t>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465955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изображения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51C1F4E9-1C6C-1B44-8008-50554A2853D5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1" y="867918"/>
            <a:ext cx="2484000" cy="2484000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8" name="object 8">
            <a:extLst>
              <a:ext uri="{FF2B5EF4-FFF2-40B4-BE49-F238E27FC236}">
                <a16:creationId xmlns="" xmlns:a16="http://schemas.microsoft.com/office/drawing/2014/main" id="{8E62C042-4EA4-314F-8837-7915700A0693}"/>
              </a:ext>
            </a:extLst>
          </p:cNvPr>
          <p:cNvSpPr txBox="1"/>
          <p:nvPr/>
        </p:nvSpPr>
        <p:spPr>
          <a:xfrm>
            <a:off x="358565" y="118434"/>
            <a:ext cx="1048822" cy="2921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45" dirty="0">
                <a:solidFill>
                  <a:srgbClr val="334286"/>
                </a:solidFill>
                <a:latin typeface="Arial"/>
                <a:cs typeface="Arial"/>
              </a:rPr>
              <a:t>РОССТАТ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12" name="object 13">
            <a:extLst>
              <a:ext uri="{FF2B5EF4-FFF2-40B4-BE49-F238E27FC236}">
                <a16:creationId xmlns="" xmlns:a16="http://schemas.microsoft.com/office/drawing/2014/main" id="{978D5EB5-026B-2249-A8D4-5B5D2223AD6E}"/>
              </a:ext>
            </a:extLst>
          </p:cNvPr>
          <p:cNvSpPr/>
          <p:nvPr/>
        </p:nvSpPr>
        <p:spPr>
          <a:xfrm>
            <a:off x="373245" y="-1"/>
            <a:ext cx="11480069" cy="90567"/>
          </a:xfrm>
          <a:custGeom>
            <a:avLst/>
            <a:gdLst/>
            <a:ahLst/>
            <a:cxnLst/>
            <a:rect l="l" t="t" r="r" b="b"/>
            <a:pathLst>
              <a:path w="9980930" h="78740">
                <a:moveTo>
                  <a:pt x="0" y="78232"/>
                </a:moveTo>
                <a:lnTo>
                  <a:pt x="9980358" y="78232"/>
                </a:lnTo>
                <a:lnTo>
                  <a:pt x="9980358" y="0"/>
                </a:lnTo>
                <a:lnTo>
                  <a:pt x="0" y="0"/>
                </a:lnTo>
                <a:lnTo>
                  <a:pt x="0" y="78232"/>
                </a:lnTo>
                <a:close/>
              </a:path>
            </a:pathLst>
          </a:custGeom>
          <a:solidFill>
            <a:srgbClr val="334286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Номер слайда 5">
            <a:extLst>
              <a:ext uri="{FF2B5EF4-FFF2-40B4-BE49-F238E27FC236}">
                <a16:creationId xmlns="" xmlns:a16="http://schemas.microsoft.com/office/drawing/2014/main" id="{589F21BF-0ECE-1B45-A099-F5B6E92C16A7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9310907" y="63556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1B81EEA-DF2A-1C47-9781-44818CAE422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EAF7FE5E-C8C1-E64E-A6DD-18826DFE6AED}"/>
              </a:ext>
            </a:extLst>
          </p:cNvPr>
          <p:cNvSpPr>
            <a:spLocks noGrp="1"/>
          </p:cNvSpPr>
          <p:nvPr userDrawn="1">
            <p:ph type="body" sz="quarter" idx="12"/>
          </p:nvPr>
        </p:nvSpPr>
        <p:spPr>
          <a:xfrm>
            <a:off x="5745892" y="1569806"/>
            <a:ext cx="6037652" cy="3718387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5" name="object 7">
            <a:extLst>
              <a:ext uri="{FF2B5EF4-FFF2-40B4-BE49-F238E27FC236}">
                <a16:creationId xmlns="" xmlns:a16="http://schemas.microsoft.com/office/drawing/2014/main" id="{B9A9E15C-3FB6-A548-B181-7143DD44330D}"/>
              </a:ext>
            </a:extLst>
          </p:cNvPr>
          <p:cNvSpPr/>
          <p:nvPr userDrawn="1"/>
        </p:nvSpPr>
        <p:spPr>
          <a:xfrm>
            <a:off x="4997057" y="1569805"/>
            <a:ext cx="259491" cy="3718388"/>
          </a:xfrm>
          <a:custGeom>
            <a:avLst/>
            <a:gdLst/>
            <a:ahLst/>
            <a:cxnLst/>
            <a:rect l="l" t="t" r="r" b="b"/>
            <a:pathLst>
              <a:path w="203835" h="565785">
                <a:moveTo>
                  <a:pt x="0" y="565226"/>
                </a:moveTo>
                <a:lnTo>
                  <a:pt x="203530" y="565226"/>
                </a:lnTo>
                <a:lnTo>
                  <a:pt x="203530" y="0"/>
                </a:lnTo>
                <a:lnTo>
                  <a:pt x="0" y="0"/>
                </a:lnTo>
                <a:lnTo>
                  <a:pt x="0" y="565226"/>
                </a:lnTo>
                <a:close/>
              </a:path>
            </a:pathLst>
          </a:custGeom>
          <a:solidFill>
            <a:srgbClr val="334286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Рисунок 2">
            <a:extLst>
              <a:ext uri="{FF2B5EF4-FFF2-40B4-BE49-F238E27FC236}">
                <a16:creationId xmlns="" xmlns:a16="http://schemas.microsoft.com/office/drawing/2014/main" id="{0ADFD737-0167-A84C-B53A-A3E2BDFC439C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2497868" y="867918"/>
            <a:ext cx="2484000" cy="2484000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18" name="Рисунок 2">
            <a:extLst>
              <a:ext uri="{FF2B5EF4-FFF2-40B4-BE49-F238E27FC236}">
                <a16:creationId xmlns="" xmlns:a16="http://schemas.microsoft.com/office/drawing/2014/main" id="{BA995731-197A-2943-ACA8-4659E7D0E367}"/>
              </a:ext>
            </a:extLst>
          </p:cNvPr>
          <p:cNvSpPr>
            <a:spLocks noGrp="1" noChangeAspect="1"/>
          </p:cNvSpPr>
          <p:nvPr userDrawn="1">
            <p:ph type="pic" sz="quarter" idx="14"/>
          </p:nvPr>
        </p:nvSpPr>
        <p:spPr>
          <a:xfrm>
            <a:off x="0" y="3362954"/>
            <a:ext cx="2484000" cy="2484000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22" name="Рисунок 2">
            <a:extLst>
              <a:ext uri="{FF2B5EF4-FFF2-40B4-BE49-F238E27FC236}">
                <a16:creationId xmlns="" xmlns:a16="http://schemas.microsoft.com/office/drawing/2014/main" id="{095DDF4D-5A25-9F40-9557-8ED2090DC538}"/>
              </a:ext>
            </a:extLst>
          </p:cNvPr>
          <p:cNvSpPr>
            <a:spLocks noGrp="1" noChangeAspect="1"/>
          </p:cNvSpPr>
          <p:nvPr userDrawn="1">
            <p:ph type="pic" sz="quarter" idx="15"/>
          </p:nvPr>
        </p:nvSpPr>
        <p:spPr>
          <a:xfrm>
            <a:off x="2497868" y="3362954"/>
            <a:ext cx="2484000" cy="2484000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1731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 слайд под таблиц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>
            <a:extLst>
              <a:ext uri="{FF2B5EF4-FFF2-40B4-BE49-F238E27FC236}">
                <a16:creationId xmlns="" xmlns:a16="http://schemas.microsoft.com/office/drawing/2014/main" id="{8E62C042-4EA4-314F-8837-7915700A0693}"/>
              </a:ext>
            </a:extLst>
          </p:cNvPr>
          <p:cNvSpPr txBox="1"/>
          <p:nvPr/>
        </p:nvSpPr>
        <p:spPr>
          <a:xfrm>
            <a:off x="358565" y="118434"/>
            <a:ext cx="1048822" cy="2921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45" dirty="0">
                <a:solidFill>
                  <a:srgbClr val="334286"/>
                </a:solidFill>
                <a:latin typeface="Arial"/>
                <a:cs typeface="Arial"/>
              </a:rPr>
              <a:t>РОССТАТ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12" name="object 13">
            <a:extLst>
              <a:ext uri="{FF2B5EF4-FFF2-40B4-BE49-F238E27FC236}">
                <a16:creationId xmlns="" xmlns:a16="http://schemas.microsoft.com/office/drawing/2014/main" id="{978D5EB5-026B-2249-A8D4-5B5D2223AD6E}"/>
              </a:ext>
            </a:extLst>
          </p:cNvPr>
          <p:cNvSpPr/>
          <p:nvPr/>
        </p:nvSpPr>
        <p:spPr>
          <a:xfrm>
            <a:off x="373245" y="-1"/>
            <a:ext cx="11480069" cy="90567"/>
          </a:xfrm>
          <a:custGeom>
            <a:avLst/>
            <a:gdLst/>
            <a:ahLst/>
            <a:cxnLst/>
            <a:rect l="l" t="t" r="r" b="b"/>
            <a:pathLst>
              <a:path w="9980930" h="78740">
                <a:moveTo>
                  <a:pt x="0" y="78232"/>
                </a:moveTo>
                <a:lnTo>
                  <a:pt x="9980358" y="78232"/>
                </a:lnTo>
                <a:lnTo>
                  <a:pt x="9980358" y="0"/>
                </a:lnTo>
                <a:lnTo>
                  <a:pt x="0" y="0"/>
                </a:lnTo>
                <a:lnTo>
                  <a:pt x="0" y="78232"/>
                </a:lnTo>
                <a:close/>
              </a:path>
            </a:pathLst>
          </a:custGeom>
          <a:solidFill>
            <a:srgbClr val="334286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Номер слайда 5">
            <a:extLst>
              <a:ext uri="{FF2B5EF4-FFF2-40B4-BE49-F238E27FC236}">
                <a16:creationId xmlns="" xmlns:a16="http://schemas.microsoft.com/office/drawing/2014/main" id="{589F21BF-0ECE-1B45-A099-F5B6E92C16A7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9310907" y="63556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1B81EEA-DF2A-1C47-9781-44818CAE422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6" name="object 7">
            <a:extLst>
              <a:ext uri="{FF2B5EF4-FFF2-40B4-BE49-F238E27FC236}">
                <a16:creationId xmlns="" xmlns:a16="http://schemas.microsoft.com/office/drawing/2014/main" id="{5C608B83-A2F2-ED49-8A9B-1801A540551C}"/>
              </a:ext>
            </a:extLst>
          </p:cNvPr>
          <p:cNvSpPr/>
          <p:nvPr userDrawn="1"/>
        </p:nvSpPr>
        <p:spPr>
          <a:xfrm>
            <a:off x="0" y="649854"/>
            <a:ext cx="219919" cy="739108"/>
          </a:xfrm>
          <a:custGeom>
            <a:avLst/>
            <a:gdLst/>
            <a:ahLst/>
            <a:cxnLst/>
            <a:rect l="l" t="t" r="r" b="b"/>
            <a:pathLst>
              <a:path w="203835" h="565785">
                <a:moveTo>
                  <a:pt x="0" y="565226"/>
                </a:moveTo>
                <a:lnTo>
                  <a:pt x="203530" y="565226"/>
                </a:lnTo>
                <a:lnTo>
                  <a:pt x="203530" y="0"/>
                </a:lnTo>
                <a:lnTo>
                  <a:pt x="0" y="0"/>
                </a:lnTo>
                <a:lnTo>
                  <a:pt x="0" y="565226"/>
                </a:lnTo>
                <a:close/>
              </a:path>
            </a:pathLst>
          </a:custGeom>
          <a:solidFill>
            <a:srgbClr val="E1002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Текст 17">
            <a:extLst>
              <a:ext uri="{FF2B5EF4-FFF2-40B4-BE49-F238E27FC236}">
                <a16:creationId xmlns="" xmlns:a16="http://schemas.microsoft.com/office/drawing/2014/main" id="{72C1670E-B5AF-C246-8209-DB0091245A2E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92220" y="536137"/>
            <a:ext cx="2613235" cy="936897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800">
                <a:solidFill>
                  <a:srgbClr val="33428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1807365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>
            <a:extLst>
              <a:ext uri="{FF2B5EF4-FFF2-40B4-BE49-F238E27FC236}">
                <a16:creationId xmlns="" xmlns:a16="http://schemas.microsoft.com/office/drawing/2014/main" id="{8E62C042-4EA4-314F-8837-7915700A0693}"/>
              </a:ext>
            </a:extLst>
          </p:cNvPr>
          <p:cNvSpPr txBox="1"/>
          <p:nvPr/>
        </p:nvSpPr>
        <p:spPr>
          <a:xfrm>
            <a:off x="358565" y="118434"/>
            <a:ext cx="1048822" cy="2921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45" dirty="0">
                <a:solidFill>
                  <a:srgbClr val="334286"/>
                </a:solidFill>
                <a:latin typeface="Arial"/>
                <a:cs typeface="Arial"/>
              </a:rPr>
              <a:t>РОССТАТ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12" name="object 13">
            <a:extLst>
              <a:ext uri="{FF2B5EF4-FFF2-40B4-BE49-F238E27FC236}">
                <a16:creationId xmlns="" xmlns:a16="http://schemas.microsoft.com/office/drawing/2014/main" id="{978D5EB5-026B-2249-A8D4-5B5D2223AD6E}"/>
              </a:ext>
            </a:extLst>
          </p:cNvPr>
          <p:cNvSpPr/>
          <p:nvPr/>
        </p:nvSpPr>
        <p:spPr>
          <a:xfrm>
            <a:off x="373245" y="-1"/>
            <a:ext cx="11480069" cy="90567"/>
          </a:xfrm>
          <a:custGeom>
            <a:avLst/>
            <a:gdLst/>
            <a:ahLst/>
            <a:cxnLst/>
            <a:rect l="l" t="t" r="r" b="b"/>
            <a:pathLst>
              <a:path w="9980930" h="78740">
                <a:moveTo>
                  <a:pt x="0" y="78232"/>
                </a:moveTo>
                <a:lnTo>
                  <a:pt x="9980358" y="78232"/>
                </a:lnTo>
                <a:lnTo>
                  <a:pt x="9980358" y="0"/>
                </a:lnTo>
                <a:lnTo>
                  <a:pt x="0" y="0"/>
                </a:lnTo>
                <a:lnTo>
                  <a:pt x="0" y="78232"/>
                </a:lnTo>
                <a:close/>
              </a:path>
            </a:pathLst>
          </a:custGeom>
          <a:solidFill>
            <a:srgbClr val="334286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Номер слайда 5">
            <a:extLst>
              <a:ext uri="{FF2B5EF4-FFF2-40B4-BE49-F238E27FC236}">
                <a16:creationId xmlns="" xmlns:a16="http://schemas.microsoft.com/office/drawing/2014/main" id="{589F21BF-0ECE-1B45-A099-F5B6E92C16A7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9310907" y="63556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1B81EEA-DF2A-1C47-9781-44818CAE422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6" name="object 7">
            <a:extLst>
              <a:ext uri="{FF2B5EF4-FFF2-40B4-BE49-F238E27FC236}">
                <a16:creationId xmlns="" xmlns:a16="http://schemas.microsoft.com/office/drawing/2014/main" id="{5C608B83-A2F2-ED49-8A9B-1801A540551C}"/>
              </a:ext>
            </a:extLst>
          </p:cNvPr>
          <p:cNvSpPr/>
          <p:nvPr userDrawn="1"/>
        </p:nvSpPr>
        <p:spPr>
          <a:xfrm>
            <a:off x="0" y="649854"/>
            <a:ext cx="219919" cy="739108"/>
          </a:xfrm>
          <a:custGeom>
            <a:avLst/>
            <a:gdLst/>
            <a:ahLst/>
            <a:cxnLst/>
            <a:rect l="l" t="t" r="r" b="b"/>
            <a:pathLst>
              <a:path w="203835" h="565785">
                <a:moveTo>
                  <a:pt x="0" y="565226"/>
                </a:moveTo>
                <a:lnTo>
                  <a:pt x="203530" y="565226"/>
                </a:lnTo>
                <a:lnTo>
                  <a:pt x="203530" y="0"/>
                </a:lnTo>
                <a:lnTo>
                  <a:pt x="0" y="0"/>
                </a:lnTo>
                <a:lnTo>
                  <a:pt x="0" y="565226"/>
                </a:lnTo>
                <a:close/>
              </a:path>
            </a:pathLst>
          </a:custGeom>
          <a:solidFill>
            <a:srgbClr val="E1002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Текст 17">
            <a:extLst>
              <a:ext uri="{FF2B5EF4-FFF2-40B4-BE49-F238E27FC236}">
                <a16:creationId xmlns="" xmlns:a16="http://schemas.microsoft.com/office/drawing/2014/main" id="{72C1670E-B5AF-C246-8209-DB0091245A2E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92220" y="536137"/>
            <a:ext cx="2613235" cy="936897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800">
                <a:solidFill>
                  <a:srgbClr val="33428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0" y="1621784"/>
            <a:ext cx="219919" cy="4576940"/>
          </a:xfrm>
          <a:prstGeom prst="rect">
            <a:avLst/>
          </a:prstGeom>
          <a:solidFill>
            <a:srgbClr val="FFC3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2447952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>
            <a:extLst>
              <a:ext uri="{FF2B5EF4-FFF2-40B4-BE49-F238E27FC236}">
                <a16:creationId xmlns="" xmlns:a16="http://schemas.microsoft.com/office/drawing/2014/main" id="{0560CFF3-0F6B-EE47-8233-2752BA7C190C}"/>
              </a:ext>
            </a:extLst>
          </p:cNvPr>
          <p:cNvSpPr/>
          <p:nvPr userDrawn="1"/>
        </p:nvSpPr>
        <p:spPr>
          <a:xfrm>
            <a:off x="0" y="1705727"/>
            <a:ext cx="12192000" cy="4492997"/>
          </a:xfrm>
          <a:prstGeom prst="rect">
            <a:avLst/>
          </a:prstGeom>
          <a:gradFill>
            <a:gsLst>
              <a:gs pos="3000">
                <a:schemeClr val="tx2">
                  <a:lumMod val="75000"/>
                </a:schemeClr>
              </a:gs>
              <a:gs pos="100000">
                <a:srgbClr val="0070DF"/>
              </a:gs>
            </a:gsLst>
            <a:lin ang="5400000" scaled="0"/>
          </a:gradFill>
        </p:spPr>
        <p:txBody>
          <a:bodyPr wrap="square" lIns="0" tIns="0" rIns="0" bIns="0" rtlCol="0"/>
          <a:lstStyle/>
          <a:p>
            <a:endParaRPr dirty="0">
              <a:highlight>
                <a:srgbClr val="345074"/>
              </a:highlight>
            </a:endParaRPr>
          </a:p>
        </p:txBody>
      </p:sp>
      <p:sp>
        <p:nvSpPr>
          <p:cNvPr id="8" name="object 8">
            <a:extLst>
              <a:ext uri="{FF2B5EF4-FFF2-40B4-BE49-F238E27FC236}">
                <a16:creationId xmlns="" xmlns:a16="http://schemas.microsoft.com/office/drawing/2014/main" id="{8E62C042-4EA4-314F-8837-7915700A0693}"/>
              </a:ext>
            </a:extLst>
          </p:cNvPr>
          <p:cNvSpPr txBox="1"/>
          <p:nvPr/>
        </p:nvSpPr>
        <p:spPr>
          <a:xfrm>
            <a:off x="358565" y="118434"/>
            <a:ext cx="1048822" cy="2921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45" dirty="0">
                <a:solidFill>
                  <a:srgbClr val="334286"/>
                </a:solidFill>
                <a:latin typeface="Arial"/>
                <a:cs typeface="Arial"/>
              </a:rPr>
              <a:t>РОССТАТ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12" name="object 13">
            <a:extLst>
              <a:ext uri="{FF2B5EF4-FFF2-40B4-BE49-F238E27FC236}">
                <a16:creationId xmlns="" xmlns:a16="http://schemas.microsoft.com/office/drawing/2014/main" id="{978D5EB5-026B-2249-A8D4-5B5D2223AD6E}"/>
              </a:ext>
            </a:extLst>
          </p:cNvPr>
          <p:cNvSpPr/>
          <p:nvPr/>
        </p:nvSpPr>
        <p:spPr>
          <a:xfrm>
            <a:off x="373245" y="-1"/>
            <a:ext cx="11480069" cy="90567"/>
          </a:xfrm>
          <a:custGeom>
            <a:avLst/>
            <a:gdLst/>
            <a:ahLst/>
            <a:cxnLst/>
            <a:rect l="l" t="t" r="r" b="b"/>
            <a:pathLst>
              <a:path w="9980930" h="78740">
                <a:moveTo>
                  <a:pt x="0" y="78232"/>
                </a:moveTo>
                <a:lnTo>
                  <a:pt x="9980358" y="78232"/>
                </a:lnTo>
                <a:lnTo>
                  <a:pt x="9980358" y="0"/>
                </a:lnTo>
                <a:lnTo>
                  <a:pt x="0" y="0"/>
                </a:lnTo>
                <a:lnTo>
                  <a:pt x="0" y="78232"/>
                </a:lnTo>
                <a:close/>
              </a:path>
            </a:pathLst>
          </a:custGeom>
          <a:solidFill>
            <a:srgbClr val="334286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Номер слайда 5">
            <a:extLst>
              <a:ext uri="{FF2B5EF4-FFF2-40B4-BE49-F238E27FC236}">
                <a16:creationId xmlns="" xmlns:a16="http://schemas.microsoft.com/office/drawing/2014/main" id="{589F21BF-0ECE-1B45-A099-F5B6E92C16A7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9310907" y="63556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1B81EEA-DF2A-1C47-9781-44818CAE422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8" name="object 7">
            <a:extLst>
              <a:ext uri="{FF2B5EF4-FFF2-40B4-BE49-F238E27FC236}">
                <a16:creationId xmlns="" xmlns:a16="http://schemas.microsoft.com/office/drawing/2014/main" id="{2E9797C7-8447-7949-8633-B9C1F8C8B7D2}"/>
              </a:ext>
            </a:extLst>
          </p:cNvPr>
          <p:cNvSpPr/>
          <p:nvPr userDrawn="1"/>
        </p:nvSpPr>
        <p:spPr>
          <a:xfrm>
            <a:off x="0" y="649854"/>
            <a:ext cx="219919" cy="739108"/>
          </a:xfrm>
          <a:custGeom>
            <a:avLst/>
            <a:gdLst/>
            <a:ahLst/>
            <a:cxnLst/>
            <a:rect l="l" t="t" r="r" b="b"/>
            <a:pathLst>
              <a:path w="203835" h="565785">
                <a:moveTo>
                  <a:pt x="0" y="565226"/>
                </a:moveTo>
                <a:lnTo>
                  <a:pt x="203530" y="565226"/>
                </a:lnTo>
                <a:lnTo>
                  <a:pt x="203530" y="0"/>
                </a:lnTo>
                <a:lnTo>
                  <a:pt x="0" y="0"/>
                </a:lnTo>
                <a:lnTo>
                  <a:pt x="0" y="565226"/>
                </a:lnTo>
                <a:close/>
              </a:path>
            </a:pathLst>
          </a:custGeom>
          <a:solidFill>
            <a:srgbClr val="E1002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9" name="Текст 17">
            <a:extLst>
              <a:ext uri="{FF2B5EF4-FFF2-40B4-BE49-F238E27FC236}">
                <a16:creationId xmlns="" xmlns:a16="http://schemas.microsoft.com/office/drawing/2014/main" id="{65282F85-5E1C-A643-B6D1-764B9457ED35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92220" y="536137"/>
            <a:ext cx="2613235" cy="936897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800">
                <a:solidFill>
                  <a:srgbClr val="33428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049071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2">
            <a:extLst>
              <a:ext uri="{FF2B5EF4-FFF2-40B4-BE49-F238E27FC236}">
                <a16:creationId xmlns="" xmlns:a16="http://schemas.microsoft.com/office/drawing/2014/main" id="{FBDE76DB-A8FB-674B-86CB-3C735C2794DB}"/>
              </a:ext>
            </a:extLst>
          </p:cNvPr>
          <p:cNvSpPr/>
          <p:nvPr userDrawn="1"/>
        </p:nvSpPr>
        <p:spPr>
          <a:xfrm>
            <a:off x="0" y="1473035"/>
            <a:ext cx="12192000" cy="5384966"/>
          </a:xfrm>
          <a:prstGeom prst="rect">
            <a:avLst/>
          </a:prstGeom>
          <a:gradFill>
            <a:gsLst>
              <a:gs pos="3000">
                <a:schemeClr val="tx2">
                  <a:lumMod val="75000"/>
                </a:schemeClr>
              </a:gs>
              <a:gs pos="100000">
                <a:srgbClr val="0070DF"/>
              </a:gs>
            </a:gsLst>
            <a:lin ang="5400000" scaled="0"/>
          </a:gradFill>
        </p:spPr>
        <p:txBody>
          <a:bodyPr wrap="square" lIns="0" tIns="0" rIns="0" bIns="0" rtlCol="0"/>
          <a:lstStyle/>
          <a:p>
            <a:endParaRPr dirty="0">
              <a:highlight>
                <a:srgbClr val="345074"/>
              </a:highlight>
            </a:endParaRPr>
          </a:p>
        </p:txBody>
      </p:sp>
      <p:sp>
        <p:nvSpPr>
          <p:cNvPr id="8" name="object 8">
            <a:extLst>
              <a:ext uri="{FF2B5EF4-FFF2-40B4-BE49-F238E27FC236}">
                <a16:creationId xmlns="" xmlns:a16="http://schemas.microsoft.com/office/drawing/2014/main" id="{8E62C042-4EA4-314F-8837-7915700A0693}"/>
              </a:ext>
            </a:extLst>
          </p:cNvPr>
          <p:cNvSpPr txBox="1"/>
          <p:nvPr/>
        </p:nvSpPr>
        <p:spPr>
          <a:xfrm>
            <a:off x="358565" y="118434"/>
            <a:ext cx="1048822" cy="2921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45" dirty="0">
                <a:solidFill>
                  <a:srgbClr val="334286"/>
                </a:solidFill>
                <a:latin typeface="Arial"/>
                <a:cs typeface="Arial"/>
              </a:rPr>
              <a:t>РОССТАТ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12" name="object 13">
            <a:extLst>
              <a:ext uri="{FF2B5EF4-FFF2-40B4-BE49-F238E27FC236}">
                <a16:creationId xmlns="" xmlns:a16="http://schemas.microsoft.com/office/drawing/2014/main" id="{978D5EB5-026B-2249-A8D4-5B5D2223AD6E}"/>
              </a:ext>
            </a:extLst>
          </p:cNvPr>
          <p:cNvSpPr/>
          <p:nvPr/>
        </p:nvSpPr>
        <p:spPr>
          <a:xfrm>
            <a:off x="373245" y="-1"/>
            <a:ext cx="11480069" cy="90567"/>
          </a:xfrm>
          <a:custGeom>
            <a:avLst/>
            <a:gdLst/>
            <a:ahLst/>
            <a:cxnLst/>
            <a:rect l="l" t="t" r="r" b="b"/>
            <a:pathLst>
              <a:path w="9980930" h="78740">
                <a:moveTo>
                  <a:pt x="0" y="78232"/>
                </a:moveTo>
                <a:lnTo>
                  <a:pt x="9980358" y="78232"/>
                </a:lnTo>
                <a:lnTo>
                  <a:pt x="9980358" y="0"/>
                </a:lnTo>
                <a:lnTo>
                  <a:pt x="0" y="0"/>
                </a:lnTo>
                <a:lnTo>
                  <a:pt x="0" y="78232"/>
                </a:lnTo>
                <a:close/>
              </a:path>
            </a:pathLst>
          </a:custGeom>
          <a:solidFill>
            <a:srgbClr val="334286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Номер слайда 5">
            <a:extLst>
              <a:ext uri="{FF2B5EF4-FFF2-40B4-BE49-F238E27FC236}">
                <a16:creationId xmlns="" xmlns:a16="http://schemas.microsoft.com/office/drawing/2014/main" id="{589F21BF-0ECE-1B45-A099-F5B6E92C16A7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9310907" y="63556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1B81EEA-DF2A-1C47-9781-44818CAE422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6" name="object 7">
            <a:extLst>
              <a:ext uri="{FF2B5EF4-FFF2-40B4-BE49-F238E27FC236}">
                <a16:creationId xmlns="" xmlns:a16="http://schemas.microsoft.com/office/drawing/2014/main" id="{D6E06661-EB7F-9A4F-ABE0-E508C3AF0496}"/>
              </a:ext>
            </a:extLst>
          </p:cNvPr>
          <p:cNvSpPr/>
          <p:nvPr userDrawn="1"/>
        </p:nvSpPr>
        <p:spPr>
          <a:xfrm>
            <a:off x="0" y="649854"/>
            <a:ext cx="219919" cy="739108"/>
          </a:xfrm>
          <a:custGeom>
            <a:avLst/>
            <a:gdLst/>
            <a:ahLst/>
            <a:cxnLst/>
            <a:rect l="l" t="t" r="r" b="b"/>
            <a:pathLst>
              <a:path w="203835" h="565785">
                <a:moveTo>
                  <a:pt x="0" y="565226"/>
                </a:moveTo>
                <a:lnTo>
                  <a:pt x="203530" y="565226"/>
                </a:lnTo>
                <a:lnTo>
                  <a:pt x="203530" y="0"/>
                </a:lnTo>
                <a:lnTo>
                  <a:pt x="0" y="0"/>
                </a:lnTo>
                <a:lnTo>
                  <a:pt x="0" y="565226"/>
                </a:lnTo>
                <a:close/>
              </a:path>
            </a:pathLst>
          </a:custGeom>
          <a:solidFill>
            <a:srgbClr val="E1002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7" name="Текст 17">
            <a:extLst>
              <a:ext uri="{FF2B5EF4-FFF2-40B4-BE49-F238E27FC236}">
                <a16:creationId xmlns="" xmlns:a16="http://schemas.microsoft.com/office/drawing/2014/main" id="{BA39ABDA-F5E8-8E4A-9F54-A6F49EE67CC1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92220" y="536137"/>
            <a:ext cx="2613235" cy="936897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800">
                <a:solidFill>
                  <a:srgbClr val="33428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08594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главл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06F2A08B-66B9-5F42-9C20-4975C2E6BB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09" r="23284"/>
          <a:stretch/>
        </p:blipFill>
        <p:spPr>
          <a:xfrm>
            <a:off x="12699" y="-1"/>
            <a:ext cx="5532724" cy="6848977"/>
          </a:xfrm>
          <a:prstGeom prst="rect">
            <a:avLst/>
          </a:prstGeom>
        </p:spPr>
      </p:pic>
      <p:sp>
        <p:nvSpPr>
          <p:cNvPr id="12" name="object 6">
            <a:extLst>
              <a:ext uri="{FF2B5EF4-FFF2-40B4-BE49-F238E27FC236}">
                <a16:creationId xmlns="" xmlns:a16="http://schemas.microsoft.com/office/drawing/2014/main" id="{01840757-1A8F-8940-BE11-7CD26EE44EBD}"/>
              </a:ext>
            </a:extLst>
          </p:cNvPr>
          <p:cNvSpPr/>
          <p:nvPr userDrawn="1"/>
        </p:nvSpPr>
        <p:spPr>
          <a:xfrm>
            <a:off x="0" y="4380"/>
            <a:ext cx="5532724" cy="6853620"/>
          </a:xfrm>
          <a:prstGeom prst="rect">
            <a:avLst/>
          </a:prstGeom>
          <a:gradFill>
            <a:gsLst>
              <a:gs pos="3000">
                <a:schemeClr val="tx2">
                  <a:lumMod val="75000"/>
                  <a:alpha val="57000"/>
                </a:schemeClr>
              </a:gs>
              <a:gs pos="100000">
                <a:schemeClr val="tx2">
                  <a:lumMod val="50000"/>
                  <a:alpha val="48000"/>
                </a:schemeClr>
              </a:gs>
            </a:gsLst>
            <a:lin ang="5400000" scaled="0"/>
          </a:gra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3">
            <a:extLst>
              <a:ext uri="{FF2B5EF4-FFF2-40B4-BE49-F238E27FC236}">
                <a16:creationId xmlns="" xmlns:a16="http://schemas.microsoft.com/office/drawing/2014/main" id="{4F1E6446-080F-6744-BA0A-A2185B987FC3}"/>
              </a:ext>
            </a:extLst>
          </p:cNvPr>
          <p:cNvSpPr/>
          <p:nvPr userDrawn="1"/>
        </p:nvSpPr>
        <p:spPr>
          <a:xfrm>
            <a:off x="-395" y="9023"/>
            <a:ext cx="5545817" cy="1299364"/>
          </a:xfrm>
          <a:prstGeom prst="rect">
            <a:avLst/>
          </a:prstGeom>
          <a:blipFill dpi="0" rotWithShape="1">
            <a:blip r:embed="rId3" cstate="print">
              <a:alphaModFix amt="50000"/>
            </a:blip>
            <a:srcRect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3" name="object 3">
            <a:extLst>
              <a:ext uri="{FF2B5EF4-FFF2-40B4-BE49-F238E27FC236}">
                <a16:creationId xmlns="" xmlns:a16="http://schemas.microsoft.com/office/drawing/2014/main" id="{FF746D93-968B-0A4F-9742-5AFBFB36E8A1}"/>
              </a:ext>
            </a:extLst>
          </p:cNvPr>
          <p:cNvSpPr/>
          <p:nvPr userDrawn="1"/>
        </p:nvSpPr>
        <p:spPr>
          <a:xfrm>
            <a:off x="12698" y="5558636"/>
            <a:ext cx="5532724" cy="1299364"/>
          </a:xfrm>
          <a:prstGeom prst="rect">
            <a:avLst/>
          </a:prstGeom>
          <a:blipFill dpi="0" rotWithShape="1">
            <a:blip r:embed="rId3" cstate="print">
              <a:alphaModFix amt="39000"/>
            </a:blip>
            <a:srcRect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A8F43CCF-0C8C-B749-9C98-DED4A3D4F37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B81EEA-DF2A-1C47-9781-44818CAE422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4" name="Группа 3">
            <a:extLst>
              <a:ext uri="{FF2B5EF4-FFF2-40B4-BE49-F238E27FC236}">
                <a16:creationId xmlns="" xmlns:a16="http://schemas.microsoft.com/office/drawing/2014/main" id="{4964DB4B-B7EC-3D47-A179-1426679A7A13}"/>
              </a:ext>
            </a:extLst>
          </p:cNvPr>
          <p:cNvGrpSpPr/>
          <p:nvPr userDrawn="1"/>
        </p:nvGrpSpPr>
        <p:grpSpPr>
          <a:xfrm>
            <a:off x="11697890" y="5699624"/>
            <a:ext cx="494109" cy="499100"/>
            <a:chOff x="9699205" y="5186438"/>
            <a:chExt cx="440055" cy="444500"/>
          </a:xfrm>
        </p:grpSpPr>
        <p:sp>
          <p:nvSpPr>
            <p:cNvPr id="5" name="object 16">
              <a:extLst>
                <a:ext uri="{FF2B5EF4-FFF2-40B4-BE49-F238E27FC236}">
                  <a16:creationId xmlns="" xmlns:a16="http://schemas.microsoft.com/office/drawing/2014/main" id="{9E747D6A-7EA4-7342-BF64-4108572BCA2F}"/>
                </a:ext>
              </a:extLst>
            </p:cNvPr>
            <p:cNvSpPr/>
            <p:nvPr/>
          </p:nvSpPr>
          <p:spPr>
            <a:xfrm>
              <a:off x="9699205" y="5186438"/>
              <a:ext cx="440055" cy="444500"/>
            </a:xfrm>
            <a:custGeom>
              <a:avLst/>
              <a:gdLst/>
              <a:ahLst/>
              <a:cxnLst/>
              <a:rect l="l" t="t" r="r" b="b"/>
              <a:pathLst>
                <a:path w="440054" h="444500">
                  <a:moveTo>
                    <a:pt x="0" y="0"/>
                  </a:moveTo>
                  <a:lnTo>
                    <a:pt x="439940" y="0"/>
                  </a:lnTo>
                  <a:lnTo>
                    <a:pt x="439940" y="444118"/>
                  </a:lnTo>
                  <a:lnTo>
                    <a:pt x="0" y="4441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3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17">
              <a:extLst>
                <a:ext uri="{FF2B5EF4-FFF2-40B4-BE49-F238E27FC236}">
                  <a16:creationId xmlns="" xmlns:a16="http://schemas.microsoft.com/office/drawing/2014/main" id="{2FD602E7-D3D4-E74F-A1CD-F4B66EB3A131}"/>
                </a:ext>
              </a:extLst>
            </p:cNvPr>
            <p:cNvSpPr/>
            <p:nvPr/>
          </p:nvSpPr>
          <p:spPr>
            <a:xfrm>
              <a:off x="9859266" y="5292379"/>
              <a:ext cx="136778" cy="25693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7">
            <a:extLst>
              <a:ext uri="{FF2B5EF4-FFF2-40B4-BE49-F238E27FC236}">
                <a16:creationId xmlns="" xmlns:a16="http://schemas.microsoft.com/office/drawing/2014/main" id="{779541B8-14F7-6144-BB99-31217AC29512}"/>
              </a:ext>
            </a:extLst>
          </p:cNvPr>
          <p:cNvSpPr/>
          <p:nvPr userDrawn="1"/>
        </p:nvSpPr>
        <p:spPr>
          <a:xfrm>
            <a:off x="5087275" y="1308387"/>
            <a:ext cx="459073" cy="4250249"/>
          </a:xfrm>
          <a:custGeom>
            <a:avLst/>
            <a:gdLst/>
            <a:ahLst/>
            <a:cxnLst/>
            <a:rect l="l" t="t" r="r" b="b"/>
            <a:pathLst>
              <a:path w="405764" h="3338195">
                <a:moveTo>
                  <a:pt x="405536" y="3337890"/>
                </a:moveTo>
                <a:lnTo>
                  <a:pt x="0" y="3337890"/>
                </a:lnTo>
                <a:lnTo>
                  <a:pt x="0" y="0"/>
                </a:lnTo>
                <a:lnTo>
                  <a:pt x="405536" y="0"/>
                </a:lnTo>
                <a:lnTo>
                  <a:pt x="405536" y="3337890"/>
                </a:lnTo>
                <a:close/>
              </a:path>
            </a:pathLst>
          </a:custGeom>
          <a:solidFill>
            <a:srgbClr val="E10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10EB0EF1-D970-7241-BD5D-AE63BD22BB7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51875" y="105218"/>
            <a:ext cx="917338" cy="1075891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C777D55F-3E95-904E-BFBB-D0759B65BA24}"/>
              </a:ext>
            </a:extLst>
          </p:cNvPr>
          <p:cNvSpPr txBox="1"/>
          <p:nvPr userDrawn="1"/>
        </p:nvSpPr>
        <p:spPr>
          <a:xfrm>
            <a:off x="1741233" y="457347"/>
            <a:ext cx="38314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ФЕДЕРАЛЬНАЯ СЛУЖБА</a:t>
            </a:r>
          </a:p>
          <a:p>
            <a:pPr>
              <a:lnSpc>
                <a:spcPct val="100000"/>
              </a:lnSpc>
            </a:pP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ГОСУДАРСТВЕННОЙ СТАТИСТИКИ</a:t>
            </a:r>
          </a:p>
        </p:txBody>
      </p:sp>
      <p:sp>
        <p:nvSpPr>
          <p:cNvPr id="25" name="Текст 24">
            <a:extLst>
              <a:ext uri="{FF2B5EF4-FFF2-40B4-BE49-F238E27FC236}">
                <a16:creationId xmlns="" xmlns:a16="http://schemas.microsoft.com/office/drawing/2014/main" id="{2A1C713C-8FE8-6D4A-9875-A226598F0C5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90600" y="1400375"/>
            <a:ext cx="3937000" cy="3987800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buNone/>
              <a:defRPr sz="4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9728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главление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6"/>
          <p:cNvSpPr/>
          <p:nvPr userDrawn="1"/>
        </p:nvSpPr>
        <p:spPr>
          <a:xfrm>
            <a:off x="4964" y="5137"/>
            <a:ext cx="5557600" cy="6845833"/>
          </a:xfrm>
          <a:prstGeom prst="rect">
            <a:avLst/>
          </a:prstGeom>
          <a:gradFill>
            <a:gsLst>
              <a:gs pos="3000">
                <a:schemeClr val="tx2">
                  <a:lumMod val="75000"/>
                </a:schemeClr>
              </a:gs>
              <a:gs pos="100000">
                <a:srgbClr val="0070DF"/>
              </a:gs>
            </a:gsLst>
            <a:lin ang="5400000" scaled="0"/>
          </a:gradFill>
        </p:spPr>
        <p:txBody>
          <a:bodyPr wrap="square" lIns="0" tIns="0" rIns="0" bIns="0" rtlCol="0"/>
          <a:lstStyle/>
          <a:p>
            <a:endParaRPr sz="2111"/>
          </a:p>
        </p:txBody>
      </p:sp>
      <p:sp>
        <p:nvSpPr>
          <p:cNvPr id="15" name="object 7"/>
          <p:cNvSpPr/>
          <p:nvPr userDrawn="1"/>
        </p:nvSpPr>
        <p:spPr>
          <a:xfrm>
            <a:off x="5086749" y="1410097"/>
            <a:ext cx="475816" cy="4035914"/>
          </a:xfrm>
          <a:custGeom>
            <a:avLst/>
            <a:gdLst/>
            <a:ahLst/>
            <a:cxnLst/>
            <a:rect l="l" t="t" r="r" b="b"/>
            <a:pathLst>
              <a:path w="405764" h="3338195">
                <a:moveTo>
                  <a:pt x="405536" y="3337890"/>
                </a:moveTo>
                <a:lnTo>
                  <a:pt x="0" y="3337890"/>
                </a:lnTo>
                <a:lnTo>
                  <a:pt x="0" y="0"/>
                </a:lnTo>
                <a:lnTo>
                  <a:pt x="405536" y="0"/>
                </a:lnTo>
                <a:lnTo>
                  <a:pt x="405536" y="3337890"/>
                </a:lnTo>
                <a:close/>
              </a:path>
            </a:pathLst>
          </a:custGeom>
          <a:solidFill>
            <a:srgbClr val="E1002B"/>
          </a:solidFill>
        </p:spPr>
        <p:txBody>
          <a:bodyPr wrap="square" lIns="0" tIns="0" rIns="0" bIns="0" rtlCol="0"/>
          <a:lstStyle/>
          <a:p>
            <a:endParaRPr sz="2111"/>
          </a:p>
        </p:txBody>
      </p: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A8F43CCF-0C8C-B749-9C98-DED4A3D4F37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B81EEA-DF2A-1C47-9781-44818CAE422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5" name="Текст 24">
            <a:extLst>
              <a:ext uri="{FF2B5EF4-FFF2-40B4-BE49-F238E27FC236}">
                <a16:creationId xmlns="" xmlns:a16="http://schemas.microsoft.com/office/drawing/2014/main" id="{2A1C713C-8FE8-6D4A-9875-A226598F0C5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90600" y="1400375"/>
            <a:ext cx="3937000" cy="3987800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buNone/>
              <a:defRPr sz="4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ru-RU" dirty="0"/>
          </a:p>
        </p:txBody>
      </p:sp>
      <p:grpSp>
        <p:nvGrpSpPr>
          <p:cNvPr id="2" name="Группа 1"/>
          <p:cNvGrpSpPr/>
          <p:nvPr userDrawn="1"/>
        </p:nvGrpSpPr>
        <p:grpSpPr>
          <a:xfrm>
            <a:off x="11697890" y="5699624"/>
            <a:ext cx="494109" cy="499100"/>
            <a:chOff x="11697890" y="5699624"/>
            <a:chExt cx="494109" cy="499100"/>
          </a:xfrm>
        </p:grpSpPr>
        <p:sp>
          <p:nvSpPr>
            <p:cNvPr id="24" name="object 16">
              <a:extLst>
                <a:ext uri="{FF2B5EF4-FFF2-40B4-BE49-F238E27FC236}">
                  <a16:creationId xmlns="" xmlns:a16="http://schemas.microsoft.com/office/drawing/2014/main" id="{9E747D6A-7EA4-7342-BF64-4108572BCA2F}"/>
                </a:ext>
              </a:extLst>
            </p:cNvPr>
            <p:cNvSpPr/>
            <p:nvPr/>
          </p:nvSpPr>
          <p:spPr>
            <a:xfrm>
              <a:off x="11697890" y="5699624"/>
              <a:ext cx="494109" cy="499100"/>
            </a:xfrm>
            <a:custGeom>
              <a:avLst/>
              <a:gdLst/>
              <a:ahLst/>
              <a:cxnLst/>
              <a:rect l="l" t="t" r="r" b="b"/>
              <a:pathLst>
                <a:path w="440054" h="444500">
                  <a:moveTo>
                    <a:pt x="0" y="0"/>
                  </a:moveTo>
                  <a:lnTo>
                    <a:pt x="439940" y="0"/>
                  </a:lnTo>
                  <a:lnTo>
                    <a:pt x="439940" y="444118"/>
                  </a:lnTo>
                  <a:lnTo>
                    <a:pt x="0" y="4441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3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17">
              <a:extLst>
                <a:ext uri="{FF2B5EF4-FFF2-40B4-BE49-F238E27FC236}">
                  <a16:creationId xmlns="" xmlns:a16="http://schemas.microsoft.com/office/drawing/2014/main" id="{2FD602E7-D3D4-E74F-A1CD-F4B66EB3A131}"/>
                </a:ext>
              </a:extLst>
            </p:cNvPr>
            <p:cNvSpPr/>
            <p:nvPr/>
          </p:nvSpPr>
          <p:spPr>
            <a:xfrm>
              <a:off x="11877612" y="5818578"/>
              <a:ext cx="153579" cy="28849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078896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бивоч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k object 16">
            <a:extLst>
              <a:ext uri="{FF2B5EF4-FFF2-40B4-BE49-F238E27FC236}">
                <a16:creationId xmlns="" xmlns:a16="http://schemas.microsoft.com/office/drawing/2014/main" id="{D8863855-8BDF-4E45-809B-F11F7FD06B41}"/>
              </a:ext>
            </a:extLst>
          </p:cNvPr>
          <p:cNvSpPr/>
          <p:nvPr userDrawn="1"/>
        </p:nvSpPr>
        <p:spPr>
          <a:xfrm>
            <a:off x="-1" y="1894302"/>
            <a:ext cx="7035799" cy="3069396"/>
          </a:xfrm>
          <a:prstGeom prst="rect">
            <a:avLst/>
          </a:prstGeom>
          <a:gradFill flip="none" rotWithShape="1">
            <a:gsLst>
              <a:gs pos="3000">
                <a:schemeClr val="tx2">
                  <a:lumMod val="75000"/>
                </a:schemeClr>
              </a:gs>
              <a:gs pos="100000">
                <a:srgbClr val="0070DF"/>
              </a:gs>
            </a:gsLst>
            <a:lin ang="16200000" scaled="1"/>
            <a:tileRect/>
          </a:gra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Рисунок 4" descr="Изображение выглядит как внутренний, потолок, окно, стол&#10;&#10;Автоматически созданное описание">
            <a:extLst>
              <a:ext uri="{FF2B5EF4-FFF2-40B4-BE49-F238E27FC236}">
                <a16:creationId xmlns="" xmlns:a16="http://schemas.microsoft.com/office/drawing/2014/main" id="{DBF9D9E1-A88A-4140-990C-66A04C293C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02" b="3491"/>
          <a:stretch/>
        </p:blipFill>
        <p:spPr>
          <a:xfrm>
            <a:off x="497237" y="779143"/>
            <a:ext cx="6084007" cy="5001525"/>
          </a:xfrm>
          <a:prstGeom prst="rect">
            <a:avLst/>
          </a:prstGeom>
        </p:spPr>
      </p:pic>
      <p:sp>
        <p:nvSpPr>
          <p:cNvPr id="6" name="object 3">
            <a:extLst>
              <a:ext uri="{FF2B5EF4-FFF2-40B4-BE49-F238E27FC236}">
                <a16:creationId xmlns="" xmlns:a16="http://schemas.microsoft.com/office/drawing/2014/main" id="{4DC73FA9-CFCC-4349-9EBF-D22E76F9EBCE}"/>
              </a:ext>
            </a:extLst>
          </p:cNvPr>
          <p:cNvSpPr/>
          <p:nvPr userDrawn="1"/>
        </p:nvSpPr>
        <p:spPr>
          <a:xfrm>
            <a:off x="497236" y="777912"/>
            <a:ext cx="6084007" cy="5001525"/>
          </a:xfrm>
          <a:prstGeom prst="rect">
            <a:avLst/>
          </a:prstGeom>
          <a:solidFill>
            <a:srgbClr val="0051B2">
              <a:alpha val="44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2FD3DD10-149B-3C4C-814A-672DF38151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9871" y="3493453"/>
            <a:ext cx="5611369" cy="2340163"/>
          </a:xfrm>
          <a:prstGeom prst="rect">
            <a:avLst/>
          </a:prstGeom>
        </p:spPr>
      </p:pic>
      <p:cxnSp>
        <p:nvCxnSpPr>
          <p:cNvPr id="11" name="Прямая соединительная линия 10">
            <a:extLst>
              <a:ext uri="{FF2B5EF4-FFF2-40B4-BE49-F238E27FC236}">
                <a16:creationId xmlns="" xmlns:a16="http://schemas.microsoft.com/office/drawing/2014/main" id="{191EFDB1-31C8-A24D-B7A0-047D82885C57}"/>
              </a:ext>
            </a:extLst>
          </p:cNvPr>
          <p:cNvCxnSpPr>
            <a:cxnSpLocks/>
          </p:cNvCxnSpPr>
          <p:nvPr userDrawn="1"/>
        </p:nvCxnSpPr>
        <p:spPr>
          <a:xfrm>
            <a:off x="832990" y="839824"/>
            <a:ext cx="0" cy="4993792"/>
          </a:xfrm>
          <a:prstGeom prst="line">
            <a:avLst/>
          </a:prstGeom>
          <a:ln w="1905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="" xmlns:a16="http://schemas.microsoft.com/office/drawing/2014/main" id="{9C8250D7-700B-E84D-8FE4-305D47C9E91B}"/>
              </a:ext>
            </a:extLst>
          </p:cNvPr>
          <p:cNvCxnSpPr>
            <a:cxnSpLocks/>
          </p:cNvCxnSpPr>
          <p:nvPr userDrawn="1"/>
        </p:nvCxnSpPr>
        <p:spPr>
          <a:xfrm>
            <a:off x="4429192" y="777912"/>
            <a:ext cx="0" cy="2703618"/>
          </a:xfrm>
          <a:prstGeom prst="line">
            <a:avLst/>
          </a:prstGeom>
          <a:ln w="1905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="" xmlns:a16="http://schemas.microsoft.com/office/drawing/2014/main" id="{7E7D69D9-1F8F-FA49-A200-B39D17A9DE68}"/>
              </a:ext>
            </a:extLst>
          </p:cNvPr>
          <p:cNvCxnSpPr>
            <a:cxnSpLocks/>
          </p:cNvCxnSpPr>
          <p:nvPr userDrawn="1"/>
        </p:nvCxnSpPr>
        <p:spPr>
          <a:xfrm>
            <a:off x="2251618" y="2244553"/>
            <a:ext cx="0" cy="1248900"/>
          </a:xfrm>
          <a:prstGeom prst="line">
            <a:avLst/>
          </a:prstGeom>
          <a:ln w="1905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вал 15">
            <a:extLst>
              <a:ext uri="{FF2B5EF4-FFF2-40B4-BE49-F238E27FC236}">
                <a16:creationId xmlns="" xmlns:a16="http://schemas.microsoft.com/office/drawing/2014/main" id="{C58F501F-69CE-BA47-A198-563B3F244258}"/>
              </a:ext>
            </a:extLst>
          </p:cNvPr>
          <p:cNvSpPr/>
          <p:nvPr userDrawn="1"/>
        </p:nvSpPr>
        <p:spPr>
          <a:xfrm>
            <a:off x="753018" y="4896194"/>
            <a:ext cx="170334" cy="173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>
            <a:extLst>
              <a:ext uri="{FF2B5EF4-FFF2-40B4-BE49-F238E27FC236}">
                <a16:creationId xmlns="" xmlns:a16="http://schemas.microsoft.com/office/drawing/2014/main" id="{B797CEC3-3C0E-BF40-A6EC-9734EEE77799}"/>
              </a:ext>
            </a:extLst>
          </p:cNvPr>
          <p:cNvSpPr/>
          <p:nvPr userDrawn="1"/>
        </p:nvSpPr>
        <p:spPr>
          <a:xfrm>
            <a:off x="2162718" y="3422994"/>
            <a:ext cx="170334" cy="173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>
            <a:extLst>
              <a:ext uri="{FF2B5EF4-FFF2-40B4-BE49-F238E27FC236}">
                <a16:creationId xmlns="" xmlns:a16="http://schemas.microsoft.com/office/drawing/2014/main" id="{84B4724E-B60A-954B-8A4E-FA9A7CE72886}"/>
              </a:ext>
            </a:extLst>
          </p:cNvPr>
          <p:cNvSpPr/>
          <p:nvPr userDrawn="1"/>
        </p:nvSpPr>
        <p:spPr>
          <a:xfrm>
            <a:off x="4347118" y="692494"/>
            <a:ext cx="170334" cy="173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Текст 25">
            <a:extLst>
              <a:ext uri="{FF2B5EF4-FFF2-40B4-BE49-F238E27FC236}">
                <a16:creationId xmlns="" xmlns:a16="http://schemas.microsoft.com/office/drawing/2014/main" id="{041657FF-1B3C-C242-ADB0-148F6CA9EF7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91579" y="1801607"/>
            <a:ext cx="4272892" cy="3070225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ts val="5200"/>
              </a:lnSpc>
              <a:buNone/>
              <a:defRPr sz="5000">
                <a:solidFill>
                  <a:srgbClr val="E1002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30" name="object 16">
            <a:extLst>
              <a:ext uri="{FF2B5EF4-FFF2-40B4-BE49-F238E27FC236}">
                <a16:creationId xmlns="" xmlns:a16="http://schemas.microsoft.com/office/drawing/2014/main" id="{60D482BB-06C7-7D43-A4B6-067B00C7448E}"/>
              </a:ext>
            </a:extLst>
          </p:cNvPr>
          <p:cNvSpPr/>
          <p:nvPr/>
        </p:nvSpPr>
        <p:spPr>
          <a:xfrm>
            <a:off x="7291579" y="5280337"/>
            <a:ext cx="494109" cy="499100"/>
          </a:xfrm>
          <a:custGeom>
            <a:avLst/>
            <a:gdLst/>
            <a:ahLst/>
            <a:cxnLst/>
            <a:rect l="l" t="t" r="r" b="b"/>
            <a:pathLst>
              <a:path w="440054" h="444500">
                <a:moveTo>
                  <a:pt x="0" y="0"/>
                </a:moveTo>
                <a:lnTo>
                  <a:pt x="439940" y="0"/>
                </a:lnTo>
                <a:lnTo>
                  <a:pt x="439940" y="444118"/>
                </a:lnTo>
                <a:lnTo>
                  <a:pt x="0" y="444118"/>
                </a:lnTo>
                <a:lnTo>
                  <a:pt x="0" y="0"/>
                </a:lnTo>
                <a:close/>
              </a:path>
            </a:pathLst>
          </a:custGeom>
          <a:solidFill>
            <a:srgbClr val="FFC3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17">
            <a:extLst>
              <a:ext uri="{FF2B5EF4-FFF2-40B4-BE49-F238E27FC236}">
                <a16:creationId xmlns="" xmlns:a16="http://schemas.microsoft.com/office/drawing/2014/main" id="{DDF917D5-710B-2741-B703-C610905EA05E}"/>
              </a:ext>
            </a:extLst>
          </p:cNvPr>
          <p:cNvSpPr/>
          <p:nvPr/>
        </p:nvSpPr>
        <p:spPr>
          <a:xfrm>
            <a:off x="7471301" y="5399291"/>
            <a:ext cx="153579" cy="2884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20817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бивочный слайд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Изображение выглядит как внутренний, сталь, сидит, большой&#10;&#10;Автоматически созданное описание">
            <a:extLst>
              <a:ext uri="{FF2B5EF4-FFF2-40B4-BE49-F238E27FC236}">
                <a16:creationId xmlns="" xmlns:a16="http://schemas.microsoft.com/office/drawing/2014/main" id="{59921AD6-BEED-C345-94DF-5CEF17415C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" r="-65" b="17728"/>
          <a:stretch/>
        </p:blipFill>
        <p:spPr>
          <a:xfrm>
            <a:off x="1" y="9644"/>
            <a:ext cx="12191999" cy="6863589"/>
          </a:xfrm>
          <a:prstGeom prst="rect">
            <a:avLst/>
          </a:prstGeom>
        </p:spPr>
      </p:pic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D43F7883-713A-5147-9DF0-FE09901D61FC}"/>
              </a:ext>
            </a:extLst>
          </p:cNvPr>
          <p:cNvSpPr/>
          <p:nvPr userDrawn="1"/>
        </p:nvSpPr>
        <p:spPr>
          <a:xfrm>
            <a:off x="0" y="-1"/>
            <a:ext cx="12192000" cy="6882878"/>
          </a:xfrm>
          <a:prstGeom prst="rect">
            <a:avLst/>
          </a:prstGeom>
          <a:solidFill>
            <a:srgbClr val="0051B2">
              <a:alpha val="5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w="25400">
                <a:solidFill>
                  <a:schemeClr val="bg1"/>
                </a:solidFill>
              </a:ln>
              <a:noFill/>
            </a:endParaRPr>
          </a:p>
        </p:txBody>
      </p:sp>
      <p:sp>
        <p:nvSpPr>
          <p:cNvPr id="17" name="Полилиния 16">
            <a:extLst>
              <a:ext uri="{FF2B5EF4-FFF2-40B4-BE49-F238E27FC236}">
                <a16:creationId xmlns="" xmlns:a16="http://schemas.microsoft.com/office/drawing/2014/main" id="{27816AD4-2F7A-1A4B-81F5-AB004BF47F0F}"/>
              </a:ext>
            </a:extLst>
          </p:cNvPr>
          <p:cNvSpPr/>
          <p:nvPr userDrawn="1"/>
        </p:nvSpPr>
        <p:spPr>
          <a:xfrm>
            <a:off x="159532" y="1777703"/>
            <a:ext cx="3573395" cy="2497487"/>
          </a:xfrm>
          <a:custGeom>
            <a:avLst/>
            <a:gdLst>
              <a:gd name="connsiteX0" fmla="*/ 0 w 1149350"/>
              <a:gd name="connsiteY0" fmla="*/ 0 h 1035050"/>
              <a:gd name="connsiteX1" fmla="*/ 1041400 w 1149350"/>
              <a:gd name="connsiteY1" fmla="*/ 977900 h 1035050"/>
              <a:gd name="connsiteX2" fmla="*/ 1149350 w 1149350"/>
              <a:gd name="connsiteY2" fmla="*/ 1035050 h 1035050"/>
              <a:gd name="connsiteX0" fmla="*/ 0 w 1149350"/>
              <a:gd name="connsiteY0" fmla="*/ 0 h 1035050"/>
              <a:gd name="connsiteX1" fmla="*/ 1041400 w 1149350"/>
              <a:gd name="connsiteY1" fmla="*/ 977900 h 1035050"/>
              <a:gd name="connsiteX2" fmla="*/ 1149350 w 1149350"/>
              <a:gd name="connsiteY2" fmla="*/ 1035050 h 1035050"/>
              <a:gd name="connsiteX0" fmla="*/ 0 w 1149350"/>
              <a:gd name="connsiteY0" fmla="*/ 0 h 1035050"/>
              <a:gd name="connsiteX1" fmla="*/ 1041400 w 1149350"/>
              <a:gd name="connsiteY1" fmla="*/ 977900 h 1035050"/>
              <a:gd name="connsiteX2" fmla="*/ 1149350 w 1149350"/>
              <a:gd name="connsiteY2" fmla="*/ 1035050 h 1035050"/>
              <a:gd name="connsiteX0" fmla="*/ 0 w 1166570"/>
              <a:gd name="connsiteY0" fmla="*/ 0 h 1059877"/>
              <a:gd name="connsiteX1" fmla="*/ 1041400 w 1166570"/>
              <a:gd name="connsiteY1" fmla="*/ 977900 h 1059877"/>
              <a:gd name="connsiteX2" fmla="*/ 1147797 w 1166570"/>
              <a:gd name="connsiteY2" fmla="*/ 1004469 h 1059877"/>
              <a:gd name="connsiteX0" fmla="*/ 0 w 1210622"/>
              <a:gd name="connsiteY0" fmla="*/ 0 h 1014511"/>
              <a:gd name="connsiteX1" fmla="*/ 1041400 w 1210622"/>
              <a:gd name="connsiteY1" fmla="*/ 977900 h 1014511"/>
              <a:gd name="connsiteX2" fmla="*/ 1208391 w 1210622"/>
              <a:gd name="connsiteY2" fmla="*/ 822778 h 1014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10622" h="1014511">
                <a:moveTo>
                  <a:pt x="0" y="0"/>
                </a:moveTo>
                <a:cubicBezTo>
                  <a:pt x="334509" y="425357"/>
                  <a:pt x="840002" y="840770"/>
                  <a:pt x="1041400" y="977900"/>
                </a:cubicBezTo>
                <a:cubicBezTo>
                  <a:pt x="1242799" y="1115030"/>
                  <a:pt x="1208391" y="822778"/>
                  <a:pt x="1208391" y="822778"/>
                </a:cubicBezTo>
              </a:path>
            </a:pathLst>
          </a:custGeom>
          <a:noFill/>
          <a:ln w="222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25400">
                <a:solidFill>
                  <a:schemeClr val="bg1"/>
                </a:solidFill>
              </a:ln>
              <a:noFill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39383B72-B490-E848-B1D5-D41FF1EA31E0}"/>
              </a:ext>
            </a:extLst>
          </p:cNvPr>
          <p:cNvSpPr/>
          <p:nvPr userDrawn="1"/>
        </p:nvSpPr>
        <p:spPr>
          <a:xfrm>
            <a:off x="2596056" y="4146622"/>
            <a:ext cx="6096000" cy="702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 indent="158115" algn="ctr">
              <a:lnSpc>
                <a:spcPct val="114799"/>
              </a:lnSpc>
              <a:spcBef>
                <a:spcPts val="100"/>
              </a:spcBef>
            </a:pPr>
            <a:r>
              <a:rPr lang="ru-RU" dirty="0">
                <a:solidFill>
                  <a:srgbClr val="FFFFFF"/>
                </a:solidFill>
                <a:latin typeface="Arial"/>
                <a:cs typeface="Arial"/>
              </a:rPr>
              <a:t>ОБЩЕСИ</a:t>
            </a:r>
            <a:r>
              <a:rPr lang="ru-RU" spc="-45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lang="ru-RU" dirty="0">
                <a:solidFill>
                  <a:srgbClr val="FFFFFF"/>
                </a:solidFill>
                <a:latin typeface="Arial"/>
                <a:cs typeface="Arial"/>
              </a:rPr>
              <a:t>ТЕМНЫЕ</a:t>
            </a:r>
            <a:br>
              <a:rPr lang="ru-RU" dirty="0">
                <a:solidFill>
                  <a:srgbClr val="FFFFFF"/>
                </a:solidFill>
                <a:latin typeface="Arial"/>
                <a:cs typeface="Arial"/>
              </a:rPr>
            </a:br>
            <a:r>
              <a:rPr lang="ru-RU" spc="-10" dirty="0">
                <a:solidFill>
                  <a:srgbClr val="FFFFFF"/>
                </a:solidFill>
                <a:latin typeface="Arial"/>
                <a:cs typeface="Arial"/>
              </a:rPr>
              <a:t>ВЫВОДЫ</a:t>
            </a:r>
            <a:endParaRPr lang="ru-RU" dirty="0">
              <a:latin typeface="Arial"/>
              <a:cs typeface="Arial"/>
            </a:endParaRP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="" xmlns:a16="http://schemas.microsoft.com/office/drawing/2014/main" id="{8FF6D7FD-8288-3843-B63E-027C7449309A}"/>
              </a:ext>
            </a:extLst>
          </p:cNvPr>
          <p:cNvCxnSpPr>
            <a:cxnSpLocks/>
          </p:cNvCxnSpPr>
          <p:nvPr userDrawn="1"/>
        </p:nvCxnSpPr>
        <p:spPr>
          <a:xfrm>
            <a:off x="2625880" y="388471"/>
            <a:ext cx="914100" cy="1813482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bject 3">
            <a:extLst>
              <a:ext uri="{FF2B5EF4-FFF2-40B4-BE49-F238E27FC236}">
                <a16:creationId xmlns="" xmlns:a16="http://schemas.microsoft.com/office/drawing/2014/main" id="{08AFF63D-7402-AE48-BC81-B45339A276A5}"/>
              </a:ext>
            </a:extLst>
          </p:cNvPr>
          <p:cNvSpPr/>
          <p:nvPr userDrawn="1"/>
        </p:nvSpPr>
        <p:spPr>
          <a:xfrm>
            <a:off x="3459152" y="9022"/>
            <a:ext cx="5273696" cy="68738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7" name="object 7">
            <a:extLst>
              <a:ext uri="{FF2B5EF4-FFF2-40B4-BE49-F238E27FC236}">
                <a16:creationId xmlns="" xmlns:a16="http://schemas.microsoft.com/office/drawing/2014/main" id="{C083EA45-9922-BB44-BCEE-4B899446618B}"/>
              </a:ext>
            </a:extLst>
          </p:cNvPr>
          <p:cNvSpPr/>
          <p:nvPr userDrawn="1"/>
        </p:nvSpPr>
        <p:spPr>
          <a:xfrm>
            <a:off x="3459151" y="5855917"/>
            <a:ext cx="5273698" cy="1035983"/>
          </a:xfrm>
          <a:custGeom>
            <a:avLst/>
            <a:gdLst/>
            <a:ahLst/>
            <a:cxnLst/>
            <a:rect l="l" t="t" r="r" b="b"/>
            <a:pathLst>
              <a:path w="4334509" h="798829">
                <a:moveTo>
                  <a:pt x="4334027" y="798207"/>
                </a:moveTo>
                <a:lnTo>
                  <a:pt x="0" y="798207"/>
                </a:lnTo>
                <a:lnTo>
                  <a:pt x="0" y="0"/>
                </a:lnTo>
                <a:lnTo>
                  <a:pt x="4334027" y="0"/>
                </a:lnTo>
                <a:lnTo>
                  <a:pt x="4334027" y="798207"/>
                </a:lnTo>
                <a:close/>
              </a:path>
            </a:pathLst>
          </a:custGeom>
          <a:solidFill>
            <a:srgbClr val="000000">
              <a:alpha val="119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34" name="Прямая соединительная линия 33">
            <a:extLst>
              <a:ext uri="{FF2B5EF4-FFF2-40B4-BE49-F238E27FC236}">
                <a16:creationId xmlns="" xmlns:a16="http://schemas.microsoft.com/office/drawing/2014/main" id="{1E08F11E-8EEB-1D44-AD0C-51B95556E29A}"/>
              </a:ext>
            </a:extLst>
          </p:cNvPr>
          <p:cNvCxnSpPr>
            <a:cxnSpLocks/>
          </p:cNvCxnSpPr>
          <p:nvPr userDrawn="1"/>
        </p:nvCxnSpPr>
        <p:spPr>
          <a:xfrm>
            <a:off x="3498847" y="5855917"/>
            <a:ext cx="8640478" cy="0"/>
          </a:xfrm>
          <a:prstGeom prst="line">
            <a:avLst/>
          </a:prstGeom>
          <a:ln w="1905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Овал 37">
            <a:extLst>
              <a:ext uri="{FF2B5EF4-FFF2-40B4-BE49-F238E27FC236}">
                <a16:creationId xmlns="" xmlns:a16="http://schemas.microsoft.com/office/drawing/2014/main" id="{B26E0C0E-E435-EF4C-B6F6-E5A05B9C2D21}"/>
              </a:ext>
            </a:extLst>
          </p:cNvPr>
          <p:cNvSpPr/>
          <p:nvPr userDrawn="1"/>
        </p:nvSpPr>
        <p:spPr>
          <a:xfrm>
            <a:off x="3344736" y="5745268"/>
            <a:ext cx="224091" cy="21639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Прямая соединительная линия 32">
            <a:extLst>
              <a:ext uri="{FF2B5EF4-FFF2-40B4-BE49-F238E27FC236}">
                <a16:creationId xmlns="" xmlns:a16="http://schemas.microsoft.com/office/drawing/2014/main" id="{7352D735-099C-744C-96AC-5B86CFEC2848}"/>
              </a:ext>
            </a:extLst>
          </p:cNvPr>
          <p:cNvCxnSpPr>
            <a:cxnSpLocks/>
          </p:cNvCxnSpPr>
          <p:nvPr userDrawn="1"/>
        </p:nvCxnSpPr>
        <p:spPr>
          <a:xfrm>
            <a:off x="3459152" y="9022"/>
            <a:ext cx="0" cy="6848978"/>
          </a:xfrm>
          <a:prstGeom prst="line">
            <a:avLst/>
          </a:prstGeom>
          <a:ln w="1905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5629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главление без нумераци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24">
            <a:extLst>
              <a:ext uri="{FF2B5EF4-FFF2-40B4-BE49-F238E27FC236}">
                <a16:creationId xmlns="" xmlns:a16="http://schemas.microsoft.com/office/drawing/2014/main" id="{2A1C713C-8FE8-6D4A-9875-A226598F0C5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4593" y="1742156"/>
            <a:ext cx="4510332" cy="3373689"/>
          </a:xfrm>
          <a:prstGeom prst="rect">
            <a:avLst/>
          </a:prstGeom>
        </p:spPr>
        <p:txBody>
          <a:bodyPr lIns="0" tIns="0" anchor="ctr" anchorCtr="0"/>
          <a:lstStyle>
            <a:lvl1pPr marL="12700" marR="5080" indent="0" algn="l" defTabSz="914400" rtl="0" eaLnBrk="1" latinLnBrk="0" hangingPunct="1">
              <a:spcBef>
                <a:spcPts val="905"/>
              </a:spcBef>
              <a:buNone/>
              <a:defRPr lang="ru-RU" sz="4800" kern="1200" spc="-25" dirty="0">
                <a:solidFill>
                  <a:srgbClr val="999999"/>
                </a:solidFill>
                <a:latin typeface="Arial"/>
                <a:ea typeface="+mn-ea"/>
                <a:cs typeface="Arial"/>
              </a:defRPr>
            </a:lvl1pPr>
          </a:lstStyle>
          <a:p>
            <a:pPr lvl="0"/>
            <a:endParaRPr lang="ru-RU" dirty="0"/>
          </a:p>
        </p:txBody>
      </p:sp>
      <p:sp>
        <p:nvSpPr>
          <p:cNvPr id="4" name="object 3">
            <a:extLst>
              <a:ext uri="{FF2B5EF4-FFF2-40B4-BE49-F238E27FC236}">
                <a16:creationId xmlns="" xmlns:a16="http://schemas.microsoft.com/office/drawing/2014/main" id="{57BA722A-E58D-664F-9B1F-48BC983F82E0}"/>
              </a:ext>
            </a:extLst>
          </p:cNvPr>
          <p:cNvSpPr/>
          <p:nvPr userDrawn="1"/>
        </p:nvSpPr>
        <p:spPr>
          <a:xfrm>
            <a:off x="0" y="1742156"/>
            <a:ext cx="405130" cy="3373689"/>
          </a:xfrm>
          <a:custGeom>
            <a:avLst/>
            <a:gdLst/>
            <a:ahLst/>
            <a:cxnLst/>
            <a:rect l="l" t="t" r="r" b="b"/>
            <a:pathLst>
              <a:path w="405130" h="2159635">
                <a:moveTo>
                  <a:pt x="404825" y="2159050"/>
                </a:moveTo>
                <a:lnTo>
                  <a:pt x="0" y="2159050"/>
                </a:lnTo>
                <a:lnTo>
                  <a:pt x="0" y="0"/>
                </a:lnTo>
                <a:lnTo>
                  <a:pt x="404825" y="0"/>
                </a:lnTo>
                <a:lnTo>
                  <a:pt x="404825" y="2159050"/>
                </a:lnTo>
                <a:close/>
              </a:path>
            </a:pathLst>
          </a:custGeom>
          <a:solidFill>
            <a:srgbClr val="E10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2">
            <a:extLst>
              <a:ext uri="{FF2B5EF4-FFF2-40B4-BE49-F238E27FC236}">
                <a16:creationId xmlns="" xmlns:a16="http://schemas.microsoft.com/office/drawing/2014/main" id="{3AB69561-8020-AB4B-A6D9-CC282A28B422}"/>
              </a:ext>
            </a:extLst>
          </p:cNvPr>
          <p:cNvSpPr/>
          <p:nvPr userDrawn="1"/>
        </p:nvSpPr>
        <p:spPr>
          <a:xfrm>
            <a:off x="6235700" y="-1"/>
            <a:ext cx="1094663" cy="6858000"/>
          </a:xfrm>
          <a:prstGeom prst="rect">
            <a:avLst/>
          </a:prstGeom>
          <a:gradFill>
            <a:gsLst>
              <a:gs pos="3000">
                <a:schemeClr val="tx2">
                  <a:lumMod val="75000"/>
                </a:schemeClr>
              </a:gs>
              <a:gs pos="100000">
                <a:srgbClr val="0070DF"/>
              </a:gs>
            </a:gsLst>
            <a:lin ang="5400000" scaled="0"/>
          </a:gra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16">
            <a:extLst>
              <a:ext uri="{FF2B5EF4-FFF2-40B4-BE49-F238E27FC236}">
                <a16:creationId xmlns="" xmlns:a16="http://schemas.microsoft.com/office/drawing/2014/main" id="{00D0B8EF-F7C1-F24A-B60A-5A84B8C63C08}"/>
              </a:ext>
            </a:extLst>
          </p:cNvPr>
          <p:cNvSpPr/>
          <p:nvPr/>
        </p:nvSpPr>
        <p:spPr>
          <a:xfrm>
            <a:off x="5462192" y="4900159"/>
            <a:ext cx="494109" cy="499100"/>
          </a:xfrm>
          <a:custGeom>
            <a:avLst/>
            <a:gdLst/>
            <a:ahLst/>
            <a:cxnLst/>
            <a:rect l="l" t="t" r="r" b="b"/>
            <a:pathLst>
              <a:path w="440054" h="444500">
                <a:moveTo>
                  <a:pt x="0" y="0"/>
                </a:moveTo>
                <a:lnTo>
                  <a:pt x="439940" y="0"/>
                </a:lnTo>
                <a:lnTo>
                  <a:pt x="439940" y="444118"/>
                </a:lnTo>
                <a:lnTo>
                  <a:pt x="0" y="444118"/>
                </a:lnTo>
                <a:lnTo>
                  <a:pt x="0" y="0"/>
                </a:lnTo>
                <a:close/>
              </a:path>
            </a:pathLst>
          </a:custGeom>
          <a:solidFill>
            <a:srgbClr val="FFC3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17">
            <a:extLst>
              <a:ext uri="{FF2B5EF4-FFF2-40B4-BE49-F238E27FC236}">
                <a16:creationId xmlns="" xmlns:a16="http://schemas.microsoft.com/office/drawing/2014/main" id="{98ED11CC-7038-B341-89A6-A00AF6E52873}"/>
              </a:ext>
            </a:extLst>
          </p:cNvPr>
          <p:cNvSpPr/>
          <p:nvPr/>
        </p:nvSpPr>
        <p:spPr>
          <a:xfrm>
            <a:off x="5641914" y="5019113"/>
            <a:ext cx="153579" cy="288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11126517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393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>
            <a:extLst>
              <a:ext uri="{FF2B5EF4-FFF2-40B4-BE49-F238E27FC236}">
                <a16:creationId xmlns="" xmlns:a16="http://schemas.microsoft.com/office/drawing/2014/main" id="{8E62C042-4EA4-314F-8837-7915700A0693}"/>
              </a:ext>
            </a:extLst>
          </p:cNvPr>
          <p:cNvSpPr txBox="1"/>
          <p:nvPr userDrawn="1"/>
        </p:nvSpPr>
        <p:spPr>
          <a:xfrm>
            <a:off x="358565" y="118434"/>
            <a:ext cx="1048822" cy="2921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45" dirty="0">
                <a:solidFill>
                  <a:srgbClr val="334286"/>
                </a:solidFill>
                <a:latin typeface="Arial"/>
                <a:cs typeface="Arial"/>
              </a:rPr>
              <a:t>РОССТАТ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12" name="object 13">
            <a:extLst>
              <a:ext uri="{FF2B5EF4-FFF2-40B4-BE49-F238E27FC236}">
                <a16:creationId xmlns="" xmlns:a16="http://schemas.microsoft.com/office/drawing/2014/main" id="{978D5EB5-026B-2249-A8D4-5B5D2223AD6E}"/>
              </a:ext>
            </a:extLst>
          </p:cNvPr>
          <p:cNvSpPr/>
          <p:nvPr/>
        </p:nvSpPr>
        <p:spPr>
          <a:xfrm>
            <a:off x="373245" y="-1"/>
            <a:ext cx="11480069" cy="90567"/>
          </a:xfrm>
          <a:custGeom>
            <a:avLst/>
            <a:gdLst/>
            <a:ahLst/>
            <a:cxnLst/>
            <a:rect l="l" t="t" r="r" b="b"/>
            <a:pathLst>
              <a:path w="9980930" h="78740">
                <a:moveTo>
                  <a:pt x="0" y="78232"/>
                </a:moveTo>
                <a:lnTo>
                  <a:pt x="9980358" y="78232"/>
                </a:lnTo>
                <a:lnTo>
                  <a:pt x="9980358" y="0"/>
                </a:lnTo>
                <a:lnTo>
                  <a:pt x="0" y="0"/>
                </a:lnTo>
                <a:lnTo>
                  <a:pt x="0" y="78232"/>
                </a:lnTo>
                <a:close/>
              </a:path>
            </a:pathLst>
          </a:custGeom>
          <a:solidFill>
            <a:srgbClr val="3342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Номер слайда 5">
            <a:extLst>
              <a:ext uri="{FF2B5EF4-FFF2-40B4-BE49-F238E27FC236}">
                <a16:creationId xmlns="" xmlns:a16="http://schemas.microsoft.com/office/drawing/2014/main" id="{589F21BF-0ECE-1B45-A099-F5B6E92C16A7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9310907" y="63556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1B81EEA-DF2A-1C47-9781-44818CAE422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object 7">
            <a:extLst>
              <a:ext uri="{FF2B5EF4-FFF2-40B4-BE49-F238E27FC236}">
                <a16:creationId xmlns="" xmlns:a16="http://schemas.microsoft.com/office/drawing/2014/main" id="{6BCF7F52-C500-194A-8FDB-1C45B1890E62}"/>
              </a:ext>
            </a:extLst>
          </p:cNvPr>
          <p:cNvSpPr/>
          <p:nvPr userDrawn="1"/>
        </p:nvSpPr>
        <p:spPr>
          <a:xfrm>
            <a:off x="0" y="649854"/>
            <a:ext cx="219919" cy="739108"/>
          </a:xfrm>
          <a:custGeom>
            <a:avLst/>
            <a:gdLst/>
            <a:ahLst/>
            <a:cxnLst/>
            <a:rect l="l" t="t" r="r" b="b"/>
            <a:pathLst>
              <a:path w="203835" h="565785">
                <a:moveTo>
                  <a:pt x="0" y="565226"/>
                </a:moveTo>
                <a:lnTo>
                  <a:pt x="203530" y="565226"/>
                </a:lnTo>
                <a:lnTo>
                  <a:pt x="203530" y="0"/>
                </a:lnTo>
                <a:lnTo>
                  <a:pt x="0" y="0"/>
                </a:lnTo>
                <a:lnTo>
                  <a:pt x="0" y="565226"/>
                </a:lnTo>
                <a:close/>
              </a:path>
            </a:pathLst>
          </a:custGeom>
          <a:solidFill>
            <a:srgbClr val="E10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Текст 17">
            <a:extLst>
              <a:ext uri="{FF2B5EF4-FFF2-40B4-BE49-F238E27FC236}">
                <a16:creationId xmlns="" xmlns:a16="http://schemas.microsoft.com/office/drawing/2014/main" id="{505DA8AD-1619-444D-90B9-AB4F90627F8F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92220" y="536137"/>
            <a:ext cx="2613235" cy="936897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800">
                <a:solidFill>
                  <a:srgbClr val="33428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7" name="object 2">
            <a:extLst>
              <a:ext uri="{FF2B5EF4-FFF2-40B4-BE49-F238E27FC236}">
                <a16:creationId xmlns="" xmlns:a16="http://schemas.microsoft.com/office/drawing/2014/main" id="{C6912CD2-630D-9145-8B0C-4EAAD953FCA4}"/>
              </a:ext>
            </a:extLst>
          </p:cNvPr>
          <p:cNvSpPr/>
          <p:nvPr/>
        </p:nvSpPr>
        <p:spPr>
          <a:xfrm>
            <a:off x="1362896" y="1701621"/>
            <a:ext cx="3079261" cy="4427330"/>
          </a:xfrm>
          <a:prstGeom prst="rect">
            <a:avLst/>
          </a:prstGeom>
          <a:gradFill flip="none" rotWithShape="1">
            <a:gsLst>
              <a:gs pos="3000">
                <a:schemeClr val="tx2">
                  <a:lumMod val="75000"/>
                </a:schemeClr>
              </a:gs>
              <a:gs pos="100000">
                <a:srgbClr val="0070DF"/>
              </a:gs>
            </a:gsLst>
            <a:lin ang="2700000" scaled="1"/>
            <a:tileRect/>
          </a:gra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6">
            <a:extLst>
              <a:ext uri="{FF2B5EF4-FFF2-40B4-BE49-F238E27FC236}">
                <a16:creationId xmlns="" xmlns:a16="http://schemas.microsoft.com/office/drawing/2014/main" id="{15DB779B-12D8-0C4A-8B31-D54A79C87DA9}"/>
              </a:ext>
            </a:extLst>
          </p:cNvPr>
          <p:cNvSpPr/>
          <p:nvPr/>
        </p:nvSpPr>
        <p:spPr>
          <a:xfrm>
            <a:off x="1272564" y="2109456"/>
            <a:ext cx="3259924" cy="821454"/>
          </a:xfrm>
          <a:custGeom>
            <a:avLst/>
            <a:gdLst/>
            <a:ahLst/>
            <a:cxnLst/>
            <a:rect l="l" t="t" r="r" b="b"/>
            <a:pathLst>
              <a:path w="2713990" h="654050">
                <a:moveTo>
                  <a:pt x="2713901" y="653783"/>
                </a:moveTo>
                <a:lnTo>
                  <a:pt x="0" y="653783"/>
                </a:lnTo>
                <a:lnTo>
                  <a:pt x="0" y="0"/>
                </a:lnTo>
                <a:lnTo>
                  <a:pt x="2713901" y="0"/>
                </a:lnTo>
                <a:lnTo>
                  <a:pt x="2713901" y="653783"/>
                </a:lnTo>
                <a:close/>
              </a:path>
            </a:pathLst>
          </a:custGeom>
          <a:solidFill>
            <a:srgbClr val="FFC3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">
            <a:extLst>
              <a:ext uri="{FF2B5EF4-FFF2-40B4-BE49-F238E27FC236}">
                <a16:creationId xmlns="" xmlns:a16="http://schemas.microsoft.com/office/drawing/2014/main" id="{1630BC1B-B261-2F4A-A4A4-9E4033137F42}"/>
              </a:ext>
            </a:extLst>
          </p:cNvPr>
          <p:cNvSpPr/>
          <p:nvPr/>
        </p:nvSpPr>
        <p:spPr>
          <a:xfrm>
            <a:off x="4731129" y="1701621"/>
            <a:ext cx="3079261" cy="4427330"/>
          </a:xfrm>
          <a:prstGeom prst="rect">
            <a:avLst/>
          </a:prstGeom>
          <a:gradFill flip="none" rotWithShape="1">
            <a:gsLst>
              <a:gs pos="3000">
                <a:schemeClr val="tx2">
                  <a:lumMod val="75000"/>
                </a:schemeClr>
              </a:gs>
              <a:gs pos="100000">
                <a:srgbClr val="0070DF"/>
              </a:gs>
            </a:gsLst>
            <a:lin ang="2700000" scaled="1"/>
            <a:tileRect/>
          </a:gra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16">
            <a:extLst>
              <a:ext uri="{FF2B5EF4-FFF2-40B4-BE49-F238E27FC236}">
                <a16:creationId xmlns="" xmlns:a16="http://schemas.microsoft.com/office/drawing/2014/main" id="{FC5FEC04-B725-D14D-96DE-9103E05EC84B}"/>
              </a:ext>
            </a:extLst>
          </p:cNvPr>
          <p:cNvSpPr/>
          <p:nvPr/>
        </p:nvSpPr>
        <p:spPr>
          <a:xfrm>
            <a:off x="4640797" y="2109456"/>
            <a:ext cx="3259924" cy="821454"/>
          </a:xfrm>
          <a:custGeom>
            <a:avLst/>
            <a:gdLst/>
            <a:ahLst/>
            <a:cxnLst/>
            <a:rect l="l" t="t" r="r" b="b"/>
            <a:pathLst>
              <a:path w="2713990" h="654050">
                <a:moveTo>
                  <a:pt x="2713901" y="653783"/>
                </a:moveTo>
                <a:lnTo>
                  <a:pt x="0" y="653783"/>
                </a:lnTo>
                <a:lnTo>
                  <a:pt x="0" y="0"/>
                </a:lnTo>
                <a:lnTo>
                  <a:pt x="2713901" y="0"/>
                </a:lnTo>
                <a:lnTo>
                  <a:pt x="2713901" y="653783"/>
                </a:lnTo>
                <a:close/>
              </a:path>
            </a:pathLst>
          </a:custGeom>
          <a:solidFill>
            <a:srgbClr val="FFC3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">
            <a:extLst>
              <a:ext uri="{FF2B5EF4-FFF2-40B4-BE49-F238E27FC236}">
                <a16:creationId xmlns="" xmlns:a16="http://schemas.microsoft.com/office/drawing/2014/main" id="{C7F82BF4-97FF-FC48-95FF-6731C19E8700}"/>
              </a:ext>
            </a:extLst>
          </p:cNvPr>
          <p:cNvSpPr/>
          <p:nvPr/>
        </p:nvSpPr>
        <p:spPr>
          <a:xfrm>
            <a:off x="8099363" y="1701621"/>
            <a:ext cx="3079261" cy="4427330"/>
          </a:xfrm>
          <a:prstGeom prst="rect">
            <a:avLst/>
          </a:prstGeom>
          <a:gradFill flip="none" rotWithShape="1">
            <a:gsLst>
              <a:gs pos="3000">
                <a:schemeClr val="tx2">
                  <a:lumMod val="75000"/>
                </a:schemeClr>
              </a:gs>
              <a:gs pos="100000">
                <a:srgbClr val="0070DF"/>
              </a:gs>
            </a:gsLst>
            <a:lin ang="2700000" scaled="1"/>
            <a:tileRect/>
          </a:gra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16">
            <a:extLst>
              <a:ext uri="{FF2B5EF4-FFF2-40B4-BE49-F238E27FC236}">
                <a16:creationId xmlns="" xmlns:a16="http://schemas.microsoft.com/office/drawing/2014/main" id="{4332BE53-4724-1243-B3E3-91DD9C15C72D}"/>
              </a:ext>
            </a:extLst>
          </p:cNvPr>
          <p:cNvSpPr/>
          <p:nvPr/>
        </p:nvSpPr>
        <p:spPr>
          <a:xfrm>
            <a:off x="8009031" y="2109456"/>
            <a:ext cx="3259924" cy="821454"/>
          </a:xfrm>
          <a:custGeom>
            <a:avLst/>
            <a:gdLst/>
            <a:ahLst/>
            <a:cxnLst/>
            <a:rect l="l" t="t" r="r" b="b"/>
            <a:pathLst>
              <a:path w="2713990" h="654050">
                <a:moveTo>
                  <a:pt x="2713901" y="653783"/>
                </a:moveTo>
                <a:lnTo>
                  <a:pt x="0" y="653783"/>
                </a:lnTo>
                <a:lnTo>
                  <a:pt x="0" y="0"/>
                </a:lnTo>
                <a:lnTo>
                  <a:pt x="2713901" y="0"/>
                </a:lnTo>
                <a:lnTo>
                  <a:pt x="2713901" y="653783"/>
                </a:lnTo>
                <a:close/>
              </a:path>
            </a:pathLst>
          </a:custGeom>
          <a:solidFill>
            <a:srgbClr val="FFC3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Текст 4">
            <a:extLst>
              <a:ext uri="{FF2B5EF4-FFF2-40B4-BE49-F238E27FC236}">
                <a16:creationId xmlns="" xmlns:a16="http://schemas.microsoft.com/office/drawing/2014/main" id="{EAF7FE5E-C8C1-E64E-A6DD-18826DFE6AED}"/>
              </a:ext>
            </a:extLst>
          </p:cNvPr>
          <p:cNvSpPr>
            <a:spLocks noGrp="1"/>
          </p:cNvSpPr>
          <p:nvPr userDrawn="1">
            <p:ph type="body" sz="quarter" idx="12"/>
          </p:nvPr>
        </p:nvSpPr>
        <p:spPr>
          <a:xfrm>
            <a:off x="1600200" y="3031457"/>
            <a:ext cx="2557682" cy="28930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3" name="Текст 4">
            <a:extLst>
              <a:ext uri="{FF2B5EF4-FFF2-40B4-BE49-F238E27FC236}">
                <a16:creationId xmlns="" xmlns:a16="http://schemas.microsoft.com/office/drawing/2014/main" id="{EAF7FE5E-C8C1-E64E-A6DD-18826DFE6AED}"/>
              </a:ext>
            </a:extLst>
          </p:cNvPr>
          <p:cNvSpPr>
            <a:spLocks noGrp="1"/>
          </p:cNvSpPr>
          <p:nvPr userDrawn="1">
            <p:ph type="body" sz="quarter" idx="13"/>
          </p:nvPr>
        </p:nvSpPr>
        <p:spPr>
          <a:xfrm>
            <a:off x="4991100" y="3031457"/>
            <a:ext cx="2557682" cy="28930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4" name="Текст 4">
            <a:extLst>
              <a:ext uri="{FF2B5EF4-FFF2-40B4-BE49-F238E27FC236}">
                <a16:creationId xmlns="" xmlns:a16="http://schemas.microsoft.com/office/drawing/2014/main" id="{EAF7FE5E-C8C1-E64E-A6DD-18826DFE6AED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8343900" y="3031457"/>
            <a:ext cx="2557682" cy="28930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5" name="Текст 4">
            <a:extLst>
              <a:ext uri="{FF2B5EF4-FFF2-40B4-BE49-F238E27FC236}">
                <a16:creationId xmlns="" xmlns:a16="http://schemas.microsoft.com/office/drawing/2014/main" id="{EAF7FE5E-C8C1-E64E-A6DD-18826DFE6AED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1426437" y="2231357"/>
            <a:ext cx="2960421" cy="549943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6" name="Текст 4">
            <a:extLst>
              <a:ext uri="{FF2B5EF4-FFF2-40B4-BE49-F238E27FC236}">
                <a16:creationId xmlns="" xmlns:a16="http://schemas.microsoft.com/office/drawing/2014/main" id="{EAF7FE5E-C8C1-E64E-A6DD-18826DFE6AED}"/>
              </a:ext>
            </a:extLst>
          </p:cNvPr>
          <p:cNvSpPr>
            <a:spLocks noGrp="1"/>
          </p:cNvSpPr>
          <p:nvPr userDrawn="1">
            <p:ph type="body" sz="quarter" idx="16"/>
          </p:nvPr>
        </p:nvSpPr>
        <p:spPr>
          <a:xfrm>
            <a:off x="4782967" y="2231357"/>
            <a:ext cx="2960421" cy="549943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7" name="Текст 4">
            <a:extLst>
              <a:ext uri="{FF2B5EF4-FFF2-40B4-BE49-F238E27FC236}">
                <a16:creationId xmlns="" xmlns:a16="http://schemas.microsoft.com/office/drawing/2014/main" id="{EAF7FE5E-C8C1-E64E-A6DD-18826DFE6AED}"/>
              </a:ext>
            </a:extLst>
          </p:cNvPr>
          <p:cNvSpPr>
            <a:spLocks noGrp="1"/>
          </p:cNvSpPr>
          <p:nvPr userDrawn="1">
            <p:ph type="body" sz="quarter" idx="17"/>
          </p:nvPr>
        </p:nvSpPr>
        <p:spPr>
          <a:xfrm>
            <a:off x="8166038" y="2231357"/>
            <a:ext cx="2960421" cy="549943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11955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в одну колонк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>
            <a:extLst>
              <a:ext uri="{FF2B5EF4-FFF2-40B4-BE49-F238E27FC236}">
                <a16:creationId xmlns="" xmlns:a16="http://schemas.microsoft.com/office/drawing/2014/main" id="{8E62C042-4EA4-314F-8837-7915700A0693}"/>
              </a:ext>
            </a:extLst>
          </p:cNvPr>
          <p:cNvSpPr txBox="1"/>
          <p:nvPr/>
        </p:nvSpPr>
        <p:spPr>
          <a:xfrm>
            <a:off x="358565" y="118434"/>
            <a:ext cx="1048822" cy="2921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45" dirty="0">
                <a:solidFill>
                  <a:srgbClr val="334286"/>
                </a:solidFill>
                <a:latin typeface="Arial"/>
                <a:cs typeface="Arial"/>
              </a:rPr>
              <a:t>РОССТАТ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12" name="object 13">
            <a:extLst>
              <a:ext uri="{FF2B5EF4-FFF2-40B4-BE49-F238E27FC236}">
                <a16:creationId xmlns="" xmlns:a16="http://schemas.microsoft.com/office/drawing/2014/main" id="{978D5EB5-026B-2249-A8D4-5B5D2223AD6E}"/>
              </a:ext>
            </a:extLst>
          </p:cNvPr>
          <p:cNvSpPr/>
          <p:nvPr/>
        </p:nvSpPr>
        <p:spPr>
          <a:xfrm>
            <a:off x="373245" y="-1"/>
            <a:ext cx="11480069" cy="90567"/>
          </a:xfrm>
          <a:custGeom>
            <a:avLst/>
            <a:gdLst/>
            <a:ahLst/>
            <a:cxnLst/>
            <a:rect l="l" t="t" r="r" b="b"/>
            <a:pathLst>
              <a:path w="9980930" h="78740">
                <a:moveTo>
                  <a:pt x="0" y="78232"/>
                </a:moveTo>
                <a:lnTo>
                  <a:pt x="9980358" y="78232"/>
                </a:lnTo>
                <a:lnTo>
                  <a:pt x="9980358" y="0"/>
                </a:lnTo>
                <a:lnTo>
                  <a:pt x="0" y="0"/>
                </a:lnTo>
                <a:lnTo>
                  <a:pt x="0" y="78232"/>
                </a:lnTo>
                <a:close/>
              </a:path>
            </a:pathLst>
          </a:custGeom>
          <a:solidFill>
            <a:srgbClr val="3342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Номер слайда 5">
            <a:extLst>
              <a:ext uri="{FF2B5EF4-FFF2-40B4-BE49-F238E27FC236}">
                <a16:creationId xmlns="" xmlns:a16="http://schemas.microsoft.com/office/drawing/2014/main" id="{589F21BF-0ECE-1B45-A099-F5B6E92C16A7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9310907" y="63556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1B81EEA-DF2A-1C47-9781-44818CAE422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object 7">
            <a:extLst>
              <a:ext uri="{FF2B5EF4-FFF2-40B4-BE49-F238E27FC236}">
                <a16:creationId xmlns="" xmlns:a16="http://schemas.microsoft.com/office/drawing/2014/main" id="{5C608B83-A2F2-ED49-8A9B-1801A540551C}"/>
              </a:ext>
            </a:extLst>
          </p:cNvPr>
          <p:cNvSpPr/>
          <p:nvPr userDrawn="1"/>
        </p:nvSpPr>
        <p:spPr>
          <a:xfrm>
            <a:off x="0" y="649854"/>
            <a:ext cx="219919" cy="739108"/>
          </a:xfrm>
          <a:custGeom>
            <a:avLst/>
            <a:gdLst/>
            <a:ahLst/>
            <a:cxnLst/>
            <a:rect l="l" t="t" r="r" b="b"/>
            <a:pathLst>
              <a:path w="203835" h="565785">
                <a:moveTo>
                  <a:pt x="0" y="565226"/>
                </a:moveTo>
                <a:lnTo>
                  <a:pt x="203530" y="565226"/>
                </a:lnTo>
                <a:lnTo>
                  <a:pt x="203530" y="0"/>
                </a:lnTo>
                <a:lnTo>
                  <a:pt x="0" y="0"/>
                </a:lnTo>
                <a:lnTo>
                  <a:pt x="0" y="565226"/>
                </a:lnTo>
                <a:close/>
              </a:path>
            </a:pathLst>
          </a:custGeom>
          <a:solidFill>
            <a:srgbClr val="E10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Текст 17">
            <a:extLst>
              <a:ext uri="{FF2B5EF4-FFF2-40B4-BE49-F238E27FC236}">
                <a16:creationId xmlns="" xmlns:a16="http://schemas.microsoft.com/office/drawing/2014/main" id="{72C1670E-B5AF-C246-8209-DB0091245A2E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92220" y="536137"/>
            <a:ext cx="2613235" cy="936897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800">
                <a:solidFill>
                  <a:srgbClr val="33428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8" name="Текст 4">
            <a:extLst>
              <a:ext uri="{FF2B5EF4-FFF2-40B4-BE49-F238E27FC236}">
                <a16:creationId xmlns="" xmlns:a16="http://schemas.microsoft.com/office/drawing/2014/main" id="{EAF7FE5E-C8C1-E64E-A6DD-18826DFE6AED}"/>
              </a:ext>
            </a:extLst>
          </p:cNvPr>
          <p:cNvSpPr>
            <a:spLocks noGrp="1"/>
          </p:cNvSpPr>
          <p:nvPr userDrawn="1">
            <p:ph type="body" sz="quarter" idx="12"/>
          </p:nvPr>
        </p:nvSpPr>
        <p:spPr>
          <a:xfrm>
            <a:off x="1000124" y="1687112"/>
            <a:ext cx="8310783" cy="4668570"/>
          </a:xfrm>
          <a:prstGeom prst="rect">
            <a:avLst/>
          </a:prstGeom>
        </p:spPr>
        <p:txBody>
          <a:bodyPr/>
          <a:lstStyle>
            <a:lvl1pPr marL="12700" indent="0" algn="l" defTabSz="914400" rtl="0" eaLnBrk="1" latinLnBrk="0" hangingPunct="1">
              <a:buNone/>
              <a:defRPr lang="ru-RU" sz="1450" kern="1200" spc="-10" dirty="0">
                <a:solidFill>
                  <a:srgbClr val="4D4D4D"/>
                </a:solidFill>
                <a:latin typeface="Arial"/>
                <a:ea typeface="+mn-ea"/>
                <a:cs typeface="Arial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0" y="1621784"/>
            <a:ext cx="219919" cy="4576940"/>
          </a:xfrm>
          <a:prstGeom prst="rect">
            <a:avLst/>
          </a:prstGeom>
          <a:solidFill>
            <a:srgbClr val="FFC3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6459559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в две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>
            <a:extLst>
              <a:ext uri="{FF2B5EF4-FFF2-40B4-BE49-F238E27FC236}">
                <a16:creationId xmlns="" xmlns:a16="http://schemas.microsoft.com/office/drawing/2014/main" id="{8E62C042-4EA4-314F-8837-7915700A0693}"/>
              </a:ext>
            </a:extLst>
          </p:cNvPr>
          <p:cNvSpPr txBox="1"/>
          <p:nvPr/>
        </p:nvSpPr>
        <p:spPr>
          <a:xfrm>
            <a:off x="358565" y="118434"/>
            <a:ext cx="1048822" cy="2921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45" dirty="0">
                <a:solidFill>
                  <a:srgbClr val="334286"/>
                </a:solidFill>
                <a:latin typeface="Arial"/>
                <a:cs typeface="Arial"/>
              </a:rPr>
              <a:t>РОССТАТ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12" name="object 13">
            <a:extLst>
              <a:ext uri="{FF2B5EF4-FFF2-40B4-BE49-F238E27FC236}">
                <a16:creationId xmlns="" xmlns:a16="http://schemas.microsoft.com/office/drawing/2014/main" id="{978D5EB5-026B-2249-A8D4-5B5D2223AD6E}"/>
              </a:ext>
            </a:extLst>
          </p:cNvPr>
          <p:cNvSpPr/>
          <p:nvPr/>
        </p:nvSpPr>
        <p:spPr>
          <a:xfrm>
            <a:off x="373245" y="-1"/>
            <a:ext cx="11480069" cy="90567"/>
          </a:xfrm>
          <a:custGeom>
            <a:avLst/>
            <a:gdLst/>
            <a:ahLst/>
            <a:cxnLst/>
            <a:rect l="l" t="t" r="r" b="b"/>
            <a:pathLst>
              <a:path w="9980930" h="78740">
                <a:moveTo>
                  <a:pt x="0" y="78232"/>
                </a:moveTo>
                <a:lnTo>
                  <a:pt x="9980358" y="78232"/>
                </a:lnTo>
                <a:lnTo>
                  <a:pt x="9980358" y="0"/>
                </a:lnTo>
                <a:lnTo>
                  <a:pt x="0" y="0"/>
                </a:lnTo>
                <a:lnTo>
                  <a:pt x="0" y="78232"/>
                </a:lnTo>
                <a:close/>
              </a:path>
            </a:pathLst>
          </a:custGeom>
          <a:solidFill>
            <a:srgbClr val="3342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Номер слайда 5">
            <a:extLst>
              <a:ext uri="{FF2B5EF4-FFF2-40B4-BE49-F238E27FC236}">
                <a16:creationId xmlns="" xmlns:a16="http://schemas.microsoft.com/office/drawing/2014/main" id="{589F21BF-0ECE-1B45-A099-F5B6E92C16A7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9310907" y="63556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1B81EEA-DF2A-1C47-9781-44818CAE422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object 7">
            <a:extLst>
              <a:ext uri="{FF2B5EF4-FFF2-40B4-BE49-F238E27FC236}">
                <a16:creationId xmlns="" xmlns:a16="http://schemas.microsoft.com/office/drawing/2014/main" id="{5C608B83-A2F2-ED49-8A9B-1801A540551C}"/>
              </a:ext>
            </a:extLst>
          </p:cNvPr>
          <p:cNvSpPr/>
          <p:nvPr userDrawn="1"/>
        </p:nvSpPr>
        <p:spPr>
          <a:xfrm>
            <a:off x="0" y="649854"/>
            <a:ext cx="219919" cy="739108"/>
          </a:xfrm>
          <a:custGeom>
            <a:avLst/>
            <a:gdLst/>
            <a:ahLst/>
            <a:cxnLst/>
            <a:rect l="l" t="t" r="r" b="b"/>
            <a:pathLst>
              <a:path w="203835" h="565785">
                <a:moveTo>
                  <a:pt x="0" y="565226"/>
                </a:moveTo>
                <a:lnTo>
                  <a:pt x="203530" y="565226"/>
                </a:lnTo>
                <a:lnTo>
                  <a:pt x="203530" y="0"/>
                </a:lnTo>
                <a:lnTo>
                  <a:pt x="0" y="0"/>
                </a:lnTo>
                <a:lnTo>
                  <a:pt x="0" y="565226"/>
                </a:lnTo>
                <a:close/>
              </a:path>
            </a:pathLst>
          </a:custGeom>
          <a:solidFill>
            <a:srgbClr val="E10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Текст 17">
            <a:extLst>
              <a:ext uri="{FF2B5EF4-FFF2-40B4-BE49-F238E27FC236}">
                <a16:creationId xmlns="" xmlns:a16="http://schemas.microsoft.com/office/drawing/2014/main" id="{72C1670E-B5AF-C246-8209-DB0091245A2E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92220" y="536137"/>
            <a:ext cx="2613235" cy="936897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800">
                <a:solidFill>
                  <a:srgbClr val="33428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8" name="Текст 4">
            <a:extLst>
              <a:ext uri="{FF2B5EF4-FFF2-40B4-BE49-F238E27FC236}">
                <a16:creationId xmlns="" xmlns:a16="http://schemas.microsoft.com/office/drawing/2014/main" id="{EAF7FE5E-C8C1-E64E-A6DD-18826DFE6AED}"/>
              </a:ext>
            </a:extLst>
          </p:cNvPr>
          <p:cNvSpPr>
            <a:spLocks noGrp="1"/>
          </p:cNvSpPr>
          <p:nvPr userDrawn="1">
            <p:ph type="body" sz="quarter" idx="12"/>
          </p:nvPr>
        </p:nvSpPr>
        <p:spPr>
          <a:xfrm>
            <a:off x="1000124" y="1687112"/>
            <a:ext cx="5181601" cy="4668570"/>
          </a:xfrm>
          <a:prstGeom prst="rect">
            <a:avLst/>
          </a:prstGeom>
        </p:spPr>
        <p:txBody>
          <a:bodyPr/>
          <a:lstStyle>
            <a:lvl1pPr marL="12700" indent="0" algn="l" defTabSz="914400" rtl="0" eaLnBrk="1" latinLnBrk="0" hangingPunct="1">
              <a:buNone/>
              <a:defRPr lang="ru-RU" sz="1450" kern="1200" spc="-10" dirty="0">
                <a:solidFill>
                  <a:srgbClr val="4D4D4D"/>
                </a:solidFill>
                <a:latin typeface="Arial"/>
                <a:ea typeface="+mn-ea"/>
                <a:cs typeface="Arial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9" name="Текст 4">
            <a:extLst>
              <a:ext uri="{FF2B5EF4-FFF2-40B4-BE49-F238E27FC236}">
                <a16:creationId xmlns="" xmlns:a16="http://schemas.microsoft.com/office/drawing/2014/main" id="{EAF7FE5E-C8C1-E64E-A6DD-18826DFE6AED}"/>
              </a:ext>
            </a:extLst>
          </p:cNvPr>
          <p:cNvSpPr>
            <a:spLocks noGrp="1"/>
          </p:cNvSpPr>
          <p:nvPr userDrawn="1">
            <p:ph type="body" sz="quarter" idx="13"/>
          </p:nvPr>
        </p:nvSpPr>
        <p:spPr>
          <a:xfrm>
            <a:off x="6438901" y="1687112"/>
            <a:ext cx="5258990" cy="4668570"/>
          </a:xfrm>
          <a:prstGeom prst="rect">
            <a:avLst/>
          </a:prstGeom>
        </p:spPr>
        <p:txBody>
          <a:bodyPr/>
          <a:lstStyle>
            <a:lvl1pPr marL="12700" indent="0" algn="l" defTabSz="914400" rtl="0" eaLnBrk="1" latinLnBrk="0" hangingPunct="1">
              <a:buNone/>
              <a:defRPr lang="ru-RU" sz="1450" kern="1200" spc="-10" dirty="0">
                <a:solidFill>
                  <a:srgbClr val="4D4D4D"/>
                </a:solidFill>
                <a:latin typeface="Arial"/>
                <a:ea typeface="+mn-ea"/>
                <a:cs typeface="Arial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0" y="1621784"/>
            <a:ext cx="219919" cy="4576940"/>
          </a:xfrm>
          <a:prstGeom prst="rect">
            <a:avLst/>
          </a:prstGeom>
          <a:solidFill>
            <a:srgbClr val="FFC3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829523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Номер слайда 5">
            <a:extLst>
              <a:ext uri="{FF2B5EF4-FFF2-40B4-BE49-F238E27FC236}">
                <a16:creationId xmlns="" xmlns:a16="http://schemas.microsoft.com/office/drawing/2014/main" id="{34C9F204-1BDB-7848-90C8-213C0F4EBF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0907" y="63556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1B81EEA-DF2A-1C47-9781-44818CAE42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6459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6" r:id="rId3"/>
    <p:sldLayoutId id="2147483657" r:id="rId4"/>
    <p:sldLayoutId id="2147483660" r:id="rId5"/>
    <p:sldLayoutId id="2147483661" r:id="rId6"/>
    <p:sldLayoutId id="2147483665" r:id="rId7"/>
    <p:sldLayoutId id="2147483667" r:id="rId8"/>
    <p:sldLayoutId id="2147483662" r:id="rId9"/>
    <p:sldLayoutId id="2147483649" r:id="rId10"/>
    <p:sldLayoutId id="2147483656" r:id="rId11"/>
    <p:sldLayoutId id="2147483653" r:id="rId12"/>
    <p:sldLayoutId id="2147483654" r:id="rId13"/>
    <p:sldLayoutId id="2147483655" r:id="rId14"/>
    <p:sldLayoutId id="2147483668" r:id="rId15"/>
    <p:sldLayoutId id="2147483669" r:id="rId16"/>
    <p:sldLayoutId id="2147483650" r:id="rId17"/>
    <p:sldLayoutId id="2147483651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Relationship Id="rId6" Type="http://schemas.microsoft.com/office/2007/relationships/hdphoto" Target="../media/hdphoto6.wdp"/><Relationship Id="rId5" Type="http://schemas.openxmlformats.org/officeDocument/2006/relationships/image" Target="../media/image35.png"/><Relationship Id="rId4" Type="http://schemas.microsoft.com/office/2007/relationships/hdphoto" Target="../media/hdphoto5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7.png"/><Relationship Id="rId4" Type="http://schemas.microsoft.com/office/2007/relationships/hdphoto" Target="../media/hdphoto7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Relationship Id="rId4" Type="http://schemas.microsoft.com/office/2007/relationships/hdphoto" Target="../media/hdphoto8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Relationship Id="rId6" Type="http://schemas.microsoft.com/office/2007/relationships/hdphoto" Target="../media/hdphoto10.wdp"/><Relationship Id="rId5" Type="http://schemas.openxmlformats.org/officeDocument/2006/relationships/image" Target="../media/image42.png"/><Relationship Id="rId4" Type="http://schemas.microsoft.com/office/2007/relationships/hdphoto" Target="../media/hdphoto9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Relationship Id="rId4" Type="http://schemas.microsoft.com/office/2007/relationships/hdphoto" Target="../media/hdphoto1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2.png"/><Relationship Id="rId5" Type="http://schemas.openxmlformats.org/officeDocument/2006/relationships/hyperlink" Target="http://www.gosuslugi.ru/" TargetMode="External"/><Relationship Id="rId4" Type="http://schemas.openxmlformats.org/officeDocument/2006/relationships/image" Target="../media/image9.png"/><Relationship Id="rId9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Relationship Id="rId4" Type="http://schemas.microsoft.com/office/2007/relationships/hdphoto" Target="../media/hdphoto12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2.png"/><Relationship Id="rId4" Type="http://schemas.microsoft.com/office/2007/relationships/hdphoto" Target="../media/hdphoto13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8.png"/><Relationship Id="rId5" Type="http://schemas.microsoft.com/office/2007/relationships/hdphoto" Target="../media/hdphoto2.wdp"/><Relationship Id="rId4" Type="http://schemas.openxmlformats.org/officeDocument/2006/relationships/image" Target="../media/image17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Relationship Id="rId5" Type="http://schemas.microsoft.com/office/2007/relationships/hdphoto" Target="../media/hdphoto14.wdp"/><Relationship Id="rId4" Type="http://schemas.openxmlformats.org/officeDocument/2006/relationships/image" Target="../media/image6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Relationship Id="rId5" Type="http://schemas.microsoft.com/office/2007/relationships/hdphoto" Target="../media/hdphoto15.wdp"/><Relationship Id="rId4" Type="http://schemas.openxmlformats.org/officeDocument/2006/relationships/image" Target="../media/image6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microsoft.com/office/2007/relationships/hdphoto" Target="../media/hdphoto16.wdp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1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8.png"/><Relationship Id="rId5" Type="http://schemas.microsoft.com/office/2007/relationships/hdphoto" Target="../media/hdphoto4.wdp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53286E74-61A2-4F41-80F2-B0128466BF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30731" y="3679605"/>
            <a:ext cx="7730837" cy="1937966"/>
          </a:xfrm>
        </p:spPr>
        <p:txBody>
          <a:bodyPr/>
          <a:lstStyle/>
          <a:p>
            <a:r>
              <a:rPr lang="ru-RU" sz="3200" dirty="0" smtClean="0"/>
              <a:t>О ПРОХОЖДЕНИИ ВСЕРОССИЙСКОЙ ПЕРЕПИСИ НАСЕЛЕНИЯ 2020 ГОДА НА ПОРТАЛЕ ГОСУСЛУГ</a:t>
            </a:r>
          </a:p>
          <a:p>
            <a:r>
              <a:rPr lang="ru-RU" sz="2800" dirty="0" smtClean="0"/>
              <a:t>  </a:t>
            </a:r>
            <a:endParaRPr lang="ru-RU" sz="2800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3F8A9122-393E-9E43-ADBD-FD8785CAD33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fld id="{41B81EEA-DF2A-1C47-9781-44818CAE4220}" type="slidenum">
              <a:rPr lang="ru-RU" smtClean="0"/>
              <a:pPr/>
              <a:t>1</a:t>
            </a:fld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8800" y="5300966"/>
            <a:ext cx="1499944" cy="14999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2727" y="5277804"/>
            <a:ext cx="2106928" cy="1580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047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1439586" y="177800"/>
            <a:ext cx="10403790" cy="679831"/>
            <a:chOff x="1439586" y="5969298"/>
            <a:chExt cx="10403790" cy="679831"/>
          </a:xfrm>
        </p:grpSpPr>
        <p:sp>
          <p:nvSpPr>
            <p:cNvPr id="25" name="object 9">
              <a:extLst>
                <a:ext uri="{FF2B5EF4-FFF2-40B4-BE49-F238E27FC236}">
                  <a16:creationId xmlns="" xmlns:a16="http://schemas.microsoft.com/office/drawing/2014/main" id="{222E1C3D-BC3A-D443-8563-08790B13AA2D}"/>
                </a:ext>
              </a:extLst>
            </p:cNvPr>
            <p:cNvSpPr/>
            <p:nvPr/>
          </p:nvSpPr>
          <p:spPr>
            <a:xfrm>
              <a:off x="1439586" y="6023187"/>
              <a:ext cx="9344923" cy="625942"/>
            </a:xfrm>
            <a:custGeom>
              <a:avLst/>
              <a:gdLst/>
              <a:ahLst/>
              <a:cxnLst/>
              <a:rect l="l" t="t" r="r" b="b"/>
              <a:pathLst>
                <a:path w="3267075">
                  <a:moveTo>
                    <a:pt x="0" y="0"/>
                  </a:moveTo>
                  <a:lnTo>
                    <a:pt x="3266757" y="0"/>
                  </a:lnTo>
                </a:path>
              </a:pathLst>
            </a:custGeom>
            <a:ln w="25400">
              <a:solidFill>
                <a:srgbClr val="33428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10712795" y="5969298"/>
              <a:ext cx="1130581" cy="106098"/>
              <a:chOff x="10712795" y="5969298"/>
              <a:chExt cx="1130581" cy="106098"/>
            </a:xfrm>
          </p:grpSpPr>
          <p:sp>
            <p:nvSpPr>
              <p:cNvPr id="27" name="object 11">
                <a:extLst>
                  <a:ext uri="{FF2B5EF4-FFF2-40B4-BE49-F238E27FC236}">
                    <a16:creationId xmlns="" xmlns:a16="http://schemas.microsoft.com/office/drawing/2014/main" id="{E7D5C25E-08D6-344C-B0C6-CB0D11FF9875}"/>
                  </a:ext>
                </a:extLst>
              </p:cNvPr>
              <p:cNvSpPr/>
              <p:nvPr/>
            </p:nvSpPr>
            <p:spPr>
              <a:xfrm flipV="1">
                <a:off x="10848528" y="5969298"/>
                <a:ext cx="994848" cy="51990"/>
              </a:xfrm>
              <a:custGeom>
                <a:avLst/>
                <a:gdLst/>
                <a:ahLst/>
                <a:cxnLst/>
                <a:rect l="l" t="t" r="r" b="b"/>
                <a:pathLst>
                  <a:path w="3249929">
                    <a:moveTo>
                      <a:pt x="0" y="0"/>
                    </a:moveTo>
                    <a:lnTo>
                      <a:pt x="3249561" y="0"/>
                    </a:lnTo>
                  </a:path>
                </a:pathLst>
              </a:custGeom>
              <a:ln w="25400">
                <a:solidFill>
                  <a:srgbClr val="FFC32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28" name="Группа 27"/>
              <p:cNvGrpSpPr/>
              <p:nvPr/>
            </p:nvGrpSpPr>
            <p:grpSpPr>
              <a:xfrm>
                <a:off x="10712795" y="5971682"/>
                <a:ext cx="238082" cy="103714"/>
                <a:chOff x="2667374" y="2712291"/>
                <a:chExt cx="238082" cy="103714"/>
              </a:xfrm>
            </p:grpSpPr>
            <p:sp>
              <p:nvSpPr>
                <p:cNvPr id="29" name="object 12">
                  <a:extLst>
                    <a:ext uri="{FF2B5EF4-FFF2-40B4-BE49-F238E27FC236}">
                      <a16:creationId xmlns="" xmlns:a16="http://schemas.microsoft.com/office/drawing/2014/main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667374" y="2712291"/>
                  <a:ext cx="238082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object 12">
                  <a:extLst>
                    <a:ext uri="{FF2B5EF4-FFF2-40B4-BE49-F238E27FC236}">
                      <a16:creationId xmlns="" xmlns:a16="http://schemas.microsoft.com/office/drawing/2014/main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739089" y="2712291"/>
                  <a:ext cx="103714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rgbClr val="33428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sp>
        <p:nvSpPr>
          <p:cNvPr id="33" name="Прямоугольник 32"/>
          <p:cNvSpPr/>
          <p:nvPr/>
        </p:nvSpPr>
        <p:spPr>
          <a:xfrm>
            <a:off x="2613825" y="1913509"/>
            <a:ext cx="809897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Если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помещении временно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ru-RU" sz="2000" b="1" dirty="0">
                <a:solidFill>
                  <a:srgbClr val="FF0000"/>
                </a:solidFill>
              </a:rPr>
              <a:t>менее 12 месяцев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) находились люди, которые постоянно проживают в другом месте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за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рубежом, то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для этих лиц - сокращенный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набор вопросов «Переписного лист для временно находящихся на территории Российской Федерации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»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685539" y="593351"/>
            <a:ext cx="809897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Если человек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проживает или намеревается проживать в помещении </a:t>
            </a:r>
            <a:r>
              <a:rPr lang="ru-RU" sz="2000" b="1" dirty="0">
                <a:solidFill>
                  <a:srgbClr val="FF0000"/>
                </a:solidFill>
              </a:rPr>
              <a:t>год и более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, то он будет переписан по полному набору вопросов как постоянно проживающий в помещении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2"/>
          <a:srcRect l="66970" t="4561" r="908" b="43727"/>
          <a:stretch/>
        </p:blipFill>
        <p:spPr>
          <a:xfrm>
            <a:off x="789154" y="2017105"/>
            <a:ext cx="1700562" cy="1527620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593766" y="3635146"/>
            <a:ext cx="1124960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После заполнения вопросов 2.1 - 2.5 на первого проживающего, нажмите на кнопку «</a:t>
            </a:r>
            <a:r>
              <a:rPr lang="ru-RU" sz="2000" b="1" dirty="0" smtClean="0">
                <a:solidFill>
                  <a:srgbClr val="00B050"/>
                </a:solidFill>
              </a:rPr>
              <a:t>Добавить проживающего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» и заполните аналогичные вопросы на каждого проживающего соответственно</a:t>
            </a:r>
          </a:p>
          <a:p>
            <a:pPr lvl="0" algn="ctr" defTabSz="914034">
              <a:spcAft>
                <a:spcPts val="600"/>
              </a:spcAf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lvl="0" algn="ctr" defTabSz="914034">
              <a:spcAft>
                <a:spcPts val="600"/>
              </a:spcAft>
            </a:pPr>
            <a:endParaRPr lang="ru-RU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0" algn="ctr" defTabSz="914034">
              <a:spcAft>
                <a:spcPts val="600"/>
              </a:spcAf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После заполнения вопросов 2.1 – 2.5 на всех лиц </a:t>
            </a:r>
          </a:p>
          <a:p>
            <a:pPr lvl="0" algn="ctr" defTabSz="914034">
              <a:spcAft>
                <a:spcPts val="600"/>
              </a:spcAf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по нажатию кнопки «</a:t>
            </a:r>
            <a:r>
              <a:rPr lang="ru-RU" sz="2000" b="1" dirty="0" smtClean="0">
                <a:solidFill>
                  <a:srgbClr val="00B050"/>
                </a:solidFill>
              </a:rPr>
              <a:t>Продолжить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» осуществляется переход к вопросам 3-25 о каждом проживающем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2"/>
          <a:srcRect l="1151" t="3545" r="74280" b="44748"/>
          <a:stretch/>
        </p:blipFill>
        <p:spPr>
          <a:xfrm>
            <a:off x="989003" y="337372"/>
            <a:ext cx="1300864" cy="1527620"/>
          </a:xfrm>
          <a:prstGeom prst="rect">
            <a:avLst/>
          </a:prstGeom>
        </p:spPr>
      </p:pic>
      <p:pic>
        <p:nvPicPr>
          <p:cNvPr id="23" name="Рисунок 22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41" b="10749"/>
          <a:stretch/>
        </p:blipFill>
        <p:spPr bwMode="auto">
          <a:xfrm>
            <a:off x="3022039" y="4693680"/>
            <a:ext cx="6180016" cy="7452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18178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1439586" y="177800"/>
            <a:ext cx="10403790" cy="679831"/>
            <a:chOff x="1439586" y="5969298"/>
            <a:chExt cx="10403790" cy="679831"/>
          </a:xfrm>
        </p:grpSpPr>
        <p:sp>
          <p:nvSpPr>
            <p:cNvPr id="25" name="object 9">
              <a:extLst>
                <a:ext uri="{FF2B5EF4-FFF2-40B4-BE49-F238E27FC236}">
                  <a16:creationId xmlns="" xmlns:a16="http://schemas.microsoft.com/office/drawing/2014/main" id="{222E1C3D-BC3A-D443-8563-08790B13AA2D}"/>
                </a:ext>
              </a:extLst>
            </p:cNvPr>
            <p:cNvSpPr/>
            <p:nvPr/>
          </p:nvSpPr>
          <p:spPr>
            <a:xfrm>
              <a:off x="1439586" y="6023187"/>
              <a:ext cx="9344923" cy="625942"/>
            </a:xfrm>
            <a:custGeom>
              <a:avLst/>
              <a:gdLst/>
              <a:ahLst/>
              <a:cxnLst/>
              <a:rect l="l" t="t" r="r" b="b"/>
              <a:pathLst>
                <a:path w="3267075">
                  <a:moveTo>
                    <a:pt x="0" y="0"/>
                  </a:moveTo>
                  <a:lnTo>
                    <a:pt x="3266757" y="0"/>
                  </a:lnTo>
                </a:path>
              </a:pathLst>
            </a:custGeom>
            <a:ln w="25400">
              <a:solidFill>
                <a:srgbClr val="33428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10712795" y="5969298"/>
              <a:ext cx="1130581" cy="106098"/>
              <a:chOff x="10712795" y="5969298"/>
              <a:chExt cx="1130581" cy="106098"/>
            </a:xfrm>
          </p:grpSpPr>
          <p:sp>
            <p:nvSpPr>
              <p:cNvPr id="27" name="object 11">
                <a:extLst>
                  <a:ext uri="{FF2B5EF4-FFF2-40B4-BE49-F238E27FC236}">
                    <a16:creationId xmlns="" xmlns:a16="http://schemas.microsoft.com/office/drawing/2014/main" id="{E7D5C25E-08D6-344C-B0C6-CB0D11FF9875}"/>
                  </a:ext>
                </a:extLst>
              </p:cNvPr>
              <p:cNvSpPr/>
              <p:nvPr/>
            </p:nvSpPr>
            <p:spPr>
              <a:xfrm flipV="1">
                <a:off x="10848528" y="5969298"/>
                <a:ext cx="994848" cy="51990"/>
              </a:xfrm>
              <a:custGeom>
                <a:avLst/>
                <a:gdLst/>
                <a:ahLst/>
                <a:cxnLst/>
                <a:rect l="l" t="t" r="r" b="b"/>
                <a:pathLst>
                  <a:path w="3249929">
                    <a:moveTo>
                      <a:pt x="0" y="0"/>
                    </a:moveTo>
                    <a:lnTo>
                      <a:pt x="3249561" y="0"/>
                    </a:lnTo>
                  </a:path>
                </a:pathLst>
              </a:custGeom>
              <a:ln w="25400">
                <a:solidFill>
                  <a:srgbClr val="FFC32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28" name="Группа 27"/>
              <p:cNvGrpSpPr/>
              <p:nvPr/>
            </p:nvGrpSpPr>
            <p:grpSpPr>
              <a:xfrm>
                <a:off x="10712795" y="5971682"/>
                <a:ext cx="238082" cy="103714"/>
                <a:chOff x="2667374" y="2712291"/>
                <a:chExt cx="238082" cy="103714"/>
              </a:xfrm>
            </p:grpSpPr>
            <p:sp>
              <p:nvSpPr>
                <p:cNvPr id="29" name="object 12">
                  <a:extLst>
                    <a:ext uri="{FF2B5EF4-FFF2-40B4-BE49-F238E27FC236}">
                      <a16:creationId xmlns="" xmlns:a16="http://schemas.microsoft.com/office/drawing/2014/main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667374" y="2712291"/>
                  <a:ext cx="238082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object 12">
                  <a:extLst>
                    <a:ext uri="{FF2B5EF4-FFF2-40B4-BE49-F238E27FC236}">
                      <a16:creationId xmlns="" xmlns:a16="http://schemas.microsoft.com/office/drawing/2014/main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739089" y="2712291"/>
                  <a:ext cx="103714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rgbClr val="33428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sp>
        <p:nvSpPr>
          <p:cNvPr id="18" name="Прямоугольник 17"/>
          <p:cNvSpPr/>
          <p:nvPr/>
        </p:nvSpPr>
        <p:spPr>
          <a:xfrm>
            <a:off x="1639434" y="835179"/>
            <a:ext cx="996275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Первому лицу автоматически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отмечается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«</a:t>
            </a:r>
            <a:r>
              <a:rPr lang="ru-RU" sz="2000" b="1" dirty="0">
                <a:solidFill>
                  <a:srgbClr val="00B050"/>
                </a:solidFill>
              </a:rPr>
              <a:t>записан первым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».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Для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второго и последующих проживающих укажите, кем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он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приходится по отношению к лицу, переписанному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в домохозяйстве первым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487242" y="4449235"/>
            <a:ext cx="1124960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Если в домохозяйстве поживает мать или отец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лица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, то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выберите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одного из них из выпадающего списка. В случае отсутствия матери/отца в домохозяйстве отмечается «</a:t>
            </a:r>
            <a:r>
              <a:rPr lang="ru-RU" sz="2000" b="1" dirty="0">
                <a:solidFill>
                  <a:srgbClr val="00B050"/>
                </a:solidFill>
              </a:rPr>
              <a:t>Нет в этом домохозяйстве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» 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2"/>
          <a:srcRect l="1151" t="3545" r="74280" b="44748"/>
          <a:stretch/>
        </p:blipFill>
        <p:spPr>
          <a:xfrm>
            <a:off x="338571" y="476016"/>
            <a:ext cx="1300864" cy="1527620"/>
          </a:xfrm>
          <a:prstGeom prst="rect">
            <a:avLst/>
          </a:prstGeom>
        </p:spPr>
      </p:pic>
      <p:sp>
        <p:nvSpPr>
          <p:cNvPr id="15" name="Текст 2"/>
          <p:cNvSpPr>
            <a:spLocks noGrp="1"/>
          </p:cNvSpPr>
          <p:nvPr>
            <p:ph type="body" sz="quarter" idx="10"/>
          </p:nvPr>
        </p:nvSpPr>
        <p:spPr>
          <a:xfrm>
            <a:off x="338571" y="371570"/>
            <a:ext cx="11988316" cy="551684"/>
          </a:xfrm>
        </p:spPr>
        <p:txBody>
          <a:bodyPr/>
          <a:lstStyle/>
          <a:p>
            <a:pPr algn="ctr"/>
            <a:r>
              <a:rPr lang="ru-RU" b="1" dirty="0"/>
              <a:t>3. </a:t>
            </a:r>
            <a:r>
              <a:rPr lang="ru-RU" b="1" dirty="0" smtClean="0"/>
              <a:t>РОДСТВЕННЫЕ ОТНОШЕНИЯ В ДОМОХОЗЯЙСТВЕ</a:t>
            </a:r>
            <a:endParaRPr lang="ru-RU" b="1" dirty="0"/>
          </a:p>
        </p:txBody>
      </p:sp>
      <p:pic>
        <p:nvPicPr>
          <p:cNvPr id="16" name="Рисунок 15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1690" b="31973"/>
          <a:stretch/>
        </p:blipFill>
        <p:spPr bwMode="auto">
          <a:xfrm>
            <a:off x="3642672" y="1850840"/>
            <a:ext cx="5318760" cy="151233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7" name="Текст 2"/>
          <p:cNvSpPr>
            <a:spLocks noGrp="1"/>
          </p:cNvSpPr>
          <p:nvPr>
            <p:ph type="body" sz="quarter" idx="10"/>
          </p:nvPr>
        </p:nvSpPr>
        <p:spPr>
          <a:xfrm>
            <a:off x="-700644" y="3461048"/>
            <a:ext cx="12784395" cy="551684"/>
          </a:xfrm>
        </p:spPr>
        <p:txBody>
          <a:bodyPr/>
          <a:lstStyle/>
          <a:p>
            <a:pPr algn="ctr"/>
            <a:r>
              <a:rPr lang="ru-RU" b="1" dirty="0" smtClean="0"/>
              <a:t>3.1. МАТЬ ИЛИ ОТЕЦ ЭТОГО ЛИЦА ПРОЖИВАЕТ В ЭТОМ ДОМОХОЗЯЙСТВЕ?</a:t>
            </a:r>
            <a:endParaRPr lang="ru-RU" b="1" dirty="0"/>
          </a:p>
        </p:txBody>
      </p:sp>
      <p:pic>
        <p:nvPicPr>
          <p:cNvPr id="19" name="Рисунок 18"/>
          <p:cNvPicPr/>
          <p:nvPr/>
        </p:nvPicPr>
        <p:blipFill rotWithShape="1">
          <a:blip r:embed="rId4"/>
          <a:srcRect l="6157" t="33953" r="35687" b="42719"/>
          <a:stretch/>
        </p:blipFill>
        <p:spPr bwMode="auto">
          <a:xfrm>
            <a:off x="3367894" y="5464898"/>
            <a:ext cx="5488305" cy="123827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67028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1439586" y="177800"/>
            <a:ext cx="10403790" cy="679831"/>
            <a:chOff x="1439586" y="5969298"/>
            <a:chExt cx="10403790" cy="679831"/>
          </a:xfrm>
        </p:grpSpPr>
        <p:sp>
          <p:nvSpPr>
            <p:cNvPr id="25" name="object 9">
              <a:extLst>
                <a:ext uri="{FF2B5EF4-FFF2-40B4-BE49-F238E27FC236}">
                  <a16:creationId xmlns="" xmlns:a16="http://schemas.microsoft.com/office/drawing/2014/main" id="{222E1C3D-BC3A-D443-8563-08790B13AA2D}"/>
                </a:ext>
              </a:extLst>
            </p:cNvPr>
            <p:cNvSpPr/>
            <p:nvPr/>
          </p:nvSpPr>
          <p:spPr>
            <a:xfrm>
              <a:off x="1439586" y="6023187"/>
              <a:ext cx="9344923" cy="625942"/>
            </a:xfrm>
            <a:custGeom>
              <a:avLst/>
              <a:gdLst/>
              <a:ahLst/>
              <a:cxnLst/>
              <a:rect l="l" t="t" r="r" b="b"/>
              <a:pathLst>
                <a:path w="3267075">
                  <a:moveTo>
                    <a:pt x="0" y="0"/>
                  </a:moveTo>
                  <a:lnTo>
                    <a:pt x="3266757" y="0"/>
                  </a:lnTo>
                </a:path>
              </a:pathLst>
            </a:custGeom>
            <a:ln w="25400">
              <a:solidFill>
                <a:srgbClr val="33428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10712795" y="5969298"/>
              <a:ext cx="1130581" cy="106098"/>
              <a:chOff x="10712795" y="5969298"/>
              <a:chExt cx="1130581" cy="106098"/>
            </a:xfrm>
          </p:grpSpPr>
          <p:sp>
            <p:nvSpPr>
              <p:cNvPr id="27" name="object 11">
                <a:extLst>
                  <a:ext uri="{FF2B5EF4-FFF2-40B4-BE49-F238E27FC236}">
                    <a16:creationId xmlns="" xmlns:a16="http://schemas.microsoft.com/office/drawing/2014/main" id="{E7D5C25E-08D6-344C-B0C6-CB0D11FF9875}"/>
                  </a:ext>
                </a:extLst>
              </p:cNvPr>
              <p:cNvSpPr/>
              <p:nvPr/>
            </p:nvSpPr>
            <p:spPr>
              <a:xfrm flipV="1">
                <a:off x="10848528" y="5969298"/>
                <a:ext cx="994848" cy="51990"/>
              </a:xfrm>
              <a:custGeom>
                <a:avLst/>
                <a:gdLst/>
                <a:ahLst/>
                <a:cxnLst/>
                <a:rect l="l" t="t" r="r" b="b"/>
                <a:pathLst>
                  <a:path w="3249929">
                    <a:moveTo>
                      <a:pt x="0" y="0"/>
                    </a:moveTo>
                    <a:lnTo>
                      <a:pt x="3249561" y="0"/>
                    </a:lnTo>
                  </a:path>
                </a:pathLst>
              </a:custGeom>
              <a:ln w="25400">
                <a:solidFill>
                  <a:srgbClr val="FFC32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28" name="Группа 27"/>
              <p:cNvGrpSpPr/>
              <p:nvPr/>
            </p:nvGrpSpPr>
            <p:grpSpPr>
              <a:xfrm>
                <a:off x="10712795" y="5971682"/>
                <a:ext cx="238082" cy="103714"/>
                <a:chOff x="2667374" y="2712291"/>
                <a:chExt cx="238082" cy="103714"/>
              </a:xfrm>
            </p:grpSpPr>
            <p:sp>
              <p:nvSpPr>
                <p:cNvPr id="29" name="object 12">
                  <a:extLst>
                    <a:ext uri="{FF2B5EF4-FFF2-40B4-BE49-F238E27FC236}">
                      <a16:creationId xmlns="" xmlns:a16="http://schemas.microsoft.com/office/drawing/2014/main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667374" y="2712291"/>
                  <a:ext cx="238082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object 12">
                  <a:extLst>
                    <a:ext uri="{FF2B5EF4-FFF2-40B4-BE49-F238E27FC236}">
                      <a16:creationId xmlns="" xmlns:a16="http://schemas.microsoft.com/office/drawing/2014/main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739089" y="2712291"/>
                  <a:ext cx="103714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rgbClr val="33428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sp>
        <p:nvSpPr>
          <p:cNvPr id="18" name="Прямоугольник 17"/>
          <p:cNvSpPr/>
          <p:nvPr/>
        </p:nvSpPr>
        <p:spPr>
          <a:xfrm>
            <a:off x="1639434" y="835179"/>
            <a:ext cx="996275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Выберите соответствующую метку: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87242" y="2837075"/>
            <a:ext cx="1124960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Дату укажите с помощью значка «</a:t>
            </a:r>
            <a:r>
              <a:rPr lang="ru-RU" sz="2000" b="1" dirty="0">
                <a:solidFill>
                  <a:srgbClr val="00B050"/>
                </a:solidFill>
              </a:rPr>
              <a:t>Календарь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»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справа 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2"/>
          <a:srcRect l="1151" t="3545" r="74280" b="44748"/>
          <a:stretch/>
        </p:blipFill>
        <p:spPr>
          <a:xfrm>
            <a:off x="338571" y="476016"/>
            <a:ext cx="1300864" cy="1527620"/>
          </a:xfrm>
          <a:prstGeom prst="rect">
            <a:avLst/>
          </a:prstGeom>
        </p:spPr>
      </p:pic>
      <p:sp>
        <p:nvSpPr>
          <p:cNvPr id="15" name="Текст 2"/>
          <p:cNvSpPr>
            <a:spLocks noGrp="1"/>
          </p:cNvSpPr>
          <p:nvPr>
            <p:ph type="body" sz="quarter" idx="10"/>
          </p:nvPr>
        </p:nvSpPr>
        <p:spPr>
          <a:xfrm>
            <a:off x="338571" y="371570"/>
            <a:ext cx="11988316" cy="551684"/>
          </a:xfrm>
        </p:spPr>
        <p:txBody>
          <a:bodyPr/>
          <a:lstStyle/>
          <a:p>
            <a:pPr algn="ctr"/>
            <a:r>
              <a:rPr lang="ru-RU" b="1" dirty="0"/>
              <a:t>4. </a:t>
            </a:r>
            <a:r>
              <a:rPr lang="ru-RU" b="1" dirty="0" smtClean="0"/>
              <a:t>ВАШ ПОЛ</a:t>
            </a:r>
            <a:endParaRPr lang="ru-RU" b="1" dirty="0"/>
          </a:p>
        </p:txBody>
      </p:sp>
      <p:sp>
        <p:nvSpPr>
          <p:cNvPr id="17" name="Текст 2"/>
          <p:cNvSpPr>
            <a:spLocks noGrp="1"/>
          </p:cNvSpPr>
          <p:nvPr>
            <p:ph type="body" sz="quarter" idx="10"/>
          </p:nvPr>
        </p:nvSpPr>
        <p:spPr>
          <a:xfrm>
            <a:off x="-700644" y="2285391"/>
            <a:ext cx="12784395" cy="551684"/>
          </a:xfrm>
        </p:spPr>
        <p:txBody>
          <a:bodyPr/>
          <a:lstStyle/>
          <a:p>
            <a:pPr algn="ctr"/>
            <a:r>
              <a:rPr lang="ru-RU" b="1" dirty="0"/>
              <a:t>5. </a:t>
            </a:r>
            <a:r>
              <a:rPr lang="ru-RU" b="1" dirty="0" smtClean="0"/>
              <a:t>ДАТА ВАШЕГО РОЖДЕНИЯ</a:t>
            </a:r>
            <a:endParaRPr lang="ru-RU" b="1" dirty="0"/>
          </a:p>
        </p:txBody>
      </p:sp>
      <p:pic>
        <p:nvPicPr>
          <p:cNvPr id="20" name="Рисунок 19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5618" y="1279736"/>
            <a:ext cx="2735217" cy="893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Рисунок 22"/>
          <p:cNvPicPr/>
          <p:nvPr/>
        </p:nvPicPr>
        <p:blipFill>
          <a:blip r:embed="rId4"/>
          <a:stretch>
            <a:fillRect/>
          </a:stretch>
        </p:blipFill>
        <p:spPr>
          <a:xfrm>
            <a:off x="2080145" y="3403440"/>
            <a:ext cx="2373101" cy="2937984"/>
          </a:xfrm>
          <a:prstGeom prst="rect">
            <a:avLst/>
          </a:prstGeom>
        </p:spPr>
      </p:pic>
      <p:sp>
        <p:nvSpPr>
          <p:cNvPr id="31" name="Прямоугольник 30"/>
          <p:cNvSpPr/>
          <p:nvPr/>
        </p:nvSpPr>
        <p:spPr>
          <a:xfrm>
            <a:off x="4995618" y="4097417"/>
            <a:ext cx="56289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Число исполнившихся лет по состоянию на 1 октября 2021 года определится автоматически на основе введенной даты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рождения </a:t>
            </a:r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 rotWithShape="1">
          <a:blip r:embed="rId2"/>
          <a:srcRect l="69778" t="4561" r="908" b="43727"/>
          <a:stretch/>
        </p:blipFill>
        <p:spPr>
          <a:xfrm>
            <a:off x="259845" y="2048184"/>
            <a:ext cx="1551891" cy="1527620"/>
          </a:xfrm>
          <a:prstGeom prst="rect">
            <a:avLst/>
          </a:prstGeom>
        </p:spPr>
      </p:pic>
      <p:cxnSp>
        <p:nvCxnSpPr>
          <p:cNvPr id="3" name="Прямая со стрелкой 2"/>
          <p:cNvCxnSpPr/>
          <p:nvPr/>
        </p:nvCxnSpPr>
        <p:spPr>
          <a:xfrm flipH="1">
            <a:off x="4453246" y="3237185"/>
            <a:ext cx="3123211" cy="66979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6496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1439586" y="177800"/>
            <a:ext cx="10403790" cy="679831"/>
            <a:chOff x="1439586" y="5969298"/>
            <a:chExt cx="10403790" cy="679831"/>
          </a:xfrm>
        </p:grpSpPr>
        <p:sp>
          <p:nvSpPr>
            <p:cNvPr id="25" name="object 9">
              <a:extLst>
                <a:ext uri="{FF2B5EF4-FFF2-40B4-BE49-F238E27FC236}">
                  <a16:creationId xmlns="" xmlns:a16="http://schemas.microsoft.com/office/drawing/2014/main" id="{222E1C3D-BC3A-D443-8563-08790B13AA2D}"/>
                </a:ext>
              </a:extLst>
            </p:cNvPr>
            <p:cNvSpPr/>
            <p:nvPr/>
          </p:nvSpPr>
          <p:spPr>
            <a:xfrm>
              <a:off x="1439586" y="6023187"/>
              <a:ext cx="9344923" cy="625942"/>
            </a:xfrm>
            <a:custGeom>
              <a:avLst/>
              <a:gdLst/>
              <a:ahLst/>
              <a:cxnLst/>
              <a:rect l="l" t="t" r="r" b="b"/>
              <a:pathLst>
                <a:path w="3267075">
                  <a:moveTo>
                    <a:pt x="0" y="0"/>
                  </a:moveTo>
                  <a:lnTo>
                    <a:pt x="3266757" y="0"/>
                  </a:lnTo>
                </a:path>
              </a:pathLst>
            </a:custGeom>
            <a:ln w="25400">
              <a:solidFill>
                <a:srgbClr val="33428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10712795" y="5969298"/>
              <a:ext cx="1130581" cy="106098"/>
              <a:chOff x="10712795" y="5969298"/>
              <a:chExt cx="1130581" cy="106098"/>
            </a:xfrm>
          </p:grpSpPr>
          <p:sp>
            <p:nvSpPr>
              <p:cNvPr id="27" name="object 11">
                <a:extLst>
                  <a:ext uri="{FF2B5EF4-FFF2-40B4-BE49-F238E27FC236}">
                    <a16:creationId xmlns="" xmlns:a16="http://schemas.microsoft.com/office/drawing/2014/main" id="{E7D5C25E-08D6-344C-B0C6-CB0D11FF9875}"/>
                  </a:ext>
                </a:extLst>
              </p:cNvPr>
              <p:cNvSpPr/>
              <p:nvPr/>
            </p:nvSpPr>
            <p:spPr>
              <a:xfrm flipV="1">
                <a:off x="10848528" y="5969298"/>
                <a:ext cx="994848" cy="51990"/>
              </a:xfrm>
              <a:custGeom>
                <a:avLst/>
                <a:gdLst/>
                <a:ahLst/>
                <a:cxnLst/>
                <a:rect l="l" t="t" r="r" b="b"/>
                <a:pathLst>
                  <a:path w="3249929">
                    <a:moveTo>
                      <a:pt x="0" y="0"/>
                    </a:moveTo>
                    <a:lnTo>
                      <a:pt x="3249561" y="0"/>
                    </a:lnTo>
                  </a:path>
                </a:pathLst>
              </a:custGeom>
              <a:ln w="25400">
                <a:solidFill>
                  <a:srgbClr val="FFC32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28" name="Группа 27"/>
              <p:cNvGrpSpPr/>
              <p:nvPr/>
            </p:nvGrpSpPr>
            <p:grpSpPr>
              <a:xfrm>
                <a:off x="10712795" y="5971682"/>
                <a:ext cx="238082" cy="103714"/>
                <a:chOff x="2667374" y="2712291"/>
                <a:chExt cx="238082" cy="103714"/>
              </a:xfrm>
            </p:grpSpPr>
            <p:sp>
              <p:nvSpPr>
                <p:cNvPr id="29" name="object 12">
                  <a:extLst>
                    <a:ext uri="{FF2B5EF4-FFF2-40B4-BE49-F238E27FC236}">
                      <a16:creationId xmlns="" xmlns:a16="http://schemas.microsoft.com/office/drawing/2014/main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667374" y="2712291"/>
                  <a:ext cx="238082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object 12">
                  <a:extLst>
                    <a:ext uri="{FF2B5EF4-FFF2-40B4-BE49-F238E27FC236}">
                      <a16:creationId xmlns="" xmlns:a16="http://schemas.microsoft.com/office/drawing/2014/main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739089" y="2712291"/>
                  <a:ext cx="103714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rgbClr val="33428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sp>
        <p:nvSpPr>
          <p:cNvPr id="18" name="Прямоугольник 17"/>
          <p:cNvSpPr/>
          <p:nvPr/>
        </p:nvSpPr>
        <p:spPr>
          <a:xfrm>
            <a:off x="1639434" y="835179"/>
            <a:ext cx="996275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Выберите один из приведенных в выпадающем списке вариантов ответа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487242" y="3555767"/>
            <a:ext cx="11249609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При выборе «</a:t>
            </a:r>
            <a:r>
              <a:rPr lang="ru-RU" sz="2000" b="1" dirty="0">
                <a:solidFill>
                  <a:srgbClr val="00B050"/>
                </a:solidFill>
              </a:rPr>
              <a:t>состою в зарегистрированном браке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» или «</a:t>
            </a:r>
            <a:r>
              <a:rPr lang="ru-RU" sz="2000" b="1" dirty="0">
                <a:solidFill>
                  <a:srgbClr val="00B050"/>
                </a:solidFill>
              </a:rPr>
              <a:t>состою в незарегистрированном супружеском союзе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» 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0" algn="ctr" defTabSz="914034">
              <a:spcAft>
                <a:spcPts val="600"/>
              </a:spcAf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в вопросе 6.1 укажите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супруга данного лица из выпадающего списка лиц или «</a:t>
            </a:r>
            <a:r>
              <a:rPr lang="ru-RU" sz="2000" b="1" dirty="0">
                <a:solidFill>
                  <a:srgbClr val="00B050"/>
                </a:solidFill>
              </a:rPr>
              <a:t>нет в данном домохозяйстве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», если супруг проживает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отдельно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2"/>
          <a:srcRect l="1151" t="3545" r="74280" b="44748"/>
          <a:stretch/>
        </p:blipFill>
        <p:spPr>
          <a:xfrm>
            <a:off x="338571" y="476016"/>
            <a:ext cx="1300864" cy="1527620"/>
          </a:xfrm>
          <a:prstGeom prst="rect">
            <a:avLst/>
          </a:prstGeom>
        </p:spPr>
      </p:pic>
      <p:sp>
        <p:nvSpPr>
          <p:cNvPr id="15" name="Текст 2"/>
          <p:cNvSpPr>
            <a:spLocks noGrp="1"/>
          </p:cNvSpPr>
          <p:nvPr>
            <p:ph type="body" sz="quarter" idx="10"/>
          </p:nvPr>
        </p:nvSpPr>
        <p:spPr>
          <a:xfrm>
            <a:off x="338571" y="371570"/>
            <a:ext cx="11988316" cy="551684"/>
          </a:xfrm>
        </p:spPr>
        <p:txBody>
          <a:bodyPr/>
          <a:lstStyle/>
          <a:p>
            <a:pPr algn="ctr"/>
            <a:r>
              <a:rPr lang="ru-RU" b="1" dirty="0"/>
              <a:t>6. </a:t>
            </a:r>
            <a:r>
              <a:rPr lang="ru-RU" b="1" dirty="0" smtClean="0"/>
              <a:t>ВАШЕ СОСТОЯНИЕ В БРАКЕ</a:t>
            </a:r>
            <a:endParaRPr lang="ru-RU" b="1" dirty="0"/>
          </a:p>
        </p:txBody>
      </p:sp>
      <p:pic>
        <p:nvPicPr>
          <p:cNvPr id="19" name="Рисунок 18"/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3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4658" y="1239826"/>
            <a:ext cx="5640591" cy="24223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Рисунок 31"/>
          <p:cNvPicPr/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-21000"/>
                    </a14:imgEffect>
                  </a14:imgLayer>
                </a14:imgProps>
              </a:ext>
            </a:extLst>
          </a:blip>
          <a:srcRect l="8833" t="14458" r="35197" b="58377"/>
          <a:stretch/>
        </p:blipFill>
        <p:spPr bwMode="auto">
          <a:xfrm>
            <a:off x="3420280" y="4944766"/>
            <a:ext cx="5949349" cy="18644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59800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1439586" y="177800"/>
            <a:ext cx="10403790" cy="679831"/>
            <a:chOff x="1439586" y="5969298"/>
            <a:chExt cx="10403790" cy="679831"/>
          </a:xfrm>
        </p:grpSpPr>
        <p:sp>
          <p:nvSpPr>
            <p:cNvPr id="25" name="object 9">
              <a:extLst>
                <a:ext uri="{FF2B5EF4-FFF2-40B4-BE49-F238E27FC236}">
                  <a16:creationId xmlns="" xmlns:a16="http://schemas.microsoft.com/office/drawing/2014/main" id="{222E1C3D-BC3A-D443-8563-08790B13AA2D}"/>
                </a:ext>
              </a:extLst>
            </p:cNvPr>
            <p:cNvSpPr/>
            <p:nvPr/>
          </p:nvSpPr>
          <p:spPr>
            <a:xfrm>
              <a:off x="1439586" y="6023187"/>
              <a:ext cx="9344923" cy="625942"/>
            </a:xfrm>
            <a:custGeom>
              <a:avLst/>
              <a:gdLst/>
              <a:ahLst/>
              <a:cxnLst/>
              <a:rect l="l" t="t" r="r" b="b"/>
              <a:pathLst>
                <a:path w="3267075">
                  <a:moveTo>
                    <a:pt x="0" y="0"/>
                  </a:moveTo>
                  <a:lnTo>
                    <a:pt x="3266757" y="0"/>
                  </a:lnTo>
                </a:path>
              </a:pathLst>
            </a:custGeom>
            <a:ln w="25400">
              <a:solidFill>
                <a:srgbClr val="33428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10712795" y="5969298"/>
              <a:ext cx="1130581" cy="106098"/>
              <a:chOff x="10712795" y="5969298"/>
              <a:chExt cx="1130581" cy="106098"/>
            </a:xfrm>
          </p:grpSpPr>
          <p:sp>
            <p:nvSpPr>
              <p:cNvPr id="27" name="object 11">
                <a:extLst>
                  <a:ext uri="{FF2B5EF4-FFF2-40B4-BE49-F238E27FC236}">
                    <a16:creationId xmlns="" xmlns:a16="http://schemas.microsoft.com/office/drawing/2014/main" id="{E7D5C25E-08D6-344C-B0C6-CB0D11FF9875}"/>
                  </a:ext>
                </a:extLst>
              </p:cNvPr>
              <p:cNvSpPr/>
              <p:nvPr/>
            </p:nvSpPr>
            <p:spPr>
              <a:xfrm flipV="1">
                <a:off x="10848528" y="5969298"/>
                <a:ext cx="994848" cy="51990"/>
              </a:xfrm>
              <a:custGeom>
                <a:avLst/>
                <a:gdLst/>
                <a:ahLst/>
                <a:cxnLst/>
                <a:rect l="l" t="t" r="r" b="b"/>
                <a:pathLst>
                  <a:path w="3249929">
                    <a:moveTo>
                      <a:pt x="0" y="0"/>
                    </a:moveTo>
                    <a:lnTo>
                      <a:pt x="3249561" y="0"/>
                    </a:lnTo>
                  </a:path>
                </a:pathLst>
              </a:custGeom>
              <a:ln w="25400">
                <a:solidFill>
                  <a:srgbClr val="FFC32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28" name="Группа 27"/>
              <p:cNvGrpSpPr/>
              <p:nvPr/>
            </p:nvGrpSpPr>
            <p:grpSpPr>
              <a:xfrm>
                <a:off x="10712795" y="5971682"/>
                <a:ext cx="238082" cy="103714"/>
                <a:chOff x="2667374" y="2712291"/>
                <a:chExt cx="238082" cy="103714"/>
              </a:xfrm>
            </p:grpSpPr>
            <p:sp>
              <p:nvSpPr>
                <p:cNvPr id="29" name="object 12">
                  <a:extLst>
                    <a:ext uri="{FF2B5EF4-FFF2-40B4-BE49-F238E27FC236}">
                      <a16:creationId xmlns="" xmlns:a16="http://schemas.microsoft.com/office/drawing/2014/main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667374" y="2712291"/>
                  <a:ext cx="238082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object 12">
                  <a:extLst>
                    <a:ext uri="{FF2B5EF4-FFF2-40B4-BE49-F238E27FC236}">
                      <a16:creationId xmlns="" xmlns:a16="http://schemas.microsoft.com/office/drawing/2014/main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739089" y="2712291"/>
                  <a:ext cx="103714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rgbClr val="33428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sp>
        <p:nvSpPr>
          <p:cNvPr id="18" name="Прямоугольник 17"/>
          <p:cNvSpPr/>
          <p:nvPr/>
        </p:nvSpPr>
        <p:spPr>
          <a:xfrm>
            <a:off x="795648" y="1135380"/>
            <a:ext cx="10806544" cy="4324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 smtClean="0">
                <a:solidFill>
                  <a:srgbClr val="FF0000"/>
                </a:solidFill>
              </a:rPr>
              <a:t>Ѵ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 Вопрос для женщин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 возрасте 15 лет и более. 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rgbClr val="FF0000"/>
                </a:solidFill>
              </a:rPr>
              <a:t>Ѵ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Укажите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общее число рожденных детей, не считая мертворожденных, независимо от того, живы ли все дети в настоящее время или нет, входят ли они в состав домохозяйства или проживают отдельно. 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rgbClr val="FF0000"/>
                </a:solidFill>
              </a:rPr>
              <a:t>Ѵ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Усыновленные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и патронируемые дети, а также дети мужа от прежнего брака в число детей </a:t>
            </a:r>
            <a:r>
              <a:rPr lang="ru-RU" sz="2000" b="1" dirty="0">
                <a:solidFill>
                  <a:srgbClr val="FF0000"/>
                </a:solidFill>
              </a:rPr>
              <a:t>не включаются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rgbClr val="FF0000"/>
                </a:solidFill>
              </a:rPr>
              <a:t>Ѵ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Если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женщина не родила ни одного ребенка, то проставьте «</a:t>
            </a:r>
            <a:r>
              <a:rPr lang="ru-RU" sz="2000" b="1" dirty="0">
                <a:solidFill>
                  <a:srgbClr val="00B050"/>
                </a:solidFill>
              </a:rPr>
              <a:t>0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».</a:t>
            </a:r>
          </a:p>
          <a:p>
            <a:pPr lvl="0" algn="ctr" defTabSz="914034">
              <a:spcAft>
                <a:spcPts val="600"/>
              </a:spcAft>
            </a:pPr>
            <a:endParaRPr lang="ru-RU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0" algn="ctr" defTabSz="914034">
              <a:spcAft>
                <a:spcPts val="600"/>
              </a:spcAft>
            </a:pP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lvl="0" algn="ctr" defTabSz="914034">
              <a:spcAft>
                <a:spcPts val="600"/>
              </a:spcAft>
            </a:pPr>
            <a:endParaRPr lang="ru-RU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При вводе числа рожденных детей </a:t>
            </a:r>
            <a:r>
              <a:rPr lang="ru-RU" sz="2000" b="1" dirty="0">
                <a:solidFill>
                  <a:srgbClr val="00B050"/>
                </a:solidFill>
              </a:rPr>
              <a:t>1 и более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в вопросе 7.1 укажите </a:t>
            </a:r>
            <a:r>
              <a:rPr lang="ru-RU" sz="2000" b="1" dirty="0" smtClean="0">
                <a:solidFill>
                  <a:srgbClr val="00B050"/>
                </a:solidFill>
              </a:rPr>
              <a:t>год </a:t>
            </a:r>
            <a:r>
              <a:rPr lang="ru-RU" sz="2000" b="1" dirty="0">
                <a:solidFill>
                  <a:srgbClr val="00B050"/>
                </a:solidFill>
              </a:rPr>
              <a:t>рождения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 первого ребенка.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2"/>
          <a:srcRect l="1151" t="3545" r="74280" b="44748"/>
          <a:stretch/>
        </p:blipFill>
        <p:spPr>
          <a:xfrm>
            <a:off x="267320" y="371570"/>
            <a:ext cx="1300864" cy="1527620"/>
          </a:xfrm>
          <a:prstGeom prst="rect">
            <a:avLst/>
          </a:prstGeom>
        </p:spPr>
      </p:pic>
      <p:sp>
        <p:nvSpPr>
          <p:cNvPr id="15" name="Текст 2"/>
          <p:cNvSpPr>
            <a:spLocks noGrp="1"/>
          </p:cNvSpPr>
          <p:nvPr>
            <p:ph type="body" sz="quarter" idx="10"/>
          </p:nvPr>
        </p:nvSpPr>
        <p:spPr>
          <a:xfrm>
            <a:off x="338571" y="371570"/>
            <a:ext cx="11988316" cy="551684"/>
          </a:xfrm>
        </p:spPr>
        <p:txBody>
          <a:bodyPr/>
          <a:lstStyle/>
          <a:p>
            <a:pPr algn="ctr"/>
            <a:r>
              <a:rPr lang="ru-RU" b="1" dirty="0"/>
              <a:t>7. </a:t>
            </a:r>
            <a:r>
              <a:rPr lang="ru-RU" b="1" dirty="0" smtClean="0"/>
              <a:t>СКОЛЬКО ДЕТЕЙ ВЫ РОДИЛИ?</a:t>
            </a:r>
            <a:endParaRPr lang="ru-RU" b="1" dirty="0"/>
          </a:p>
        </p:txBody>
      </p:sp>
      <p:pic>
        <p:nvPicPr>
          <p:cNvPr id="19" name="Рисунок 18"/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" contrast="-35000"/>
                    </a14:imgEffect>
                  </a14:imgLayer>
                </a14:imgProps>
              </a:ext>
            </a:extLst>
          </a:blip>
          <a:srcRect l="9370" t="27722" r="34875" b="59270"/>
          <a:stretch/>
        </p:blipFill>
        <p:spPr bwMode="auto">
          <a:xfrm>
            <a:off x="2944339" y="3573919"/>
            <a:ext cx="6509161" cy="96579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/>
          <p:cNvPicPr/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4000"/>
                    </a14:imgEffect>
                  </a14:imgLayer>
                </a14:imgProps>
              </a:ext>
            </a:extLst>
          </a:blip>
          <a:srcRect l="9370" t="40730" r="64958" b="46262"/>
          <a:stretch/>
        </p:blipFill>
        <p:spPr bwMode="auto">
          <a:xfrm>
            <a:off x="4700385" y="5667930"/>
            <a:ext cx="2997069" cy="96579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44056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1439586" y="177800"/>
            <a:ext cx="10403790" cy="679831"/>
            <a:chOff x="1439586" y="5969298"/>
            <a:chExt cx="10403790" cy="679831"/>
          </a:xfrm>
        </p:grpSpPr>
        <p:sp>
          <p:nvSpPr>
            <p:cNvPr id="25" name="object 9">
              <a:extLst>
                <a:ext uri="{FF2B5EF4-FFF2-40B4-BE49-F238E27FC236}">
                  <a16:creationId xmlns="" xmlns:a16="http://schemas.microsoft.com/office/drawing/2014/main" id="{222E1C3D-BC3A-D443-8563-08790B13AA2D}"/>
                </a:ext>
              </a:extLst>
            </p:cNvPr>
            <p:cNvSpPr/>
            <p:nvPr/>
          </p:nvSpPr>
          <p:spPr>
            <a:xfrm>
              <a:off x="1439586" y="6023187"/>
              <a:ext cx="9344923" cy="625942"/>
            </a:xfrm>
            <a:custGeom>
              <a:avLst/>
              <a:gdLst/>
              <a:ahLst/>
              <a:cxnLst/>
              <a:rect l="l" t="t" r="r" b="b"/>
              <a:pathLst>
                <a:path w="3267075">
                  <a:moveTo>
                    <a:pt x="0" y="0"/>
                  </a:moveTo>
                  <a:lnTo>
                    <a:pt x="3266757" y="0"/>
                  </a:lnTo>
                </a:path>
              </a:pathLst>
            </a:custGeom>
            <a:ln w="25400">
              <a:solidFill>
                <a:srgbClr val="33428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10712795" y="5969298"/>
              <a:ext cx="1130581" cy="106098"/>
              <a:chOff x="10712795" y="5969298"/>
              <a:chExt cx="1130581" cy="106098"/>
            </a:xfrm>
          </p:grpSpPr>
          <p:sp>
            <p:nvSpPr>
              <p:cNvPr id="27" name="object 11">
                <a:extLst>
                  <a:ext uri="{FF2B5EF4-FFF2-40B4-BE49-F238E27FC236}">
                    <a16:creationId xmlns="" xmlns:a16="http://schemas.microsoft.com/office/drawing/2014/main" id="{E7D5C25E-08D6-344C-B0C6-CB0D11FF9875}"/>
                  </a:ext>
                </a:extLst>
              </p:cNvPr>
              <p:cNvSpPr/>
              <p:nvPr/>
            </p:nvSpPr>
            <p:spPr>
              <a:xfrm flipV="1">
                <a:off x="10848528" y="5969298"/>
                <a:ext cx="994848" cy="51990"/>
              </a:xfrm>
              <a:custGeom>
                <a:avLst/>
                <a:gdLst/>
                <a:ahLst/>
                <a:cxnLst/>
                <a:rect l="l" t="t" r="r" b="b"/>
                <a:pathLst>
                  <a:path w="3249929">
                    <a:moveTo>
                      <a:pt x="0" y="0"/>
                    </a:moveTo>
                    <a:lnTo>
                      <a:pt x="3249561" y="0"/>
                    </a:lnTo>
                  </a:path>
                </a:pathLst>
              </a:custGeom>
              <a:ln w="25400">
                <a:solidFill>
                  <a:srgbClr val="FFC32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28" name="Группа 27"/>
              <p:cNvGrpSpPr/>
              <p:nvPr/>
            </p:nvGrpSpPr>
            <p:grpSpPr>
              <a:xfrm>
                <a:off x="10712795" y="5971682"/>
                <a:ext cx="238082" cy="103714"/>
                <a:chOff x="2667374" y="2712291"/>
                <a:chExt cx="238082" cy="103714"/>
              </a:xfrm>
            </p:grpSpPr>
            <p:sp>
              <p:nvSpPr>
                <p:cNvPr id="29" name="object 12">
                  <a:extLst>
                    <a:ext uri="{FF2B5EF4-FFF2-40B4-BE49-F238E27FC236}">
                      <a16:creationId xmlns="" xmlns:a16="http://schemas.microsoft.com/office/drawing/2014/main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667374" y="2712291"/>
                  <a:ext cx="238082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object 12">
                  <a:extLst>
                    <a:ext uri="{FF2B5EF4-FFF2-40B4-BE49-F238E27FC236}">
                      <a16:creationId xmlns="" xmlns:a16="http://schemas.microsoft.com/office/drawing/2014/main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739089" y="2712291"/>
                  <a:ext cx="103714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rgbClr val="33428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sp>
        <p:nvSpPr>
          <p:cNvPr id="18" name="Прямоугольник 17"/>
          <p:cNvSpPr/>
          <p:nvPr/>
        </p:nvSpPr>
        <p:spPr>
          <a:xfrm>
            <a:off x="1531918" y="835179"/>
            <a:ext cx="10177152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Укажите наименование субъекта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Российской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Федерации или наименование иностранного государства. </a:t>
            </a:r>
          </a:p>
          <a:p>
            <a:pPr lvl="0" algn="ctr" defTabSz="914034">
              <a:spcAft>
                <a:spcPts val="600"/>
              </a:spcAf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Родившимся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за пределами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России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 иностранном государстве или в одной из союзных республик бывшего СССР, записывается название иностранного государства или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бывшей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союзной республики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например, Украина (кроме родившихся в Республике Крым и г. Севастополе), Казахстан, Латвия, Польша, Канада.</a:t>
            </a:r>
          </a:p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Начните вводить название и выберите из выпадающего списка подходящий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ответ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2"/>
          <a:srcRect l="1151" t="3545" r="74280" b="44748"/>
          <a:stretch/>
        </p:blipFill>
        <p:spPr>
          <a:xfrm>
            <a:off x="338571" y="476016"/>
            <a:ext cx="1300864" cy="1527620"/>
          </a:xfrm>
          <a:prstGeom prst="rect">
            <a:avLst/>
          </a:prstGeom>
        </p:spPr>
      </p:pic>
      <p:sp>
        <p:nvSpPr>
          <p:cNvPr id="15" name="Текст 2"/>
          <p:cNvSpPr>
            <a:spLocks noGrp="1"/>
          </p:cNvSpPr>
          <p:nvPr>
            <p:ph type="body" sz="quarter" idx="10"/>
          </p:nvPr>
        </p:nvSpPr>
        <p:spPr>
          <a:xfrm>
            <a:off x="338571" y="371570"/>
            <a:ext cx="11988316" cy="551684"/>
          </a:xfrm>
        </p:spPr>
        <p:txBody>
          <a:bodyPr/>
          <a:lstStyle/>
          <a:p>
            <a:pPr algn="ctr"/>
            <a:r>
              <a:rPr lang="ru-RU" b="1" dirty="0"/>
              <a:t>8. </a:t>
            </a:r>
            <a:r>
              <a:rPr lang="ru-RU" b="1" dirty="0" smtClean="0"/>
              <a:t>МЕСТО ВАШЕГО РОЖДЕНИЯ</a:t>
            </a:r>
            <a:endParaRPr lang="ru-RU" b="1" dirty="0"/>
          </a:p>
        </p:txBody>
      </p:sp>
      <p:pic>
        <p:nvPicPr>
          <p:cNvPr id="19" name="Рисунок 18"/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383"/>
          <a:stretch/>
        </p:blipFill>
        <p:spPr bwMode="auto">
          <a:xfrm>
            <a:off x="3571859" y="3756385"/>
            <a:ext cx="6097270" cy="28099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Рисунок 31"/>
          <p:cNvPicPr>
            <a:picLocks noChangeAspect="1"/>
          </p:cNvPicPr>
          <p:nvPr/>
        </p:nvPicPr>
        <p:blipFill rotWithShape="1">
          <a:blip r:embed="rId2"/>
          <a:srcRect l="69778" t="4561" r="5924" b="43727"/>
          <a:stretch/>
        </p:blipFill>
        <p:spPr>
          <a:xfrm>
            <a:off x="353084" y="2003636"/>
            <a:ext cx="1286352" cy="1527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269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1439586" y="177800"/>
            <a:ext cx="10403790" cy="679831"/>
            <a:chOff x="1439586" y="5969298"/>
            <a:chExt cx="10403790" cy="679831"/>
          </a:xfrm>
        </p:grpSpPr>
        <p:sp>
          <p:nvSpPr>
            <p:cNvPr id="25" name="object 9">
              <a:extLst>
                <a:ext uri="{FF2B5EF4-FFF2-40B4-BE49-F238E27FC236}">
                  <a16:creationId xmlns="" xmlns:a16="http://schemas.microsoft.com/office/drawing/2014/main" id="{222E1C3D-BC3A-D443-8563-08790B13AA2D}"/>
                </a:ext>
              </a:extLst>
            </p:cNvPr>
            <p:cNvSpPr/>
            <p:nvPr/>
          </p:nvSpPr>
          <p:spPr>
            <a:xfrm>
              <a:off x="1439586" y="6023187"/>
              <a:ext cx="9344923" cy="625942"/>
            </a:xfrm>
            <a:custGeom>
              <a:avLst/>
              <a:gdLst/>
              <a:ahLst/>
              <a:cxnLst/>
              <a:rect l="l" t="t" r="r" b="b"/>
              <a:pathLst>
                <a:path w="3267075">
                  <a:moveTo>
                    <a:pt x="0" y="0"/>
                  </a:moveTo>
                  <a:lnTo>
                    <a:pt x="3266757" y="0"/>
                  </a:lnTo>
                </a:path>
              </a:pathLst>
            </a:custGeom>
            <a:ln w="25400">
              <a:solidFill>
                <a:srgbClr val="33428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10712795" y="5969298"/>
              <a:ext cx="1130581" cy="106098"/>
              <a:chOff x="10712795" y="5969298"/>
              <a:chExt cx="1130581" cy="106098"/>
            </a:xfrm>
          </p:grpSpPr>
          <p:sp>
            <p:nvSpPr>
              <p:cNvPr id="27" name="object 11">
                <a:extLst>
                  <a:ext uri="{FF2B5EF4-FFF2-40B4-BE49-F238E27FC236}">
                    <a16:creationId xmlns="" xmlns:a16="http://schemas.microsoft.com/office/drawing/2014/main" id="{E7D5C25E-08D6-344C-B0C6-CB0D11FF9875}"/>
                  </a:ext>
                </a:extLst>
              </p:cNvPr>
              <p:cNvSpPr/>
              <p:nvPr/>
            </p:nvSpPr>
            <p:spPr>
              <a:xfrm flipV="1">
                <a:off x="10848528" y="5969298"/>
                <a:ext cx="994848" cy="51990"/>
              </a:xfrm>
              <a:custGeom>
                <a:avLst/>
                <a:gdLst/>
                <a:ahLst/>
                <a:cxnLst/>
                <a:rect l="l" t="t" r="r" b="b"/>
                <a:pathLst>
                  <a:path w="3249929">
                    <a:moveTo>
                      <a:pt x="0" y="0"/>
                    </a:moveTo>
                    <a:lnTo>
                      <a:pt x="3249561" y="0"/>
                    </a:lnTo>
                  </a:path>
                </a:pathLst>
              </a:custGeom>
              <a:ln w="25400">
                <a:solidFill>
                  <a:srgbClr val="FFC32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28" name="Группа 27"/>
              <p:cNvGrpSpPr/>
              <p:nvPr/>
            </p:nvGrpSpPr>
            <p:grpSpPr>
              <a:xfrm>
                <a:off x="10712795" y="5971682"/>
                <a:ext cx="238082" cy="103714"/>
                <a:chOff x="2667374" y="2712291"/>
                <a:chExt cx="238082" cy="103714"/>
              </a:xfrm>
            </p:grpSpPr>
            <p:sp>
              <p:nvSpPr>
                <p:cNvPr id="29" name="object 12">
                  <a:extLst>
                    <a:ext uri="{FF2B5EF4-FFF2-40B4-BE49-F238E27FC236}">
                      <a16:creationId xmlns="" xmlns:a16="http://schemas.microsoft.com/office/drawing/2014/main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667374" y="2712291"/>
                  <a:ext cx="238082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object 12">
                  <a:extLst>
                    <a:ext uri="{FF2B5EF4-FFF2-40B4-BE49-F238E27FC236}">
                      <a16:creationId xmlns="" xmlns:a16="http://schemas.microsoft.com/office/drawing/2014/main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739089" y="2712291"/>
                  <a:ext cx="103714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rgbClr val="33428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sp>
        <p:nvSpPr>
          <p:cNvPr id="18" name="Прямоугольник 17"/>
          <p:cNvSpPr/>
          <p:nvPr/>
        </p:nvSpPr>
        <p:spPr>
          <a:xfrm>
            <a:off x="1439586" y="1139320"/>
            <a:ext cx="996275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Укажите год, с которого непрерывно проживаете в данном населенном пункте или поставьте метку «с рождения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»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2"/>
          <a:srcRect l="1151" t="3545" r="74280" b="44748"/>
          <a:stretch/>
        </p:blipFill>
        <p:spPr>
          <a:xfrm>
            <a:off x="338571" y="476016"/>
            <a:ext cx="1300864" cy="1527620"/>
          </a:xfrm>
          <a:prstGeom prst="rect">
            <a:avLst/>
          </a:prstGeom>
        </p:spPr>
      </p:pic>
      <p:sp>
        <p:nvSpPr>
          <p:cNvPr id="15" name="Текст 2"/>
          <p:cNvSpPr>
            <a:spLocks noGrp="1"/>
          </p:cNvSpPr>
          <p:nvPr>
            <p:ph type="body" sz="quarter" idx="10"/>
          </p:nvPr>
        </p:nvSpPr>
        <p:spPr>
          <a:xfrm>
            <a:off x="1128228" y="232041"/>
            <a:ext cx="11063772" cy="551684"/>
          </a:xfrm>
        </p:spPr>
        <p:txBody>
          <a:bodyPr/>
          <a:lstStyle/>
          <a:p>
            <a:pPr algn="ctr"/>
            <a:r>
              <a:rPr lang="ru-RU" b="1" dirty="0"/>
              <a:t>9. </a:t>
            </a:r>
            <a:r>
              <a:rPr lang="ru-RU" b="1" dirty="0" smtClean="0"/>
              <a:t>С КАКОГО ГОДА ВЫ НЕПРЕРЫВНО ПРОЖИВАЕТЕ В ЭТОМ НАСЕЛЕННОМ ПУНКТЕ?</a:t>
            </a:r>
            <a:endParaRPr lang="ru-RU" b="1" dirty="0"/>
          </a:p>
        </p:txBody>
      </p:sp>
      <p:sp>
        <p:nvSpPr>
          <p:cNvPr id="17" name="Текст 2"/>
          <p:cNvSpPr>
            <a:spLocks noGrp="1"/>
          </p:cNvSpPr>
          <p:nvPr>
            <p:ph type="body" sz="quarter" idx="10"/>
          </p:nvPr>
        </p:nvSpPr>
        <p:spPr>
          <a:xfrm>
            <a:off x="-366544" y="3544368"/>
            <a:ext cx="12784395" cy="551684"/>
          </a:xfrm>
        </p:spPr>
        <p:txBody>
          <a:bodyPr/>
          <a:lstStyle/>
          <a:p>
            <a:pPr algn="ctr"/>
            <a:r>
              <a:rPr lang="ru-RU" b="1" dirty="0" smtClean="0"/>
              <a:t>10. ВАШЕ ПРЕЖНЕЕ МЕСТО ЖИТЕЛЬСТВА</a:t>
            </a:r>
            <a:endParaRPr lang="ru-RU" b="1" dirty="0"/>
          </a:p>
        </p:txBody>
      </p:sp>
      <p:pic>
        <p:nvPicPr>
          <p:cNvPr id="19" name="Рисунок 18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290"/>
          <a:stretch/>
        </p:blipFill>
        <p:spPr bwMode="auto">
          <a:xfrm>
            <a:off x="3351034" y="1826721"/>
            <a:ext cx="5522026" cy="1679766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Прямоугольник 31"/>
          <p:cNvSpPr/>
          <p:nvPr/>
        </p:nvSpPr>
        <p:spPr>
          <a:xfrm>
            <a:off x="534389" y="4070134"/>
            <a:ext cx="1154936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Вопрос задается тем, кто не указал  метку «с рождения» в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вопросе 9.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lvl="0" algn="ctr" defTabSz="914034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Укажите Ваше прежнее место жительства,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выбрав из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выпадающего списка субъект Российской Федерации или иностранное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государство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3" name="Рисунок 32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780"/>
          <a:stretch/>
        </p:blipFill>
        <p:spPr bwMode="auto">
          <a:xfrm>
            <a:off x="3351034" y="5085797"/>
            <a:ext cx="5349240" cy="16000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8479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1439586" y="177800"/>
            <a:ext cx="10403790" cy="679831"/>
            <a:chOff x="1439586" y="5969298"/>
            <a:chExt cx="10403790" cy="679831"/>
          </a:xfrm>
        </p:grpSpPr>
        <p:sp>
          <p:nvSpPr>
            <p:cNvPr id="25" name="object 9">
              <a:extLst>
                <a:ext uri="{FF2B5EF4-FFF2-40B4-BE49-F238E27FC236}">
                  <a16:creationId xmlns="" xmlns:a16="http://schemas.microsoft.com/office/drawing/2014/main" id="{222E1C3D-BC3A-D443-8563-08790B13AA2D}"/>
                </a:ext>
              </a:extLst>
            </p:cNvPr>
            <p:cNvSpPr/>
            <p:nvPr/>
          </p:nvSpPr>
          <p:spPr>
            <a:xfrm>
              <a:off x="1439586" y="6023187"/>
              <a:ext cx="9344923" cy="625942"/>
            </a:xfrm>
            <a:custGeom>
              <a:avLst/>
              <a:gdLst/>
              <a:ahLst/>
              <a:cxnLst/>
              <a:rect l="l" t="t" r="r" b="b"/>
              <a:pathLst>
                <a:path w="3267075">
                  <a:moveTo>
                    <a:pt x="0" y="0"/>
                  </a:moveTo>
                  <a:lnTo>
                    <a:pt x="3266757" y="0"/>
                  </a:lnTo>
                </a:path>
              </a:pathLst>
            </a:custGeom>
            <a:ln w="25400">
              <a:solidFill>
                <a:srgbClr val="33428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10712795" y="5969298"/>
              <a:ext cx="1130581" cy="106098"/>
              <a:chOff x="10712795" y="5969298"/>
              <a:chExt cx="1130581" cy="106098"/>
            </a:xfrm>
          </p:grpSpPr>
          <p:sp>
            <p:nvSpPr>
              <p:cNvPr id="27" name="object 11">
                <a:extLst>
                  <a:ext uri="{FF2B5EF4-FFF2-40B4-BE49-F238E27FC236}">
                    <a16:creationId xmlns="" xmlns:a16="http://schemas.microsoft.com/office/drawing/2014/main" id="{E7D5C25E-08D6-344C-B0C6-CB0D11FF9875}"/>
                  </a:ext>
                </a:extLst>
              </p:cNvPr>
              <p:cNvSpPr/>
              <p:nvPr/>
            </p:nvSpPr>
            <p:spPr>
              <a:xfrm flipV="1">
                <a:off x="10848528" y="5969298"/>
                <a:ext cx="994848" cy="51990"/>
              </a:xfrm>
              <a:custGeom>
                <a:avLst/>
                <a:gdLst/>
                <a:ahLst/>
                <a:cxnLst/>
                <a:rect l="l" t="t" r="r" b="b"/>
                <a:pathLst>
                  <a:path w="3249929">
                    <a:moveTo>
                      <a:pt x="0" y="0"/>
                    </a:moveTo>
                    <a:lnTo>
                      <a:pt x="3249561" y="0"/>
                    </a:lnTo>
                  </a:path>
                </a:pathLst>
              </a:custGeom>
              <a:ln w="25400">
                <a:solidFill>
                  <a:srgbClr val="FFC32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28" name="Группа 27"/>
              <p:cNvGrpSpPr/>
              <p:nvPr/>
            </p:nvGrpSpPr>
            <p:grpSpPr>
              <a:xfrm>
                <a:off x="10712795" y="5971682"/>
                <a:ext cx="238082" cy="103714"/>
                <a:chOff x="2667374" y="2712291"/>
                <a:chExt cx="238082" cy="103714"/>
              </a:xfrm>
            </p:grpSpPr>
            <p:sp>
              <p:nvSpPr>
                <p:cNvPr id="29" name="object 12">
                  <a:extLst>
                    <a:ext uri="{FF2B5EF4-FFF2-40B4-BE49-F238E27FC236}">
                      <a16:creationId xmlns="" xmlns:a16="http://schemas.microsoft.com/office/drawing/2014/main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667374" y="2712291"/>
                  <a:ext cx="238082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object 12">
                  <a:extLst>
                    <a:ext uri="{FF2B5EF4-FFF2-40B4-BE49-F238E27FC236}">
                      <a16:creationId xmlns="" xmlns:a16="http://schemas.microsoft.com/office/drawing/2014/main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739089" y="2712291"/>
                  <a:ext cx="103714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rgbClr val="33428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sp>
        <p:nvSpPr>
          <p:cNvPr id="18" name="Прямоугольник 17"/>
          <p:cNvSpPr/>
          <p:nvPr/>
        </p:nvSpPr>
        <p:spPr>
          <a:xfrm>
            <a:off x="1633580" y="1495580"/>
            <a:ext cx="9962757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Укажите ответ «</a:t>
            </a:r>
            <a:r>
              <a:rPr lang="ru-RU" sz="2000" b="1" dirty="0">
                <a:solidFill>
                  <a:srgbClr val="00B050"/>
                </a:solidFill>
              </a:rPr>
              <a:t>Да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», если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более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года проживали за пределами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России,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 иностранном государстве или в одной из союзных республик бывшего СССР.</a:t>
            </a:r>
          </a:p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При ответе «</a:t>
            </a:r>
            <a:r>
              <a:rPr lang="ru-RU" sz="2000" b="1" dirty="0">
                <a:solidFill>
                  <a:srgbClr val="00B050"/>
                </a:solidFill>
              </a:rPr>
              <a:t>Да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»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нужно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указать страну проживания до прибытия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в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Россию (последнюю, если их несколько), а также год прибытия (возвращения) в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Россию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2"/>
          <a:srcRect l="1151" t="3545" r="74280" b="44748"/>
          <a:stretch/>
        </p:blipFill>
        <p:spPr>
          <a:xfrm>
            <a:off x="338571" y="476016"/>
            <a:ext cx="1300864" cy="1527620"/>
          </a:xfrm>
          <a:prstGeom prst="rect">
            <a:avLst/>
          </a:prstGeom>
        </p:spPr>
      </p:pic>
      <p:sp>
        <p:nvSpPr>
          <p:cNvPr id="15" name="Текст 2"/>
          <p:cNvSpPr>
            <a:spLocks noGrp="1"/>
          </p:cNvSpPr>
          <p:nvPr>
            <p:ph type="body" sz="quarter" idx="10"/>
          </p:nvPr>
        </p:nvSpPr>
        <p:spPr>
          <a:xfrm>
            <a:off x="1128228" y="476016"/>
            <a:ext cx="11063772" cy="551684"/>
          </a:xfrm>
        </p:spPr>
        <p:txBody>
          <a:bodyPr/>
          <a:lstStyle/>
          <a:p>
            <a:pPr algn="ctr"/>
            <a:r>
              <a:rPr lang="ru-RU" b="1" dirty="0"/>
              <a:t>11. </a:t>
            </a:r>
            <a:r>
              <a:rPr lang="ru-RU" b="1" dirty="0" smtClean="0"/>
              <a:t>ПРОЖИВАЛИ ЛИ ВЫ БОЛЕЕ 12 МЕСЯЦЕВ В ДРУГИХ СТРАНАХ?</a:t>
            </a:r>
            <a:endParaRPr lang="ru-RU" b="1" dirty="0"/>
          </a:p>
        </p:txBody>
      </p:sp>
      <p:pic>
        <p:nvPicPr>
          <p:cNvPr id="20" name="Рисунок 19"/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3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0"/>
          <a:stretch/>
        </p:blipFill>
        <p:spPr bwMode="auto">
          <a:xfrm>
            <a:off x="1439586" y="3665238"/>
            <a:ext cx="4824730" cy="2449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Рисунок 20"/>
          <p:cNvPicPr/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-3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3106" y="3665238"/>
            <a:ext cx="2877185" cy="237744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3" name="Прямая соединительная линия 22">
            <a:extLst>
              <a:ext uri="{FF2B5EF4-FFF2-40B4-BE49-F238E27FC236}">
                <a16:creationId xmlns="" xmlns:a16="http://schemas.microsoft.com/office/drawing/2014/main" id="{AB7F19B8-083C-F341-BD87-049C642B450E}"/>
              </a:ext>
            </a:extLst>
          </p:cNvPr>
          <p:cNvCxnSpPr>
            <a:cxnSpLocks/>
          </p:cNvCxnSpPr>
          <p:nvPr/>
        </p:nvCxnSpPr>
        <p:spPr>
          <a:xfrm>
            <a:off x="6256591" y="5008635"/>
            <a:ext cx="1088791" cy="0"/>
          </a:xfrm>
          <a:prstGeom prst="line">
            <a:avLst/>
          </a:prstGeom>
          <a:solidFill>
            <a:schemeClr val="bg1"/>
          </a:solidFill>
          <a:ln w="19050">
            <a:solidFill>
              <a:schemeClr val="tx1">
                <a:lumMod val="65000"/>
                <a:lumOff val="35000"/>
              </a:schemeClr>
            </a:solidFill>
            <a:prstDash val="sysDot"/>
            <a:headEnd type="oval"/>
            <a:tailEnd type="oval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45145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1439586" y="177800"/>
            <a:ext cx="10403790" cy="679831"/>
            <a:chOff x="1439586" y="5969298"/>
            <a:chExt cx="10403790" cy="679831"/>
          </a:xfrm>
        </p:grpSpPr>
        <p:sp>
          <p:nvSpPr>
            <p:cNvPr id="25" name="object 9">
              <a:extLst>
                <a:ext uri="{FF2B5EF4-FFF2-40B4-BE49-F238E27FC236}">
                  <a16:creationId xmlns="" xmlns:a16="http://schemas.microsoft.com/office/drawing/2014/main" id="{222E1C3D-BC3A-D443-8563-08790B13AA2D}"/>
                </a:ext>
              </a:extLst>
            </p:cNvPr>
            <p:cNvSpPr/>
            <p:nvPr/>
          </p:nvSpPr>
          <p:spPr>
            <a:xfrm>
              <a:off x="1439586" y="6023187"/>
              <a:ext cx="9344923" cy="625942"/>
            </a:xfrm>
            <a:custGeom>
              <a:avLst/>
              <a:gdLst/>
              <a:ahLst/>
              <a:cxnLst/>
              <a:rect l="l" t="t" r="r" b="b"/>
              <a:pathLst>
                <a:path w="3267075">
                  <a:moveTo>
                    <a:pt x="0" y="0"/>
                  </a:moveTo>
                  <a:lnTo>
                    <a:pt x="3266757" y="0"/>
                  </a:lnTo>
                </a:path>
              </a:pathLst>
            </a:custGeom>
            <a:ln w="25400">
              <a:solidFill>
                <a:srgbClr val="33428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10712795" y="5969298"/>
              <a:ext cx="1130581" cy="106098"/>
              <a:chOff x="10712795" y="5969298"/>
              <a:chExt cx="1130581" cy="106098"/>
            </a:xfrm>
          </p:grpSpPr>
          <p:sp>
            <p:nvSpPr>
              <p:cNvPr id="27" name="object 11">
                <a:extLst>
                  <a:ext uri="{FF2B5EF4-FFF2-40B4-BE49-F238E27FC236}">
                    <a16:creationId xmlns="" xmlns:a16="http://schemas.microsoft.com/office/drawing/2014/main" id="{E7D5C25E-08D6-344C-B0C6-CB0D11FF9875}"/>
                  </a:ext>
                </a:extLst>
              </p:cNvPr>
              <p:cNvSpPr/>
              <p:nvPr/>
            </p:nvSpPr>
            <p:spPr>
              <a:xfrm flipV="1">
                <a:off x="10848528" y="5969298"/>
                <a:ext cx="994848" cy="51990"/>
              </a:xfrm>
              <a:custGeom>
                <a:avLst/>
                <a:gdLst/>
                <a:ahLst/>
                <a:cxnLst/>
                <a:rect l="l" t="t" r="r" b="b"/>
                <a:pathLst>
                  <a:path w="3249929">
                    <a:moveTo>
                      <a:pt x="0" y="0"/>
                    </a:moveTo>
                    <a:lnTo>
                      <a:pt x="3249561" y="0"/>
                    </a:lnTo>
                  </a:path>
                </a:pathLst>
              </a:custGeom>
              <a:ln w="25400">
                <a:solidFill>
                  <a:srgbClr val="FFC32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28" name="Группа 27"/>
              <p:cNvGrpSpPr/>
              <p:nvPr/>
            </p:nvGrpSpPr>
            <p:grpSpPr>
              <a:xfrm>
                <a:off x="10712795" y="5971682"/>
                <a:ext cx="238082" cy="103714"/>
                <a:chOff x="2667374" y="2712291"/>
                <a:chExt cx="238082" cy="103714"/>
              </a:xfrm>
            </p:grpSpPr>
            <p:sp>
              <p:nvSpPr>
                <p:cNvPr id="29" name="object 12">
                  <a:extLst>
                    <a:ext uri="{FF2B5EF4-FFF2-40B4-BE49-F238E27FC236}">
                      <a16:creationId xmlns="" xmlns:a16="http://schemas.microsoft.com/office/drawing/2014/main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667374" y="2712291"/>
                  <a:ext cx="238082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object 12">
                  <a:extLst>
                    <a:ext uri="{FF2B5EF4-FFF2-40B4-BE49-F238E27FC236}">
                      <a16:creationId xmlns="" xmlns:a16="http://schemas.microsoft.com/office/drawing/2014/main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739089" y="2712291"/>
                  <a:ext cx="103714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rgbClr val="33428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sp>
        <p:nvSpPr>
          <p:cNvPr id="18" name="Прямоугольник 17"/>
          <p:cNvSpPr/>
          <p:nvPr/>
        </p:nvSpPr>
        <p:spPr>
          <a:xfrm>
            <a:off x="1439586" y="1139320"/>
            <a:ext cx="9962757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Укажите один из вариантов ответа.</a:t>
            </a:r>
          </a:p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При выборе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метки «</a:t>
            </a:r>
            <a:r>
              <a:rPr lang="ru-RU" sz="2000" b="1" dirty="0">
                <a:solidFill>
                  <a:srgbClr val="00B050"/>
                </a:solidFill>
              </a:rPr>
              <a:t>Д</a:t>
            </a:r>
            <a:r>
              <a:rPr lang="ru-RU" sz="2000" b="1" dirty="0" smtClean="0">
                <a:solidFill>
                  <a:srgbClr val="00B050"/>
                </a:solidFill>
              </a:rPr>
              <a:t>а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» задается вопрос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«12.1 Используете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ли вы его в повседневной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жизни?»,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 котором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укажите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подходящий вариант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ответа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2"/>
          <a:srcRect l="1151" t="3545" r="74280" b="44748"/>
          <a:stretch/>
        </p:blipFill>
        <p:spPr>
          <a:xfrm>
            <a:off x="338571" y="476016"/>
            <a:ext cx="1300864" cy="1527620"/>
          </a:xfrm>
          <a:prstGeom prst="rect">
            <a:avLst/>
          </a:prstGeom>
        </p:spPr>
      </p:pic>
      <p:sp>
        <p:nvSpPr>
          <p:cNvPr id="15" name="Текст 2"/>
          <p:cNvSpPr>
            <a:spLocks noGrp="1"/>
          </p:cNvSpPr>
          <p:nvPr>
            <p:ph type="body" sz="quarter" idx="10"/>
          </p:nvPr>
        </p:nvSpPr>
        <p:spPr>
          <a:xfrm>
            <a:off x="1128228" y="329651"/>
            <a:ext cx="11063772" cy="551684"/>
          </a:xfrm>
        </p:spPr>
        <p:txBody>
          <a:bodyPr/>
          <a:lstStyle/>
          <a:p>
            <a:pPr algn="ctr" fontAlgn="base"/>
            <a:r>
              <a:rPr lang="ru-RU" b="1" dirty="0"/>
              <a:t>12. </a:t>
            </a:r>
            <a:r>
              <a:rPr lang="ru-RU" b="1" dirty="0" smtClean="0"/>
              <a:t>ВЛАДЕЕТЕ ЛИ ВЫ РУССКИМ ЯЗЫКОМ?</a:t>
            </a:r>
            <a:endParaRPr lang="ru-RU" b="1" dirty="0"/>
          </a:p>
        </p:txBody>
      </p:sp>
      <p:pic>
        <p:nvPicPr>
          <p:cNvPr id="20" name="Рисунок 19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9025" y="2469434"/>
            <a:ext cx="5299511" cy="1726623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Прямоугольник 20"/>
          <p:cNvSpPr/>
          <p:nvPr/>
        </p:nvSpPr>
        <p:spPr>
          <a:xfrm>
            <a:off x="1439586" y="4296177"/>
            <a:ext cx="996275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Вопрос заполняются </a:t>
            </a:r>
            <a:r>
              <a:rPr lang="ru-RU" sz="2000" b="1" dirty="0">
                <a:solidFill>
                  <a:srgbClr val="FF0000"/>
                </a:solidFill>
              </a:rPr>
              <a:t>независимо от возраста опрашиваемых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. Владение языком означает умение говорить или читать, либо понимать этот язык. Для лиц с затруднениями по слуху, зрению и иными ограничениями владение языком означает любой уровень знания этого языка. Лица, не умеющие говорить, в том числе малолетние дети, владеют русским языком, если окружающие говорят с ними на этом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языке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3832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1439586" y="177800"/>
            <a:ext cx="10403790" cy="679831"/>
            <a:chOff x="1439586" y="5969298"/>
            <a:chExt cx="10403790" cy="679831"/>
          </a:xfrm>
        </p:grpSpPr>
        <p:sp>
          <p:nvSpPr>
            <p:cNvPr id="25" name="object 9">
              <a:extLst>
                <a:ext uri="{FF2B5EF4-FFF2-40B4-BE49-F238E27FC236}">
                  <a16:creationId xmlns="" xmlns:a16="http://schemas.microsoft.com/office/drawing/2014/main" id="{222E1C3D-BC3A-D443-8563-08790B13AA2D}"/>
                </a:ext>
              </a:extLst>
            </p:cNvPr>
            <p:cNvSpPr/>
            <p:nvPr/>
          </p:nvSpPr>
          <p:spPr>
            <a:xfrm>
              <a:off x="1439586" y="6023187"/>
              <a:ext cx="9344923" cy="625942"/>
            </a:xfrm>
            <a:custGeom>
              <a:avLst/>
              <a:gdLst/>
              <a:ahLst/>
              <a:cxnLst/>
              <a:rect l="l" t="t" r="r" b="b"/>
              <a:pathLst>
                <a:path w="3267075">
                  <a:moveTo>
                    <a:pt x="0" y="0"/>
                  </a:moveTo>
                  <a:lnTo>
                    <a:pt x="3266757" y="0"/>
                  </a:lnTo>
                </a:path>
              </a:pathLst>
            </a:custGeom>
            <a:ln w="25400">
              <a:solidFill>
                <a:srgbClr val="33428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10712795" y="5969298"/>
              <a:ext cx="1130581" cy="106098"/>
              <a:chOff x="10712795" y="5969298"/>
              <a:chExt cx="1130581" cy="106098"/>
            </a:xfrm>
          </p:grpSpPr>
          <p:sp>
            <p:nvSpPr>
              <p:cNvPr id="27" name="object 11">
                <a:extLst>
                  <a:ext uri="{FF2B5EF4-FFF2-40B4-BE49-F238E27FC236}">
                    <a16:creationId xmlns="" xmlns:a16="http://schemas.microsoft.com/office/drawing/2014/main" id="{E7D5C25E-08D6-344C-B0C6-CB0D11FF9875}"/>
                  </a:ext>
                </a:extLst>
              </p:cNvPr>
              <p:cNvSpPr/>
              <p:nvPr/>
            </p:nvSpPr>
            <p:spPr>
              <a:xfrm flipV="1">
                <a:off x="10848528" y="5969298"/>
                <a:ext cx="994848" cy="51990"/>
              </a:xfrm>
              <a:custGeom>
                <a:avLst/>
                <a:gdLst/>
                <a:ahLst/>
                <a:cxnLst/>
                <a:rect l="l" t="t" r="r" b="b"/>
                <a:pathLst>
                  <a:path w="3249929">
                    <a:moveTo>
                      <a:pt x="0" y="0"/>
                    </a:moveTo>
                    <a:lnTo>
                      <a:pt x="3249561" y="0"/>
                    </a:lnTo>
                  </a:path>
                </a:pathLst>
              </a:custGeom>
              <a:ln w="25400">
                <a:solidFill>
                  <a:srgbClr val="FFC32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28" name="Группа 27"/>
              <p:cNvGrpSpPr/>
              <p:nvPr/>
            </p:nvGrpSpPr>
            <p:grpSpPr>
              <a:xfrm>
                <a:off x="10712795" y="5971682"/>
                <a:ext cx="238082" cy="103714"/>
                <a:chOff x="2667374" y="2712291"/>
                <a:chExt cx="238082" cy="103714"/>
              </a:xfrm>
            </p:grpSpPr>
            <p:sp>
              <p:nvSpPr>
                <p:cNvPr id="29" name="object 12">
                  <a:extLst>
                    <a:ext uri="{FF2B5EF4-FFF2-40B4-BE49-F238E27FC236}">
                      <a16:creationId xmlns="" xmlns:a16="http://schemas.microsoft.com/office/drawing/2014/main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667374" y="2712291"/>
                  <a:ext cx="238082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object 12">
                  <a:extLst>
                    <a:ext uri="{FF2B5EF4-FFF2-40B4-BE49-F238E27FC236}">
                      <a16:creationId xmlns="" xmlns:a16="http://schemas.microsoft.com/office/drawing/2014/main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739089" y="2712291"/>
                  <a:ext cx="103714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rgbClr val="33428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sp>
        <p:nvSpPr>
          <p:cNvPr id="18" name="Прямоугольник 17"/>
          <p:cNvSpPr/>
          <p:nvPr/>
        </p:nvSpPr>
        <p:spPr>
          <a:xfrm>
            <a:off x="1439586" y="1239826"/>
            <a:ext cx="996275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Запишите до </a:t>
            </a:r>
            <a:r>
              <a:rPr lang="ru-RU" sz="2000" b="1" dirty="0">
                <a:solidFill>
                  <a:srgbClr val="00B050"/>
                </a:solidFill>
              </a:rPr>
              <a:t>3-х языков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ru-RU" sz="2000" b="1" dirty="0">
                <a:solidFill>
                  <a:srgbClr val="FF0000"/>
                </a:solidFill>
              </a:rPr>
              <a:t>кроме русского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) полностью, без сокращений. Среди указанных языков справа отметьте тот язык/языки, которыми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пользуетесь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 повседневной жизни.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2"/>
          <a:srcRect l="1151" t="3545" r="74280" b="44748"/>
          <a:stretch/>
        </p:blipFill>
        <p:spPr>
          <a:xfrm>
            <a:off x="338571" y="476016"/>
            <a:ext cx="1300864" cy="1527620"/>
          </a:xfrm>
          <a:prstGeom prst="rect">
            <a:avLst/>
          </a:prstGeom>
        </p:spPr>
      </p:pic>
      <p:sp>
        <p:nvSpPr>
          <p:cNvPr id="15" name="Текст 2"/>
          <p:cNvSpPr>
            <a:spLocks noGrp="1"/>
          </p:cNvSpPr>
          <p:nvPr>
            <p:ph type="body" sz="quarter" idx="10"/>
          </p:nvPr>
        </p:nvSpPr>
        <p:spPr>
          <a:xfrm>
            <a:off x="1128228" y="329651"/>
            <a:ext cx="11063772" cy="551684"/>
          </a:xfrm>
        </p:spPr>
        <p:txBody>
          <a:bodyPr/>
          <a:lstStyle/>
          <a:p>
            <a:pPr algn="ctr" fontAlgn="base"/>
            <a:r>
              <a:rPr lang="ru-RU" b="1" dirty="0"/>
              <a:t>13. </a:t>
            </a:r>
            <a:r>
              <a:rPr lang="ru-RU" b="1" dirty="0" smtClean="0"/>
              <a:t>КАКИМИ ИНЫМИ ЯЗЫКАМИ ВЫ ВЛАДЕЕТЕ? КАКИЕ ИЗ НИХ ИСПОЛЬЗУЕТЕ В ПОВСЕДНЕВНОЙ ЖИЗНИ?</a:t>
            </a:r>
            <a:endParaRPr lang="ru-RU" b="1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1439586" y="4533683"/>
            <a:ext cx="996275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Вопрос заполняются </a:t>
            </a:r>
            <a:r>
              <a:rPr lang="ru-RU" sz="2000" b="1" dirty="0">
                <a:solidFill>
                  <a:srgbClr val="FF0000"/>
                </a:solidFill>
              </a:rPr>
              <a:t>независимо от возраста опрашиваемых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. Владение языком означает умение говорить или читать, либо понимать этот язык. Для лиц с затруднениями по слуху, зрению и иными ограничениями владение языком означает любой уровень знания этого языка. Лица, не умеющие говорить, в том числе малолетние дети, владеют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языком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, если окружающие говорят с ними на этом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языке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4" name="Рисунок 13"/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3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67361" y="2255489"/>
            <a:ext cx="5907206" cy="2278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076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Группа 20">
            <a:extLst>
              <a:ext uri="{FF2B5EF4-FFF2-40B4-BE49-F238E27FC236}">
                <a16:creationId xmlns="" xmlns:a16="http://schemas.microsoft.com/office/drawing/2014/main" id="{CAFEBE06-6457-2D41-87DF-28AD37AA02EA}"/>
              </a:ext>
            </a:extLst>
          </p:cNvPr>
          <p:cNvGrpSpPr/>
          <p:nvPr/>
        </p:nvGrpSpPr>
        <p:grpSpPr>
          <a:xfrm>
            <a:off x="11784632" y="5699624"/>
            <a:ext cx="407368" cy="499100"/>
            <a:chOff x="9699205" y="5186438"/>
            <a:chExt cx="440055" cy="444500"/>
          </a:xfrm>
        </p:grpSpPr>
        <p:sp>
          <p:nvSpPr>
            <p:cNvPr id="22" name="object 16">
              <a:extLst>
                <a:ext uri="{FF2B5EF4-FFF2-40B4-BE49-F238E27FC236}">
                  <a16:creationId xmlns="" xmlns:a16="http://schemas.microsoft.com/office/drawing/2014/main" id="{E646AC26-998F-3049-9D97-56679996C0EC}"/>
                </a:ext>
              </a:extLst>
            </p:cNvPr>
            <p:cNvSpPr/>
            <p:nvPr/>
          </p:nvSpPr>
          <p:spPr>
            <a:xfrm>
              <a:off x="9699205" y="5186438"/>
              <a:ext cx="440055" cy="444500"/>
            </a:xfrm>
            <a:custGeom>
              <a:avLst/>
              <a:gdLst/>
              <a:ahLst/>
              <a:cxnLst/>
              <a:rect l="l" t="t" r="r" b="b"/>
              <a:pathLst>
                <a:path w="440054" h="444500">
                  <a:moveTo>
                    <a:pt x="0" y="0"/>
                  </a:moveTo>
                  <a:lnTo>
                    <a:pt x="439940" y="0"/>
                  </a:lnTo>
                  <a:lnTo>
                    <a:pt x="439940" y="444118"/>
                  </a:lnTo>
                  <a:lnTo>
                    <a:pt x="0" y="4441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3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17">
              <a:extLst>
                <a:ext uri="{FF2B5EF4-FFF2-40B4-BE49-F238E27FC236}">
                  <a16:creationId xmlns="" xmlns:a16="http://schemas.microsoft.com/office/drawing/2014/main" id="{D397F163-1608-044A-8BCD-52D8E8F69477}"/>
                </a:ext>
              </a:extLst>
            </p:cNvPr>
            <p:cNvSpPr/>
            <p:nvPr/>
          </p:nvSpPr>
          <p:spPr>
            <a:xfrm>
              <a:off x="9859266" y="5292379"/>
              <a:ext cx="136778" cy="25693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1439586" y="177800"/>
            <a:ext cx="10403790" cy="679831"/>
            <a:chOff x="1439586" y="5969298"/>
            <a:chExt cx="10403790" cy="679831"/>
          </a:xfrm>
        </p:grpSpPr>
        <p:sp>
          <p:nvSpPr>
            <p:cNvPr id="25" name="object 9">
              <a:extLst>
                <a:ext uri="{FF2B5EF4-FFF2-40B4-BE49-F238E27FC236}">
                  <a16:creationId xmlns="" xmlns:a16="http://schemas.microsoft.com/office/drawing/2014/main" id="{222E1C3D-BC3A-D443-8563-08790B13AA2D}"/>
                </a:ext>
              </a:extLst>
            </p:cNvPr>
            <p:cNvSpPr/>
            <p:nvPr/>
          </p:nvSpPr>
          <p:spPr>
            <a:xfrm>
              <a:off x="1439586" y="6023187"/>
              <a:ext cx="9344923" cy="625942"/>
            </a:xfrm>
            <a:custGeom>
              <a:avLst/>
              <a:gdLst/>
              <a:ahLst/>
              <a:cxnLst/>
              <a:rect l="l" t="t" r="r" b="b"/>
              <a:pathLst>
                <a:path w="3267075">
                  <a:moveTo>
                    <a:pt x="0" y="0"/>
                  </a:moveTo>
                  <a:lnTo>
                    <a:pt x="3266757" y="0"/>
                  </a:lnTo>
                </a:path>
              </a:pathLst>
            </a:custGeom>
            <a:ln w="25400">
              <a:solidFill>
                <a:srgbClr val="33428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10712795" y="5969298"/>
              <a:ext cx="1130581" cy="106098"/>
              <a:chOff x="10712795" y="5969298"/>
              <a:chExt cx="1130581" cy="106098"/>
            </a:xfrm>
          </p:grpSpPr>
          <p:sp>
            <p:nvSpPr>
              <p:cNvPr id="27" name="object 11">
                <a:extLst>
                  <a:ext uri="{FF2B5EF4-FFF2-40B4-BE49-F238E27FC236}">
                    <a16:creationId xmlns="" xmlns:a16="http://schemas.microsoft.com/office/drawing/2014/main" id="{E7D5C25E-08D6-344C-B0C6-CB0D11FF9875}"/>
                  </a:ext>
                </a:extLst>
              </p:cNvPr>
              <p:cNvSpPr/>
              <p:nvPr/>
            </p:nvSpPr>
            <p:spPr>
              <a:xfrm flipV="1">
                <a:off x="10848528" y="5969298"/>
                <a:ext cx="994848" cy="51990"/>
              </a:xfrm>
              <a:custGeom>
                <a:avLst/>
                <a:gdLst/>
                <a:ahLst/>
                <a:cxnLst/>
                <a:rect l="l" t="t" r="r" b="b"/>
                <a:pathLst>
                  <a:path w="3249929">
                    <a:moveTo>
                      <a:pt x="0" y="0"/>
                    </a:moveTo>
                    <a:lnTo>
                      <a:pt x="3249561" y="0"/>
                    </a:lnTo>
                  </a:path>
                </a:pathLst>
              </a:custGeom>
              <a:ln w="25400">
                <a:solidFill>
                  <a:srgbClr val="FFC32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28" name="Группа 27"/>
              <p:cNvGrpSpPr/>
              <p:nvPr/>
            </p:nvGrpSpPr>
            <p:grpSpPr>
              <a:xfrm>
                <a:off x="10712795" y="5971682"/>
                <a:ext cx="238082" cy="103714"/>
                <a:chOff x="2667374" y="2712291"/>
                <a:chExt cx="238082" cy="103714"/>
              </a:xfrm>
            </p:grpSpPr>
            <p:sp>
              <p:nvSpPr>
                <p:cNvPr id="29" name="object 12">
                  <a:extLst>
                    <a:ext uri="{FF2B5EF4-FFF2-40B4-BE49-F238E27FC236}">
                      <a16:creationId xmlns="" xmlns:a16="http://schemas.microsoft.com/office/drawing/2014/main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667374" y="2712291"/>
                  <a:ext cx="238082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object 12">
                  <a:extLst>
                    <a:ext uri="{FF2B5EF4-FFF2-40B4-BE49-F238E27FC236}">
                      <a16:creationId xmlns="" xmlns:a16="http://schemas.microsoft.com/office/drawing/2014/main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739089" y="2712291"/>
                  <a:ext cx="103714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rgbClr val="33428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sp>
        <p:nvSpPr>
          <p:cNvPr id="41" name="Текст 2"/>
          <p:cNvSpPr>
            <a:spLocks noGrp="1"/>
          </p:cNvSpPr>
          <p:nvPr>
            <p:ph type="body" sz="quarter" idx="10"/>
          </p:nvPr>
        </p:nvSpPr>
        <p:spPr>
          <a:xfrm>
            <a:off x="292220" y="306057"/>
            <a:ext cx="11551156" cy="551684"/>
          </a:xfrm>
        </p:spPr>
        <p:txBody>
          <a:bodyPr/>
          <a:lstStyle/>
          <a:p>
            <a:pPr algn="ctr"/>
            <a:r>
              <a:rPr lang="ru-RU" b="1" dirty="0" smtClean="0"/>
              <a:t>ИНТЕРНЕТ-ПЕРЕПИСЬ</a:t>
            </a:r>
            <a:endParaRPr lang="ru-RU" b="1" dirty="0"/>
          </a:p>
        </p:txBody>
      </p:sp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D3CFFC40-4827-A349-BCE4-D6917DC43E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28" y="968574"/>
            <a:ext cx="3645585" cy="3820291"/>
          </a:xfrm>
          <a:prstGeom prst="rect">
            <a:avLst/>
          </a:prstGeom>
        </p:spPr>
      </p:pic>
      <p:cxnSp>
        <p:nvCxnSpPr>
          <p:cNvPr id="32" name="Прямая соединительная линия 31">
            <a:extLst>
              <a:ext uri="{FF2B5EF4-FFF2-40B4-BE49-F238E27FC236}">
                <a16:creationId xmlns="" xmlns:a16="http://schemas.microsoft.com/office/drawing/2014/main" id="{AB7F19B8-083C-F341-BD87-049C642B450E}"/>
              </a:ext>
            </a:extLst>
          </p:cNvPr>
          <p:cNvCxnSpPr>
            <a:cxnSpLocks/>
          </p:cNvCxnSpPr>
          <p:nvPr/>
        </p:nvCxnSpPr>
        <p:spPr>
          <a:xfrm>
            <a:off x="2905455" y="4462380"/>
            <a:ext cx="1811398" cy="0"/>
          </a:xfrm>
          <a:prstGeom prst="line">
            <a:avLst/>
          </a:prstGeom>
          <a:solidFill>
            <a:schemeClr val="bg1"/>
          </a:solidFill>
          <a:ln w="19050">
            <a:solidFill>
              <a:schemeClr val="tx1">
                <a:lumMod val="65000"/>
                <a:lumOff val="35000"/>
              </a:schemeClr>
            </a:solidFill>
            <a:prstDash val="sysDot"/>
            <a:headEnd type="oval"/>
            <a:tailEnd type="oval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5" name="Прямоугольник 34">
            <a:extLst>
              <a:ext uri="{FF2B5EF4-FFF2-40B4-BE49-F238E27FC236}">
                <a16:creationId xmlns="" xmlns:a16="http://schemas.microsoft.com/office/drawing/2014/main" id="{D57EA552-0E97-854A-B410-493B397BB0A2}"/>
              </a:ext>
            </a:extLst>
          </p:cNvPr>
          <p:cNvSpPr/>
          <p:nvPr/>
        </p:nvSpPr>
        <p:spPr>
          <a:xfrm>
            <a:off x="1176403" y="2061623"/>
            <a:ext cx="2100575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62B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15</a:t>
            </a:r>
          </a:p>
          <a:p>
            <a:pPr algn="ctr"/>
            <a:r>
              <a:rPr lang="ru-RU" sz="3600" b="1" dirty="0" smtClean="0">
                <a:gradFill>
                  <a:gsLst>
                    <a:gs pos="0">
                      <a:srgbClr val="E52329"/>
                    </a:gs>
                    <a:gs pos="37000">
                      <a:srgbClr val="F7A823"/>
                    </a:gs>
                    <a:gs pos="72000">
                      <a:srgbClr val="4EB051"/>
                    </a:gs>
                    <a:gs pos="100000">
                      <a:srgbClr val="169FDB"/>
                    </a:gs>
                  </a:gsLst>
                  <a:lin ang="2400000" scaled="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октября</a:t>
            </a:r>
          </a:p>
          <a:p>
            <a:pPr algn="ctr"/>
            <a:r>
              <a:rPr lang="ru-RU" sz="3600" b="1" dirty="0" smtClean="0">
                <a:solidFill>
                  <a:srgbClr val="0062B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8</a:t>
            </a:r>
          </a:p>
          <a:p>
            <a:pPr algn="ctr"/>
            <a:r>
              <a:rPr lang="ru-RU" sz="3600" b="1" dirty="0" smtClean="0">
                <a:gradFill>
                  <a:gsLst>
                    <a:gs pos="0">
                      <a:srgbClr val="E52329"/>
                    </a:gs>
                    <a:gs pos="37000">
                      <a:srgbClr val="F7A823"/>
                    </a:gs>
                    <a:gs pos="72000">
                      <a:srgbClr val="4EB051"/>
                    </a:gs>
                    <a:gs pos="100000">
                      <a:srgbClr val="169FDB"/>
                    </a:gs>
                  </a:gsLst>
                  <a:lin ang="2400000" scaled="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ноября</a:t>
            </a:r>
            <a:endParaRPr lang="ru-RU" sz="3600" dirty="0">
              <a:gradFill>
                <a:gsLst>
                  <a:gs pos="0">
                    <a:srgbClr val="E52329"/>
                  </a:gs>
                  <a:gs pos="37000">
                    <a:srgbClr val="F7A823"/>
                  </a:gs>
                  <a:gs pos="72000">
                    <a:srgbClr val="4EB051"/>
                  </a:gs>
                  <a:gs pos="100000">
                    <a:srgbClr val="169FDB"/>
                  </a:gs>
                </a:gsLst>
                <a:lin ang="2400000" scaled="0"/>
              </a:gradFill>
            </a:endParaRPr>
          </a:p>
        </p:txBody>
      </p:sp>
      <p:pic>
        <p:nvPicPr>
          <p:cNvPr id="36" name="Рисунок 35">
            <a:extLst>
              <a:ext uri="{FF2B5EF4-FFF2-40B4-BE49-F238E27FC236}">
                <a16:creationId xmlns="" xmlns:a16="http://schemas.microsoft.com/office/drawing/2014/main" id="{D3CFFC40-4827-A349-BCE4-D6917DC43E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6820" y="968574"/>
            <a:ext cx="3645585" cy="3820291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="" xmlns:a16="http://schemas.microsoft.com/office/drawing/2014/main" id="{D3CFFC40-4827-A349-BCE4-D6917DC43E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219" y="968572"/>
            <a:ext cx="3645585" cy="3820291"/>
          </a:xfrm>
          <a:prstGeom prst="rect">
            <a:avLst/>
          </a:prstGeom>
        </p:spPr>
      </p:pic>
      <p:sp>
        <p:nvSpPr>
          <p:cNvPr id="38" name="Прямоугольник 37">
            <a:extLst>
              <a:ext uri="{FF2B5EF4-FFF2-40B4-BE49-F238E27FC236}">
                <a16:creationId xmlns="" xmlns:a16="http://schemas.microsoft.com/office/drawing/2014/main" id="{D57EA552-0E97-854A-B410-493B397BB0A2}"/>
              </a:ext>
            </a:extLst>
          </p:cNvPr>
          <p:cNvSpPr/>
          <p:nvPr/>
        </p:nvSpPr>
        <p:spPr>
          <a:xfrm>
            <a:off x="8609980" y="2369399"/>
            <a:ext cx="291913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62B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Стандартная</a:t>
            </a:r>
          </a:p>
          <a:p>
            <a:pPr algn="ctr"/>
            <a:r>
              <a:rPr lang="ru-RU" sz="2000" b="1" dirty="0" smtClean="0">
                <a:solidFill>
                  <a:srgbClr val="0062B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gradFill>
                  <a:gsLst>
                    <a:gs pos="0">
                      <a:srgbClr val="E52329"/>
                    </a:gs>
                    <a:gs pos="37000">
                      <a:srgbClr val="F7A823"/>
                    </a:gs>
                    <a:gs pos="72000">
                      <a:srgbClr val="4EB051"/>
                    </a:gs>
                    <a:gs pos="100000">
                      <a:srgbClr val="169FDB"/>
                    </a:gs>
                  </a:gsLst>
                  <a:lin ang="2400000" scaled="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или</a:t>
            </a:r>
            <a:r>
              <a:rPr lang="ru-RU" sz="2000" b="1" dirty="0">
                <a:gradFill>
                  <a:gsLst>
                    <a:gs pos="0">
                      <a:srgbClr val="E52329"/>
                    </a:gs>
                    <a:gs pos="37000">
                      <a:srgbClr val="F7A823"/>
                    </a:gs>
                    <a:gs pos="72000">
                      <a:srgbClr val="4EB051"/>
                    </a:gs>
                    <a:gs pos="100000">
                      <a:srgbClr val="169FDB"/>
                    </a:gs>
                  </a:gsLst>
                  <a:lin ang="2400000" scaled="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2000" b="1" dirty="0" smtClean="0">
              <a:gradFill>
                <a:gsLst>
                  <a:gs pos="0">
                    <a:srgbClr val="E52329"/>
                  </a:gs>
                  <a:gs pos="37000">
                    <a:srgbClr val="F7A823"/>
                  </a:gs>
                  <a:gs pos="72000">
                    <a:srgbClr val="4EB051"/>
                  </a:gs>
                  <a:gs pos="100000">
                    <a:srgbClr val="169FDB"/>
                  </a:gs>
                </a:gsLst>
                <a:lin ang="2400000" scaled="0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dirty="0" smtClean="0">
                <a:solidFill>
                  <a:srgbClr val="0062B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подтвержденная</a:t>
            </a:r>
            <a:r>
              <a:rPr lang="ru-RU" sz="2000" b="1" dirty="0" smtClean="0">
                <a:gradFill>
                  <a:gsLst>
                    <a:gs pos="0">
                      <a:srgbClr val="E52329"/>
                    </a:gs>
                    <a:gs pos="37000">
                      <a:srgbClr val="F7A823"/>
                    </a:gs>
                    <a:gs pos="72000">
                      <a:srgbClr val="4EB051"/>
                    </a:gs>
                    <a:gs pos="100000">
                      <a:srgbClr val="169FDB"/>
                    </a:gs>
                  </a:gsLst>
                  <a:lin ang="2400000" scaled="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gradFill>
                  <a:gsLst>
                    <a:gs pos="0">
                      <a:srgbClr val="E52329"/>
                    </a:gs>
                    <a:gs pos="37000">
                      <a:srgbClr val="F7A823"/>
                    </a:gs>
                    <a:gs pos="72000">
                      <a:srgbClr val="4EB051"/>
                    </a:gs>
                    <a:gs pos="100000">
                      <a:srgbClr val="169FDB"/>
                    </a:gs>
                  </a:gsLst>
                  <a:lin ang="2400000" scaled="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учетная запись</a:t>
            </a:r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8891" y="1362652"/>
            <a:ext cx="841441" cy="841441"/>
          </a:xfrm>
          <a:prstGeom prst="rect">
            <a:avLst/>
          </a:prstGeom>
        </p:spPr>
      </p:pic>
      <p:cxnSp>
        <p:nvCxnSpPr>
          <p:cNvPr id="43" name="Прямая соединительная линия 42">
            <a:extLst>
              <a:ext uri="{FF2B5EF4-FFF2-40B4-BE49-F238E27FC236}">
                <a16:creationId xmlns="" xmlns:a16="http://schemas.microsoft.com/office/drawing/2014/main" id="{AB7F19B8-083C-F341-BD87-049C642B450E}"/>
              </a:ext>
            </a:extLst>
          </p:cNvPr>
          <p:cNvCxnSpPr>
            <a:cxnSpLocks/>
          </p:cNvCxnSpPr>
          <p:nvPr/>
        </p:nvCxnSpPr>
        <p:spPr>
          <a:xfrm>
            <a:off x="6798582" y="4469524"/>
            <a:ext cx="1811398" cy="0"/>
          </a:xfrm>
          <a:prstGeom prst="line">
            <a:avLst/>
          </a:prstGeom>
          <a:solidFill>
            <a:schemeClr val="bg1"/>
          </a:solidFill>
          <a:ln w="19050">
            <a:solidFill>
              <a:schemeClr val="tx1">
                <a:lumMod val="65000"/>
                <a:lumOff val="35000"/>
              </a:schemeClr>
            </a:solidFill>
            <a:prstDash val="sysDot"/>
            <a:headEnd type="oval"/>
            <a:tailEnd type="oval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4" name="Прямоугольник 43">
            <a:extLst>
              <a:ext uri="{FF2B5EF4-FFF2-40B4-BE49-F238E27FC236}">
                <a16:creationId xmlns="" xmlns:a16="http://schemas.microsoft.com/office/drawing/2014/main" id="{D57EA552-0E97-854A-B410-493B397BB0A2}"/>
              </a:ext>
            </a:extLst>
          </p:cNvPr>
          <p:cNvSpPr/>
          <p:nvPr/>
        </p:nvSpPr>
        <p:spPr>
          <a:xfrm>
            <a:off x="4692944" y="2246289"/>
            <a:ext cx="283820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gradFill>
                  <a:gsLst>
                    <a:gs pos="0">
                      <a:srgbClr val="E52329"/>
                    </a:gs>
                    <a:gs pos="37000">
                      <a:srgbClr val="F7A823"/>
                    </a:gs>
                    <a:gs pos="72000">
                      <a:srgbClr val="4EB051"/>
                    </a:gs>
                    <a:gs pos="100000">
                      <a:srgbClr val="169FDB"/>
                    </a:gs>
                  </a:gsLst>
                  <a:lin ang="2400000" scaled="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Единый портал государственных и муниципальных услуг (функций) </a:t>
            </a:r>
            <a:r>
              <a:rPr lang="ru-RU" sz="2000" b="1" dirty="0" smtClean="0">
                <a:gradFill>
                  <a:gsLst>
                    <a:gs pos="0">
                      <a:srgbClr val="E52329"/>
                    </a:gs>
                    <a:gs pos="37000">
                      <a:srgbClr val="F7A823"/>
                    </a:gs>
                    <a:gs pos="72000">
                      <a:srgbClr val="4EB051"/>
                    </a:gs>
                    <a:gs pos="100000">
                      <a:srgbClr val="169FDB"/>
                    </a:gs>
                  </a:gsLst>
                  <a:lin ang="2400000" scaled="0"/>
                </a:gra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www.gosuslugi.ru</a:t>
            </a:r>
            <a:r>
              <a:rPr lang="ru-RU" sz="2000" b="1" dirty="0" smtClean="0">
                <a:gradFill>
                  <a:gsLst>
                    <a:gs pos="0">
                      <a:srgbClr val="E52329"/>
                    </a:gs>
                    <a:gs pos="37000">
                      <a:srgbClr val="F7A823"/>
                    </a:gs>
                    <a:gs pos="72000">
                      <a:srgbClr val="4EB051"/>
                    </a:gs>
                    <a:gs pos="100000">
                      <a:srgbClr val="169FDB"/>
                    </a:gs>
                  </a:gsLst>
                  <a:lin ang="2400000" scaled="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000" b="1" dirty="0">
                <a:gradFill>
                  <a:gsLst>
                    <a:gs pos="0">
                      <a:srgbClr val="E52329"/>
                    </a:gs>
                    <a:gs pos="37000">
                      <a:srgbClr val="F7A823"/>
                    </a:gs>
                    <a:gs pos="72000">
                      <a:srgbClr val="4EB051"/>
                    </a:gs>
                    <a:gs pos="100000">
                      <a:srgbClr val="169FDB"/>
                    </a:gs>
                  </a:gsLst>
                  <a:lin ang="2400000" scaled="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(Портал </a:t>
            </a:r>
            <a:r>
              <a:rPr lang="ru-RU" sz="2000" b="1" dirty="0" err="1">
                <a:gradFill>
                  <a:gsLst>
                    <a:gs pos="0">
                      <a:srgbClr val="E52329"/>
                    </a:gs>
                    <a:gs pos="37000">
                      <a:srgbClr val="F7A823"/>
                    </a:gs>
                    <a:gs pos="72000">
                      <a:srgbClr val="4EB051"/>
                    </a:gs>
                    <a:gs pos="100000">
                      <a:srgbClr val="169FDB"/>
                    </a:gs>
                  </a:gsLst>
                  <a:lin ang="2400000" scaled="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госуслуг</a:t>
            </a:r>
            <a:r>
              <a:rPr lang="ru-RU" sz="2000" b="1" dirty="0" smtClean="0">
                <a:gradFill>
                  <a:gsLst>
                    <a:gs pos="0">
                      <a:srgbClr val="E52329"/>
                    </a:gs>
                    <a:gs pos="37000">
                      <a:srgbClr val="F7A823"/>
                    </a:gs>
                    <a:gs pos="72000">
                      <a:srgbClr val="4EB051"/>
                    </a:gs>
                    <a:gs pos="100000">
                      <a:srgbClr val="169FDB"/>
                    </a:gs>
                  </a:gsLst>
                  <a:lin ang="2400000" scaled="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000" b="1" dirty="0">
              <a:gradFill>
                <a:gsLst>
                  <a:gs pos="0">
                    <a:srgbClr val="E52329"/>
                  </a:gs>
                  <a:gs pos="37000">
                    <a:srgbClr val="F7A823"/>
                  </a:gs>
                  <a:gs pos="72000">
                    <a:srgbClr val="4EB051"/>
                  </a:gs>
                  <a:gs pos="100000">
                    <a:srgbClr val="169FDB"/>
                  </a:gs>
                </a:gsLst>
                <a:lin ang="2400000" scaled="0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5" name="Рисунок 44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334286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2240" y="1329660"/>
            <a:ext cx="718104" cy="718104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334286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4539" y="1362652"/>
            <a:ext cx="914402" cy="911354"/>
          </a:xfrm>
          <a:prstGeom prst="rect">
            <a:avLst/>
          </a:prstGeom>
        </p:spPr>
      </p:pic>
      <p:pic>
        <p:nvPicPr>
          <p:cNvPr id="47" name="Рисунок 46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1352" y="5475887"/>
            <a:ext cx="4898018" cy="1262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334286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672" y="4609999"/>
            <a:ext cx="1212621" cy="1208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243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1439586" y="177800"/>
            <a:ext cx="10403790" cy="679831"/>
            <a:chOff x="1439586" y="5969298"/>
            <a:chExt cx="10403790" cy="679831"/>
          </a:xfrm>
        </p:grpSpPr>
        <p:sp>
          <p:nvSpPr>
            <p:cNvPr id="25" name="object 9">
              <a:extLst>
                <a:ext uri="{FF2B5EF4-FFF2-40B4-BE49-F238E27FC236}">
                  <a16:creationId xmlns="" xmlns:a16="http://schemas.microsoft.com/office/drawing/2014/main" id="{222E1C3D-BC3A-D443-8563-08790B13AA2D}"/>
                </a:ext>
              </a:extLst>
            </p:cNvPr>
            <p:cNvSpPr/>
            <p:nvPr/>
          </p:nvSpPr>
          <p:spPr>
            <a:xfrm>
              <a:off x="1439586" y="6023187"/>
              <a:ext cx="9344923" cy="625942"/>
            </a:xfrm>
            <a:custGeom>
              <a:avLst/>
              <a:gdLst/>
              <a:ahLst/>
              <a:cxnLst/>
              <a:rect l="l" t="t" r="r" b="b"/>
              <a:pathLst>
                <a:path w="3267075">
                  <a:moveTo>
                    <a:pt x="0" y="0"/>
                  </a:moveTo>
                  <a:lnTo>
                    <a:pt x="3266757" y="0"/>
                  </a:lnTo>
                </a:path>
              </a:pathLst>
            </a:custGeom>
            <a:ln w="25400">
              <a:solidFill>
                <a:srgbClr val="33428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10712795" y="5969298"/>
              <a:ext cx="1130581" cy="106098"/>
              <a:chOff x="10712795" y="5969298"/>
              <a:chExt cx="1130581" cy="106098"/>
            </a:xfrm>
          </p:grpSpPr>
          <p:sp>
            <p:nvSpPr>
              <p:cNvPr id="27" name="object 11">
                <a:extLst>
                  <a:ext uri="{FF2B5EF4-FFF2-40B4-BE49-F238E27FC236}">
                    <a16:creationId xmlns="" xmlns:a16="http://schemas.microsoft.com/office/drawing/2014/main" id="{E7D5C25E-08D6-344C-B0C6-CB0D11FF9875}"/>
                  </a:ext>
                </a:extLst>
              </p:cNvPr>
              <p:cNvSpPr/>
              <p:nvPr/>
            </p:nvSpPr>
            <p:spPr>
              <a:xfrm flipV="1">
                <a:off x="10848528" y="5969298"/>
                <a:ext cx="994848" cy="51990"/>
              </a:xfrm>
              <a:custGeom>
                <a:avLst/>
                <a:gdLst/>
                <a:ahLst/>
                <a:cxnLst/>
                <a:rect l="l" t="t" r="r" b="b"/>
                <a:pathLst>
                  <a:path w="3249929">
                    <a:moveTo>
                      <a:pt x="0" y="0"/>
                    </a:moveTo>
                    <a:lnTo>
                      <a:pt x="3249561" y="0"/>
                    </a:lnTo>
                  </a:path>
                </a:pathLst>
              </a:custGeom>
              <a:ln w="25400">
                <a:solidFill>
                  <a:srgbClr val="FFC32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28" name="Группа 27"/>
              <p:cNvGrpSpPr/>
              <p:nvPr/>
            </p:nvGrpSpPr>
            <p:grpSpPr>
              <a:xfrm>
                <a:off x="10712795" y="5971682"/>
                <a:ext cx="238082" cy="103714"/>
                <a:chOff x="2667374" y="2712291"/>
                <a:chExt cx="238082" cy="103714"/>
              </a:xfrm>
            </p:grpSpPr>
            <p:sp>
              <p:nvSpPr>
                <p:cNvPr id="29" name="object 12">
                  <a:extLst>
                    <a:ext uri="{FF2B5EF4-FFF2-40B4-BE49-F238E27FC236}">
                      <a16:creationId xmlns="" xmlns:a16="http://schemas.microsoft.com/office/drawing/2014/main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667374" y="2712291"/>
                  <a:ext cx="238082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object 12">
                  <a:extLst>
                    <a:ext uri="{FF2B5EF4-FFF2-40B4-BE49-F238E27FC236}">
                      <a16:creationId xmlns="" xmlns:a16="http://schemas.microsoft.com/office/drawing/2014/main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739089" y="2712291"/>
                  <a:ext cx="103714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rgbClr val="33428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sp>
        <p:nvSpPr>
          <p:cNvPr id="18" name="Прямоугольник 17"/>
          <p:cNvSpPr/>
          <p:nvPr/>
        </p:nvSpPr>
        <p:spPr>
          <a:xfrm>
            <a:off x="989003" y="1239825"/>
            <a:ext cx="1040379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Родной язык запишите в поле полностью, без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сокращений</a:t>
            </a:r>
          </a:p>
          <a:p>
            <a:pPr lvl="0" algn="ctr" defTabSz="914034">
              <a:spcAft>
                <a:spcPts val="600"/>
              </a:spcAft>
            </a:pP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lvl="0" algn="ctr" defTabSz="914034">
              <a:spcAft>
                <a:spcPts val="600"/>
              </a:spcAft>
            </a:pP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rgbClr val="FF0000"/>
                </a:solidFill>
              </a:rPr>
              <a:t>Родной язык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– это язык, который опрашиваемый сам для себя определяет родным, вне зависимости от знания этого языка. Это язык, на котором он начал говорить в детстве, либо язык его семьи, либо язык его матери. Он </a:t>
            </a:r>
            <a:r>
              <a:rPr lang="ru-RU" sz="2000" b="1" dirty="0">
                <a:solidFill>
                  <a:srgbClr val="FF0000"/>
                </a:solidFill>
              </a:rPr>
              <a:t>может совпадать, а может не совпадать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 с языками, указанными в вопросах 12 и 13.</a:t>
            </a:r>
          </a:p>
          <a:p>
            <a:pPr lvl="0" algn="ctr" defTabSz="914034">
              <a:spcAft>
                <a:spcPts val="600"/>
              </a:spcAf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Если вопрос оставлен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без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ответа,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появится предупреждение о необходимости либо записать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ответ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, либо указать причину пропуска вопроса.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2"/>
          <a:srcRect l="1151" t="3545" r="74280" b="44748"/>
          <a:stretch/>
        </p:blipFill>
        <p:spPr>
          <a:xfrm>
            <a:off x="338571" y="476016"/>
            <a:ext cx="1300864" cy="1527620"/>
          </a:xfrm>
          <a:prstGeom prst="rect">
            <a:avLst/>
          </a:prstGeom>
        </p:spPr>
      </p:pic>
      <p:sp>
        <p:nvSpPr>
          <p:cNvPr id="15" name="Текст 2"/>
          <p:cNvSpPr>
            <a:spLocks noGrp="1"/>
          </p:cNvSpPr>
          <p:nvPr>
            <p:ph type="body" sz="quarter" idx="10"/>
          </p:nvPr>
        </p:nvSpPr>
        <p:spPr>
          <a:xfrm>
            <a:off x="1128228" y="329651"/>
            <a:ext cx="11063772" cy="551684"/>
          </a:xfrm>
        </p:spPr>
        <p:txBody>
          <a:bodyPr/>
          <a:lstStyle/>
          <a:p>
            <a:pPr algn="ctr" fontAlgn="base"/>
            <a:r>
              <a:rPr lang="ru-RU" b="1" dirty="0"/>
              <a:t>14. </a:t>
            </a:r>
            <a:r>
              <a:rPr lang="ru-RU" b="1" dirty="0" smtClean="0"/>
              <a:t>ВАШ РОДНОЙ ЯЗЫК</a:t>
            </a:r>
            <a:endParaRPr lang="ru-RU" b="1" dirty="0"/>
          </a:p>
        </p:txBody>
      </p:sp>
      <p:pic>
        <p:nvPicPr>
          <p:cNvPr id="16" name="Рисунок 15"/>
          <p:cNvPicPr/>
          <p:nvPr/>
        </p:nvPicPr>
        <p:blipFill rotWithShape="1">
          <a:blip r:embed="rId3"/>
          <a:srcRect l="6282" t="47763" r="34616" b="19820"/>
          <a:stretch/>
        </p:blipFill>
        <p:spPr bwMode="auto">
          <a:xfrm>
            <a:off x="3067613" y="4409924"/>
            <a:ext cx="6539526" cy="227588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Рисунок 16"/>
          <p:cNvPicPr/>
          <p:nvPr/>
        </p:nvPicPr>
        <p:blipFill rotWithShape="1">
          <a:blip r:embed="rId3"/>
          <a:srcRect l="6282" t="45129" r="34616" b="39928"/>
          <a:stretch/>
        </p:blipFill>
        <p:spPr bwMode="auto">
          <a:xfrm>
            <a:off x="3067612" y="1543815"/>
            <a:ext cx="6246569" cy="91964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6082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1439586" y="177800"/>
            <a:ext cx="10403790" cy="679831"/>
            <a:chOff x="1439586" y="5969298"/>
            <a:chExt cx="10403790" cy="679831"/>
          </a:xfrm>
        </p:grpSpPr>
        <p:sp>
          <p:nvSpPr>
            <p:cNvPr id="25" name="object 9">
              <a:extLst>
                <a:ext uri="{FF2B5EF4-FFF2-40B4-BE49-F238E27FC236}">
                  <a16:creationId xmlns="" xmlns:a16="http://schemas.microsoft.com/office/drawing/2014/main" id="{222E1C3D-BC3A-D443-8563-08790B13AA2D}"/>
                </a:ext>
              </a:extLst>
            </p:cNvPr>
            <p:cNvSpPr/>
            <p:nvPr/>
          </p:nvSpPr>
          <p:spPr>
            <a:xfrm>
              <a:off x="1439586" y="6023187"/>
              <a:ext cx="9344923" cy="625942"/>
            </a:xfrm>
            <a:custGeom>
              <a:avLst/>
              <a:gdLst/>
              <a:ahLst/>
              <a:cxnLst/>
              <a:rect l="l" t="t" r="r" b="b"/>
              <a:pathLst>
                <a:path w="3267075">
                  <a:moveTo>
                    <a:pt x="0" y="0"/>
                  </a:moveTo>
                  <a:lnTo>
                    <a:pt x="3266757" y="0"/>
                  </a:lnTo>
                </a:path>
              </a:pathLst>
            </a:custGeom>
            <a:ln w="25400">
              <a:solidFill>
                <a:srgbClr val="33428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10712795" y="5969298"/>
              <a:ext cx="1130581" cy="106098"/>
              <a:chOff x="10712795" y="5969298"/>
              <a:chExt cx="1130581" cy="106098"/>
            </a:xfrm>
          </p:grpSpPr>
          <p:sp>
            <p:nvSpPr>
              <p:cNvPr id="27" name="object 11">
                <a:extLst>
                  <a:ext uri="{FF2B5EF4-FFF2-40B4-BE49-F238E27FC236}">
                    <a16:creationId xmlns="" xmlns:a16="http://schemas.microsoft.com/office/drawing/2014/main" id="{E7D5C25E-08D6-344C-B0C6-CB0D11FF9875}"/>
                  </a:ext>
                </a:extLst>
              </p:cNvPr>
              <p:cNvSpPr/>
              <p:nvPr/>
            </p:nvSpPr>
            <p:spPr>
              <a:xfrm flipV="1">
                <a:off x="10848528" y="5969298"/>
                <a:ext cx="994848" cy="51990"/>
              </a:xfrm>
              <a:custGeom>
                <a:avLst/>
                <a:gdLst/>
                <a:ahLst/>
                <a:cxnLst/>
                <a:rect l="l" t="t" r="r" b="b"/>
                <a:pathLst>
                  <a:path w="3249929">
                    <a:moveTo>
                      <a:pt x="0" y="0"/>
                    </a:moveTo>
                    <a:lnTo>
                      <a:pt x="3249561" y="0"/>
                    </a:lnTo>
                  </a:path>
                </a:pathLst>
              </a:custGeom>
              <a:ln w="25400">
                <a:solidFill>
                  <a:srgbClr val="FFC32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28" name="Группа 27"/>
              <p:cNvGrpSpPr/>
              <p:nvPr/>
            </p:nvGrpSpPr>
            <p:grpSpPr>
              <a:xfrm>
                <a:off x="10712795" y="5971682"/>
                <a:ext cx="238082" cy="103714"/>
                <a:chOff x="2667374" y="2712291"/>
                <a:chExt cx="238082" cy="103714"/>
              </a:xfrm>
            </p:grpSpPr>
            <p:sp>
              <p:nvSpPr>
                <p:cNvPr id="29" name="object 12">
                  <a:extLst>
                    <a:ext uri="{FF2B5EF4-FFF2-40B4-BE49-F238E27FC236}">
                      <a16:creationId xmlns="" xmlns:a16="http://schemas.microsoft.com/office/drawing/2014/main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667374" y="2712291"/>
                  <a:ext cx="238082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object 12">
                  <a:extLst>
                    <a:ext uri="{FF2B5EF4-FFF2-40B4-BE49-F238E27FC236}">
                      <a16:creationId xmlns="" xmlns:a16="http://schemas.microsoft.com/office/drawing/2014/main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739089" y="2712291"/>
                  <a:ext cx="103714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rgbClr val="33428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sp>
        <p:nvSpPr>
          <p:cNvPr id="18" name="Прямоугольник 17"/>
          <p:cNvSpPr/>
          <p:nvPr/>
        </p:nvSpPr>
        <p:spPr>
          <a:xfrm>
            <a:off x="1439586" y="738881"/>
            <a:ext cx="1075241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 smtClean="0">
                <a:solidFill>
                  <a:srgbClr val="FF0000"/>
                </a:solidFill>
              </a:rPr>
              <a:t>Ѵ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Вопрос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заполняется на всех лиц, включая детей, независимо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от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возраста. 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0" algn="ctr" defTabSz="914034">
              <a:spcAft>
                <a:spcPts val="600"/>
              </a:spcAft>
            </a:pPr>
            <a:r>
              <a:rPr lang="ru-RU" sz="2000" b="1" dirty="0" smtClean="0">
                <a:solidFill>
                  <a:srgbClr val="FF0000"/>
                </a:solidFill>
              </a:rPr>
              <a:t>Ѵ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Гражданство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детей до 14 лет определяют родители. Гражданам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России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отметьте метку «</a:t>
            </a:r>
            <a:r>
              <a:rPr lang="ru-RU" sz="2000" b="1" dirty="0">
                <a:solidFill>
                  <a:srgbClr val="00B050"/>
                </a:solidFill>
              </a:rPr>
              <a:t>Российской Федерации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». 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rgbClr val="FF0000"/>
                </a:solidFill>
              </a:rPr>
              <a:t>Ѵ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Иностранным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гражданам поставьте метку «</a:t>
            </a:r>
            <a:r>
              <a:rPr lang="ru-RU" sz="2000" b="1" dirty="0">
                <a:solidFill>
                  <a:srgbClr val="00B050"/>
                </a:solidFill>
              </a:rPr>
              <a:t>Иностранного государства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» и  выберите из выпадающего списка название страны гражданства. </a:t>
            </a:r>
          </a:p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rgbClr val="FF0000"/>
                </a:solidFill>
              </a:rPr>
              <a:t>Ѵ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Гражданам России,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которые имеют второе иностранное гражданство, следует отметить метки «</a:t>
            </a:r>
            <a:r>
              <a:rPr lang="ru-RU" sz="2000" b="1" dirty="0">
                <a:solidFill>
                  <a:srgbClr val="00B050"/>
                </a:solidFill>
              </a:rPr>
              <a:t>Российская Федерация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» и «</a:t>
            </a:r>
            <a:r>
              <a:rPr lang="ru-RU" sz="2000" b="1" dirty="0">
                <a:solidFill>
                  <a:srgbClr val="00B050"/>
                </a:solidFill>
              </a:rPr>
              <a:t>Иностранного государства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», а также выбрать название страны второго гражданства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rgbClr val="FF0000"/>
                </a:solidFill>
              </a:rPr>
              <a:t>Ѵ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Если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нет гражданства ни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Российской Федерации,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ни иного государства, отметьте метку «</a:t>
            </a:r>
            <a:r>
              <a:rPr lang="ru-RU" sz="2000" b="1" dirty="0">
                <a:solidFill>
                  <a:srgbClr val="00B050"/>
                </a:solidFill>
              </a:rPr>
              <a:t>Без гражданства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».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2"/>
          <a:srcRect l="1151" t="3545" r="74280" b="44748"/>
          <a:stretch/>
        </p:blipFill>
        <p:spPr>
          <a:xfrm>
            <a:off x="255444" y="476016"/>
            <a:ext cx="1300864" cy="1527620"/>
          </a:xfrm>
          <a:prstGeom prst="rect">
            <a:avLst/>
          </a:prstGeom>
        </p:spPr>
      </p:pic>
      <p:sp>
        <p:nvSpPr>
          <p:cNvPr id="15" name="Текст 2"/>
          <p:cNvSpPr>
            <a:spLocks noGrp="1"/>
          </p:cNvSpPr>
          <p:nvPr>
            <p:ph type="body" sz="quarter" idx="10"/>
          </p:nvPr>
        </p:nvSpPr>
        <p:spPr>
          <a:xfrm>
            <a:off x="1128228" y="305901"/>
            <a:ext cx="11063772" cy="551684"/>
          </a:xfrm>
        </p:spPr>
        <p:txBody>
          <a:bodyPr/>
          <a:lstStyle/>
          <a:p>
            <a:pPr algn="ctr" fontAlgn="base"/>
            <a:r>
              <a:rPr lang="ru-RU" b="1" dirty="0"/>
              <a:t>15. </a:t>
            </a:r>
            <a:r>
              <a:rPr lang="ru-RU" b="1" dirty="0" smtClean="0"/>
              <a:t>ВАШЕ ГРАЖДАНСТВО</a:t>
            </a:r>
            <a:endParaRPr lang="ru-RU" b="1" dirty="0"/>
          </a:p>
        </p:txBody>
      </p:sp>
      <p:pic>
        <p:nvPicPr>
          <p:cNvPr id="14" name="Рисунок 13"/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0720"/>
          <a:stretch/>
        </p:blipFill>
        <p:spPr bwMode="auto">
          <a:xfrm>
            <a:off x="3715185" y="4194382"/>
            <a:ext cx="5719998" cy="25745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2"/>
          <a:srcRect l="69778" t="4561" r="5649" b="43727"/>
          <a:stretch/>
        </p:blipFill>
        <p:spPr>
          <a:xfrm>
            <a:off x="255445" y="2003636"/>
            <a:ext cx="1300864" cy="1527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323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1439586" y="177800"/>
            <a:ext cx="10403790" cy="679831"/>
            <a:chOff x="1439586" y="5969298"/>
            <a:chExt cx="10403790" cy="679831"/>
          </a:xfrm>
        </p:grpSpPr>
        <p:sp>
          <p:nvSpPr>
            <p:cNvPr id="25" name="object 9">
              <a:extLst>
                <a:ext uri="{FF2B5EF4-FFF2-40B4-BE49-F238E27FC236}">
                  <a16:creationId xmlns="" xmlns:a16="http://schemas.microsoft.com/office/drawing/2014/main" id="{222E1C3D-BC3A-D443-8563-08790B13AA2D}"/>
                </a:ext>
              </a:extLst>
            </p:cNvPr>
            <p:cNvSpPr/>
            <p:nvPr/>
          </p:nvSpPr>
          <p:spPr>
            <a:xfrm>
              <a:off x="1439586" y="6023187"/>
              <a:ext cx="9344923" cy="625942"/>
            </a:xfrm>
            <a:custGeom>
              <a:avLst/>
              <a:gdLst/>
              <a:ahLst/>
              <a:cxnLst/>
              <a:rect l="l" t="t" r="r" b="b"/>
              <a:pathLst>
                <a:path w="3267075">
                  <a:moveTo>
                    <a:pt x="0" y="0"/>
                  </a:moveTo>
                  <a:lnTo>
                    <a:pt x="3266757" y="0"/>
                  </a:lnTo>
                </a:path>
              </a:pathLst>
            </a:custGeom>
            <a:ln w="25400">
              <a:solidFill>
                <a:srgbClr val="33428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10712795" y="5969298"/>
              <a:ext cx="1130581" cy="106098"/>
              <a:chOff x="10712795" y="5969298"/>
              <a:chExt cx="1130581" cy="106098"/>
            </a:xfrm>
          </p:grpSpPr>
          <p:sp>
            <p:nvSpPr>
              <p:cNvPr id="27" name="object 11">
                <a:extLst>
                  <a:ext uri="{FF2B5EF4-FFF2-40B4-BE49-F238E27FC236}">
                    <a16:creationId xmlns="" xmlns:a16="http://schemas.microsoft.com/office/drawing/2014/main" id="{E7D5C25E-08D6-344C-B0C6-CB0D11FF9875}"/>
                  </a:ext>
                </a:extLst>
              </p:cNvPr>
              <p:cNvSpPr/>
              <p:nvPr/>
            </p:nvSpPr>
            <p:spPr>
              <a:xfrm flipV="1">
                <a:off x="10848528" y="5969298"/>
                <a:ext cx="994848" cy="51990"/>
              </a:xfrm>
              <a:custGeom>
                <a:avLst/>
                <a:gdLst/>
                <a:ahLst/>
                <a:cxnLst/>
                <a:rect l="l" t="t" r="r" b="b"/>
                <a:pathLst>
                  <a:path w="3249929">
                    <a:moveTo>
                      <a:pt x="0" y="0"/>
                    </a:moveTo>
                    <a:lnTo>
                      <a:pt x="3249561" y="0"/>
                    </a:lnTo>
                  </a:path>
                </a:pathLst>
              </a:custGeom>
              <a:ln w="25400">
                <a:solidFill>
                  <a:srgbClr val="FFC32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28" name="Группа 27"/>
              <p:cNvGrpSpPr/>
              <p:nvPr/>
            </p:nvGrpSpPr>
            <p:grpSpPr>
              <a:xfrm>
                <a:off x="10712795" y="5971682"/>
                <a:ext cx="238082" cy="103714"/>
                <a:chOff x="2667374" y="2712291"/>
                <a:chExt cx="238082" cy="103714"/>
              </a:xfrm>
            </p:grpSpPr>
            <p:sp>
              <p:nvSpPr>
                <p:cNvPr id="29" name="object 12">
                  <a:extLst>
                    <a:ext uri="{FF2B5EF4-FFF2-40B4-BE49-F238E27FC236}">
                      <a16:creationId xmlns="" xmlns:a16="http://schemas.microsoft.com/office/drawing/2014/main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667374" y="2712291"/>
                  <a:ext cx="238082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object 12">
                  <a:extLst>
                    <a:ext uri="{FF2B5EF4-FFF2-40B4-BE49-F238E27FC236}">
                      <a16:creationId xmlns="" xmlns:a16="http://schemas.microsoft.com/office/drawing/2014/main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739089" y="2712291"/>
                  <a:ext cx="103714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rgbClr val="33428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sp>
        <p:nvSpPr>
          <p:cNvPr id="18" name="Прямоугольник 17"/>
          <p:cNvSpPr/>
          <p:nvPr/>
        </p:nvSpPr>
        <p:spPr>
          <a:xfrm>
            <a:off x="1468582" y="857631"/>
            <a:ext cx="10675917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Вопрос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заполняется на </a:t>
            </a:r>
            <a:r>
              <a:rPr lang="ru-RU" sz="2000" b="1" dirty="0">
                <a:solidFill>
                  <a:srgbClr val="FF0000"/>
                </a:solidFill>
              </a:rPr>
              <a:t>всех лиц, включая детей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, независимо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от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возраста. 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0" algn="ctr" defTabSz="914034">
              <a:spcAft>
                <a:spcPts val="600"/>
              </a:spcAf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Ответ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на вопрос записывается </a:t>
            </a:r>
            <a:r>
              <a:rPr lang="ru-RU" sz="2000" b="1" dirty="0">
                <a:solidFill>
                  <a:srgbClr val="FF0000"/>
                </a:solidFill>
              </a:rPr>
              <a:t>по самоопределению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опрашиваемого в соответствии со статьей 26 Конституции Российской Федерации. Национальную принадлежность детей до 14 лет, а также людей с умственными и/или физическими недостатками, указывают родители (усыновители, опекуны, попечители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т.п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.).</a:t>
            </a:r>
          </a:p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Ответ запишите полностью, без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сокращений</a:t>
            </a:r>
          </a:p>
          <a:p>
            <a:pPr lvl="0" algn="ctr" defTabSz="914034">
              <a:spcAft>
                <a:spcPts val="600"/>
              </a:spcAft>
            </a:pPr>
            <a:endParaRPr lang="ru-RU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0" algn="ctr" defTabSz="914034">
              <a:spcAft>
                <a:spcPts val="600"/>
              </a:spcAft>
            </a:pP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2"/>
          <a:srcRect l="1151" t="3545" r="74280" b="44748"/>
          <a:stretch/>
        </p:blipFill>
        <p:spPr>
          <a:xfrm>
            <a:off x="255444" y="476016"/>
            <a:ext cx="1300864" cy="1527620"/>
          </a:xfrm>
          <a:prstGeom prst="rect">
            <a:avLst/>
          </a:prstGeom>
        </p:spPr>
      </p:pic>
      <p:sp>
        <p:nvSpPr>
          <p:cNvPr id="15" name="Текст 2"/>
          <p:cNvSpPr>
            <a:spLocks noGrp="1"/>
          </p:cNvSpPr>
          <p:nvPr>
            <p:ph type="body" sz="quarter" idx="10"/>
          </p:nvPr>
        </p:nvSpPr>
        <p:spPr>
          <a:xfrm>
            <a:off x="1128228" y="329651"/>
            <a:ext cx="11063772" cy="551684"/>
          </a:xfrm>
        </p:spPr>
        <p:txBody>
          <a:bodyPr/>
          <a:lstStyle/>
          <a:p>
            <a:pPr algn="ctr" fontAlgn="base"/>
            <a:r>
              <a:rPr lang="ru-RU" b="1" dirty="0"/>
              <a:t>16. </a:t>
            </a:r>
            <a:r>
              <a:rPr lang="ru-RU" b="1" dirty="0" smtClean="0"/>
              <a:t>ВАША НАЦИОНАЛЬНАЯ ПРИНАДЛЕЖНОСТЬ</a:t>
            </a:r>
            <a:endParaRPr lang="ru-RU" b="1" dirty="0"/>
          </a:p>
        </p:txBody>
      </p:sp>
      <p:pic>
        <p:nvPicPr>
          <p:cNvPr id="13" name="Рисунок 12"/>
          <p:cNvPicPr/>
          <p:nvPr/>
        </p:nvPicPr>
        <p:blipFill rotWithShape="1">
          <a:blip r:embed="rId3"/>
          <a:srcRect l="6666" t="28703" r="35000" b="58756"/>
          <a:stretch/>
        </p:blipFill>
        <p:spPr bwMode="auto">
          <a:xfrm>
            <a:off x="3427532" y="3206338"/>
            <a:ext cx="6578600" cy="79564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Рисунок 15"/>
          <p:cNvPicPr/>
          <p:nvPr/>
        </p:nvPicPr>
        <p:blipFill rotWithShape="1">
          <a:blip r:embed="rId3"/>
          <a:srcRect l="6666" t="28949" r="35000" b="38293"/>
          <a:stretch/>
        </p:blipFill>
        <p:spPr bwMode="auto">
          <a:xfrm>
            <a:off x="3342021" y="4515572"/>
            <a:ext cx="6749621" cy="219398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453366" y="3807686"/>
            <a:ext cx="1173863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Если оставить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вопрос без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ответа,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появится предупреждение о необходимости либо записать свой ответ, либо указать причину пропуска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вопроса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409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1439586" y="177800"/>
            <a:ext cx="10403790" cy="679831"/>
            <a:chOff x="1439586" y="5969298"/>
            <a:chExt cx="10403790" cy="679831"/>
          </a:xfrm>
        </p:grpSpPr>
        <p:sp>
          <p:nvSpPr>
            <p:cNvPr id="25" name="object 9">
              <a:extLst>
                <a:ext uri="{FF2B5EF4-FFF2-40B4-BE49-F238E27FC236}">
                  <a16:creationId xmlns="" xmlns:a16="http://schemas.microsoft.com/office/drawing/2014/main" id="{222E1C3D-BC3A-D443-8563-08790B13AA2D}"/>
                </a:ext>
              </a:extLst>
            </p:cNvPr>
            <p:cNvSpPr/>
            <p:nvPr/>
          </p:nvSpPr>
          <p:spPr>
            <a:xfrm>
              <a:off x="1439586" y="6023187"/>
              <a:ext cx="9344923" cy="625942"/>
            </a:xfrm>
            <a:custGeom>
              <a:avLst/>
              <a:gdLst/>
              <a:ahLst/>
              <a:cxnLst/>
              <a:rect l="l" t="t" r="r" b="b"/>
              <a:pathLst>
                <a:path w="3267075">
                  <a:moveTo>
                    <a:pt x="0" y="0"/>
                  </a:moveTo>
                  <a:lnTo>
                    <a:pt x="3266757" y="0"/>
                  </a:lnTo>
                </a:path>
              </a:pathLst>
            </a:custGeom>
            <a:ln w="25400">
              <a:solidFill>
                <a:srgbClr val="33428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10712795" y="5969298"/>
              <a:ext cx="1130581" cy="106098"/>
              <a:chOff x="10712795" y="5969298"/>
              <a:chExt cx="1130581" cy="106098"/>
            </a:xfrm>
          </p:grpSpPr>
          <p:sp>
            <p:nvSpPr>
              <p:cNvPr id="27" name="object 11">
                <a:extLst>
                  <a:ext uri="{FF2B5EF4-FFF2-40B4-BE49-F238E27FC236}">
                    <a16:creationId xmlns="" xmlns:a16="http://schemas.microsoft.com/office/drawing/2014/main" id="{E7D5C25E-08D6-344C-B0C6-CB0D11FF9875}"/>
                  </a:ext>
                </a:extLst>
              </p:cNvPr>
              <p:cNvSpPr/>
              <p:nvPr/>
            </p:nvSpPr>
            <p:spPr>
              <a:xfrm flipV="1">
                <a:off x="10848528" y="5969298"/>
                <a:ext cx="994848" cy="51990"/>
              </a:xfrm>
              <a:custGeom>
                <a:avLst/>
                <a:gdLst/>
                <a:ahLst/>
                <a:cxnLst/>
                <a:rect l="l" t="t" r="r" b="b"/>
                <a:pathLst>
                  <a:path w="3249929">
                    <a:moveTo>
                      <a:pt x="0" y="0"/>
                    </a:moveTo>
                    <a:lnTo>
                      <a:pt x="3249561" y="0"/>
                    </a:lnTo>
                  </a:path>
                </a:pathLst>
              </a:custGeom>
              <a:ln w="25400">
                <a:solidFill>
                  <a:srgbClr val="FFC32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28" name="Группа 27"/>
              <p:cNvGrpSpPr/>
              <p:nvPr/>
            </p:nvGrpSpPr>
            <p:grpSpPr>
              <a:xfrm>
                <a:off x="10712795" y="5971682"/>
                <a:ext cx="238082" cy="103714"/>
                <a:chOff x="2667374" y="2712291"/>
                <a:chExt cx="238082" cy="103714"/>
              </a:xfrm>
            </p:grpSpPr>
            <p:sp>
              <p:nvSpPr>
                <p:cNvPr id="29" name="object 12">
                  <a:extLst>
                    <a:ext uri="{FF2B5EF4-FFF2-40B4-BE49-F238E27FC236}">
                      <a16:creationId xmlns="" xmlns:a16="http://schemas.microsoft.com/office/drawing/2014/main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667374" y="2712291"/>
                  <a:ext cx="238082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object 12">
                  <a:extLst>
                    <a:ext uri="{FF2B5EF4-FFF2-40B4-BE49-F238E27FC236}">
                      <a16:creationId xmlns="" xmlns:a16="http://schemas.microsoft.com/office/drawing/2014/main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739089" y="2712291"/>
                  <a:ext cx="103714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rgbClr val="33428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sp>
        <p:nvSpPr>
          <p:cNvPr id="18" name="Прямоугольник 17"/>
          <p:cNvSpPr/>
          <p:nvPr/>
        </p:nvSpPr>
        <p:spPr>
          <a:xfrm>
            <a:off x="1468582" y="693522"/>
            <a:ext cx="10675917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Вопрос задается лицам в возрасте 6 лет и более.</a:t>
            </a:r>
          </a:p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Выберите из выпадающего списка самый высокий уровень полученного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образования 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2"/>
          <a:srcRect l="1151" t="3545" r="74280" b="44748"/>
          <a:stretch/>
        </p:blipFill>
        <p:spPr>
          <a:xfrm>
            <a:off x="255444" y="476016"/>
            <a:ext cx="1300864" cy="1527620"/>
          </a:xfrm>
          <a:prstGeom prst="rect">
            <a:avLst/>
          </a:prstGeom>
        </p:spPr>
      </p:pic>
      <p:sp>
        <p:nvSpPr>
          <p:cNvPr id="15" name="Текст 2"/>
          <p:cNvSpPr>
            <a:spLocks noGrp="1"/>
          </p:cNvSpPr>
          <p:nvPr>
            <p:ph type="body" sz="quarter" idx="10"/>
          </p:nvPr>
        </p:nvSpPr>
        <p:spPr>
          <a:xfrm>
            <a:off x="1128228" y="283898"/>
            <a:ext cx="11063772" cy="551684"/>
          </a:xfrm>
        </p:spPr>
        <p:txBody>
          <a:bodyPr/>
          <a:lstStyle/>
          <a:p>
            <a:pPr algn="ctr" fontAlgn="base"/>
            <a:r>
              <a:rPr lang="ru-RU" b="1" dirty="0"/>
              <a:t>17. </a:t>
            </a:r>
            <a:r>
              <a:rPr lang="ru-RU" b="1" dirty="0" smtClean="0"/>
              <a:t>ВАШЕ ОБРАЗОВАНИЕ</a:t>
            </a:r>
            <a:endParaRPr lang="ru-RU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55444" y="3653307"/>
            <a:ext cx="11936556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При выборе одного из уровней образования: «</a:t>
            </a:r>
            <a:r>
              <a:rPr lang="ru-RU" sz="2000" b="1" dirty="0" err="1">
                <a:solidFill>
                  <a:srgbClr val="00B050"/>
                </a:solidFill>
              </a:rPr>
              <a:t>бакалавриат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», «</a:t>
            </a:r>
            <a:r>
              <a:rPr lang="ru-RU" sz="2000" b="1" dirty="0" err="1">
                <a:solidFill>
                  <a:srgbClr val="00B050"/>
                </a:solidFill>
              </a:rPr>
              <a:t>специалитет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», «</a:t>
            </a:r>
            <a:r>
              <a:rPr lang="ru-RU" sz="2000" b="1" dirty="0">
                <a:solidFill>
                  <a:srgbClr val="00B050"/>
                </a:solidFill>
              </a:rPr>
              <a:t>магистратура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» или «</a:t>
            </a:r>
            <a:r>
              <a:rPr lang="ru-RU" sz="2000" b="1" dirty="0">
                <a:solidFill>
                  <a:srgbClr val="00B050"/>
                </a:solidFill>
              </a:rPr>
              <a:t>кадры высшей квалификации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» появится вопрос «17.1. Имеете ли вы ученую степень».</a:t>
            </a:r>
          </a:p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Отметьте подходящий вариант ответа:</a:t>
            </a:r>
          </a:p>
        </p:txBody>
      </p:sp>
      <p:pic>
        <p:nvPicPr>
          <p:cNvPr id="19" name="Рисунок 18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675"/>
          <a:stretch/>
        </p:blipFill>
        <p:spPr bwMode="auto">
          <a:xfrm>
            <a:off x="3297225" y="1786129"/>
            <a:ext cx="6050915" cy="17057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Рисунок 19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4034" y="5192506"/>
            <a:ext cx="3505200" cy="15081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94066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1439586" y="177800"/>
            <a:ext cx="10403790" cy="679831"/>
            <a:chOff x="1439586" y="5969298"/>
            <a:chExt cx="10403790" cy="679831"/>
          </a:xfrm>
        </p:grpSpPr>
        <p:sp>
          <p:nvSpPr>
            <p:cNvPr id="25" name="object 9">
              <a:extLst>
                <a:ext uri="{FF2B5EF4-FFF2-40B4-BE49-F238E27FC236}">
                  <a16:creationId xmlns="" xmlns:a16="http://schemas.microsoft.com/office/drawing/2014/main" id="{222E1C3D-BC3A-D443-8563-08790B13AA2D}"/>
                </a:ext>
              </a:extLst>
            </p:cNvPr>
            <p:cNvSpPr/>
            <p:nvPr/>
          </p:nvSpPr>
          <p:spPr>
            <a:xfrm>
              <a:off x="1439586" y="6023187"/>
              <a:ext cx="9344923" cy="625942"/>
            </a:xfrm>
            <a:custGeom>
              <a:avLst/>
              <a:gdLst/>
              <a:ahLst/>
              <a:cxnLst/>
              <a:rect l="l" t="t" r="r" b="b"/>
              <a:pathLst>
                <a:path w="3267075">
                  <a:moveTo>
                    <a:pt x="0" y="0"/>
                  </a:moveTo>
                  <a:lnTo>
                    <a:pt x="3266757" y="0"/>
                  </a:lnTo>
                </a:path>
              </a:pathLst>
            </a:custGeom>
            <a:ln w="25400">
              <a:solidFill>
                <a:srgbClr val="33428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10712795" y="5969298"/>
              <a:ext cx="1130581" cy="106098"/>
              <a:chOff x="10712795" y="5969298"/>
              <a:chExt cx="1130581" cy="106098"/>
            </a:xfrm>
          </p:grpSpPr>
          <p:sp>
            <p:nvSpPr>
              <p:cNvPr id="27" name="object 11">
                <a:extLst>
                  <a:ext uri="{FF2B5EF4-FFF2-40B4-BE49-F238E27FC236}">
                    <a16:creationId xmlns="" xmlns:a16="http://schemas.microsoft.com/office/drawing/2014/main" id="{E7D5C25E-08D6-344C-B0C6-CB0D11FF9875}"/>
                  </a:ext>
                </a:extLst>
              </p:cNvPr>
              <p:cNvSpPr/>
              <p:nvPr/>
            </p:nvSpPr>
            <p:spPr>
              <a:xfrm flipV="1">
                <a:off x="10848528" y="5969298"/>
                <a:ext cx="994848" cy="51990"/>
              </a:xfrm>
              <a:custGeom>
                <a:avLst/>
                <a:gdLst/>
                <a:ahLst/>
                <a:cxnLst/>
                <a:rect l="l" t="t" r="r" b="b"/>
                <a:pathLst>
                  <a:path w="3249929">
                    <a:moveTo>
                      <a:pt x="0" y="0"/>
                    </a:moveTo>
                    <a:lnTo>
                      <a:pt x="3249561" y="0"/>
                    </a:lnTo>
                  </a:path>
                </a:pathLst>
              </a:custGeom>
              <a:ln w="25400">
                <a:solidFill>
                  <a:srgbClr val="FFC32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28" name="Группа 27"/>
              <p:cNvGrpSpPr/>
              <p:nvPr/>
            </p:nvGrpSpPr>
            <p:grpSpPr>
              <a:xfrm>
                <a:off x="10712795" y="5971682"/>
                <a:ext cx="238082" cy="103714"/>
                <a:chOff x="2667374" y="2712291"/>
                <a:chExt cx="238082" cy="103714"/>
              </a:xfrm>
            </p:grpSpPr>
            <p:sp>
              <p:nvSpPr>
                <p:cNvPr id="29" name="object 12">
                  <a:extLst>
                    <a:ext uri="{FF2B5EF4-FFF2-40B4-BE49-F238E27FC236}">
                      <a16:creationId xmlns="" xmlns:a16="http://schemas.microsoft.com/office/drawing/2014/main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667374" y="2712291"/>
                  <a:ext cx="238082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object 12">
                  <a:extLst>
                    <a:ext uri="{FF2B5EF4-FFF2-40B4-BE49-F238E27FC236}">
                      <a16:creationId xmlns="" xmlns:a16="http://schemas.microsoft.com/office/drawing/2014/main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739089" y="2712291"/>
                  <a:ext cx="103714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rgbClr val="33428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sp>
        <p:nvSpPr>
          <p:cNvPr id="18" name="Прямоугольник 17"/>
          <p:cNvSpPr/>
          <p:nvPr/>
        </p:nvSpPr>
        <p:spPr>
          <a:xfrm>
            <a:off x="1439586" y="1457332"/>
            <a:ext cx="1067591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Отметьте подходящий вариант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ответа: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2"/>
          <a:srcRect l="1151" t="3545" r="74280" b="44748"/>
          <a:stretch/>
        </p:blipFill>
        <p:spPr>
          <a:xfrm>
            <a:off x="255444" y="476016"/>
            <a:ext cx="1300864" cy="1527620"/>
          </a:xfrm>
          <a:prstGeom prst="rect">
            <a:avLst/>
          </a:prstGeom>
        </p:spPr>
      </p:pic>
      <p:sp>
        <p:nvSpPr>
          <p:cNvPr id="15" name="Текст 2"/>
          <p:cNvSpPr>
            <a:spLocks noGrp="1"/>
          </p:cNvSpPr>
          <p:nvPr>
            <p:ph type="body" sz="quarter" idx="10"/>
          </p:nvPr>
        </p:nvSpPr>
        <p:spPr>
          <a:xfrm>
            <a:off x="1128228" y="283898"/>
            <a:ext cx="11063772" cy="551684"/>
          </a:xfrm>
        </p:spPr>
        <p:txBody>
          <a:bodyPr/>
          <a:lstStyle/>
          <a:p>
            <a:pPr algn="ctr" fontAlgn="base"/>
            <a:r>
              <a:rPr lang="ru-RU" b="1" dirty="0"/>
              <a:t>18. </a:t>
            </a:r>
            <a:r>
              <a:rPr lang="ru-RU" b="1" dirty="0" smtClean="0"/>
              <a:t>ПОЛУЧАЕТЕ ЛИ ВЫ ОБРАЗОВАНИЕ В НАСТОЯЩЕЕ ВРЕМЯ?</a:t>
            </a:r>
            <a:endParaRPr lang="ru-RU" b="1" dirty="0"/>
          </a:p>
        </p:txBody>
      </p:sp>
      <p:pic>
        <p:nvPicPr>
          <p:cNvPr id="16" name="Рисунок 15"/>
          <p:cNvPicPr/>
          <p:nvPr/>
        </p:nvPicPr>
        <p:blipFill rotWithShape="1">
          <a:blip r:embed="rId3"/>
          <a:srcRect l="9371" t="24893" r="54606" b="50692"/>
          <a:stretch/>
        </p:blipFill>
        <p:spPr bwMode="auto">
          <a:xfrm>
            <a:off x="3791197" y="3808295"/>
            <a:ext cx="5409210" cy="25331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3" name="Прямоугольник 22"/>
          <p:cNvSpPr/>
          <p:nvPr/>
        </p:nvSpPr>
        <p:spPr>
          <a:xfrm>
            <a:off x="905875" y="3108600"/>
            <a:ext cx="1067591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Если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выбран ответ «</a:t>
            </a:r>
            <a:r>
              <a:rPr lang="ru-RU" sz="2000" b="1" dirty="0">
                <a:solidFill>
                  <a:srgbClr val="00B050"/>
                </a:solidFill>
              </a:rPr>
              <a:t>Да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» появится дополнительный вопрос «18.1. Отметьте все программы, по которым обучаетесь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»: 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1" name="Рисунок 30"/>
          <p:cNvPicPr/>
          <p:nvPr/>
        </p:nvPicPr>
        <p:blipFill rotWithShape="1">
          <a:blip r:embed="rId3"/>
          <a:srcRect l="9371" t="14505" r="54606" b="74962"/>
          <a:stretch/>
        </p:blipFill>
        <p:spPr bwMode="auto">
          <a:xfrm>
            <a:off x="4055423" y="2003636"/>
            <a:ext cx="4880759" cy="110496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69166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1439586" y="177800"/>
            <a:ext cx="10403790" cy="679831"/>
            <a:chOff x="1439586" y="5969298"/>
            <a:chExt cx="10403790" cy="679831"/>
          </a:xfrm>
        </p:grpSpPr>
        <p:sp>
          <p:nvSpPr>
            <p:cNvPr id="25" name="object 9">
              <a:extLst>
                <a:ext uri="{FF2B5EF4-FFF2-40B4-BE49-F238E27FC236}">
                  <a16:creationId xmlns="" xmlns:a16="http://schemas.microsoft.com/office/drawing/2014/main" id="{222E1C3D-BC3A-D443-8563-08790B13AA2D}"/>
                </a:ext>
              </a:extLst>
            </p:cNvPr>
            <p:cNvSpPr/>
            <p:nvPr/>
          </p:nvSpPr>
          <p:spPr>
            <a:xfrm>
              <a:off x="1439586" y="6023187"/>
              <a:ext cx="9344923" cy="625942"/>
            </a:xfrm>
            <a:custGeom>
              <a:avLst/>
              <a:gdLst/>
              <a:ahLst/>
              <a:cxnLst/>
              <a:rect l="l" t="t" r="r" b="b"/>
              <a:pathLst>
                <a:path w="3267075">
                  <a:moveTo>
                    <a:pt x="0" y="0"/>
                  </a:moveTo>
                  <a:lnTo>
                    <a:pt x="3266757" y="0"/>
                  </a:lnTo>
                </a:path>
              </a:pathLst>
            </a:custGeom>
            <a:ln w="25400">
              <a:solidFill>
                <a:srgbClr val="33428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10712795" y="5969298"/>
              <a:ext cx="1130581" cy="106098"/>
              <a:chOff x="10712795" y="5969298"/>
              <a:chExt cx="1130581" cy="106098"/>
            </a:xfrm>
          </p:grpSpPr>
          <p:sp>
            <p:nvSpPr>
              <p:cNvPr id="27" name="object 11">
                <a:extLst>
                  <a:ext uri="{FF2B5EF4-FFF2-40B4-BE49-F238E27FC236}">
                    <a16:creationId xmlns="" xmlns:a16="http://schemas.microsoft.com/office/drawing/2014/main" id="{E7D5C25E-08D6-344C-B0C6-CB0D11FF9875}"/>
                  </a:ext>
                </a:extLst>
              </p:cNvPr>
              <p:cNvSpPr/>
              <p:nvPr/>
            </p:nvSpPr>
            <p:spPr>
              <a:xfrm flipV="1">
                <a:off x="10848528" y="5969298"/>
                <a:ext cx="994848" cy="51990"/>
              </a:xfrm>
              <a:custGeom>
                <a:avLst/>
                <a:gdLst/>
                <a:ahLst/>
                <a:cxnLst/>
                <a:rect l="l" t="t" r="r" b="b"/>
                <a:pathLst>
                  <a:path w="3249929">
                    <a:moveTo>
                      <a:pt x="0" y="0"/>
                    </a:moveTo>
                    <a:lnTo>
                      <a:pt x="3249561" y="0"/>
                    </a:lnTo>
                  </a:path>
                </a:pathLst>
              </a:custGeom>
              <a:ln w="25400">
                <a:solidFill>
                  <a:srgbClr val="FFC32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28" name="Группа 27"/>
              <p:cNvGrpSpPr/>
              <p:nvPr/>
            </p:nvGrpSpPr>
            <p:grpSpPr>
              <a:xfrm>
                <a:off x="10712795" y="5971682"/>
                <a:ext cx="238082" cy="103714"/>
                <a:chOff x="2667374" y="2712291"/>
                <a:chExt cx="238082" cy="103714"/>
              </a:xfrm>
            </p:grpSpPr>
            <p:sp>
              <p:nvSpPr>
                <p:cNvPr id="29" name="object 12">
                  <a:extLst>
                    <a:ext uri="{FF2B5EF4-FFF2-40B4-BE49-F238E27FC236}">
                      <a16:creationId xmlns="" xmlns:a16="http://schemas.microsoft.com/office/drawing/2014/main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667374" y="2712291"/>
                  <a:ext cx="238082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object 12">
                  <a:extLst>
                    <a:ext uri="{FF2B5EF4-FFF2-40B4-BE49-F238E27FC236}">
                      <a16:creationId xmlns="" xmlns:a16="http://schemas.microsoft.com/office/drawing/2014/main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739089" y="2712291"/>
                  <a:ext cx="103714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rgbClr val="33428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sp>
        <p:nvSpPr>
          <p:cNvPr id="18" name="Прямоугольник 17"/>
          <p:cNvSpPr/>
          <p:nvPr/>
        </p:nvSpPr>
        <p:spPr>
          <a:xfrm>
            <a:off x="905876" y="1279361"/>
            <a:ext cx="112861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Вопрос заполняется на </a:t>
            </a:r>
            <a:r>
              <a:rPr lang="ru-RU" sz="2000" b="1" dirty="0">
                <a:solidFill>
                  <a:srgbClr val="FF0000"/>
                </a:solidFill>
              </a:rPr>
              <a:t>всех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лиц, включая детей, независимо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от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возраста.</a:t>
            </a:r>
          </a:p>
          <a:p>
            <a:pPr lvl="0" algn="ctr" defTabSz="914034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Можно выбрать несколько вариантов ответа в выпадающем списке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: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2"/>
          <a:srcRect l="1151" t="3545" r="74280" b="44748"/>
          <a:stretch/>
        </p:blipFill>
        <p:spPr>
          <a:xfrm>
            <a:off x="255444" y="476016"/>
            <a:ext cx="1300864" cy="1527620"/>
          </a:xfrm>
          <a:prstGeom prst="rect">
            <a:avLst/>
          </a:prstGeom>
        </p:spPr>
      </p:pic>
      <p:sp>
        <p:nvSpPr>
          <p:cNvPr id="15" name="Текст 2"/>
          <p:cNvSpPr>
            <a:spLocks noGrp="1"/>
          </p:cNvSpPr>
          <p:nvPr>
            <p:ph type="body" sz="quarter" idx="10"/>
          </p:nvPr>
        </p:nvSpPr>
        <p:spPr>
          <a:xfrm>
            <a:off x="1128228" y="283898"/>
            <a:ext cx="11063772" cy="551684"/>
          </a:xfrm>
        </p:spPr>
        <p:txBody>
          <a:bodyPr/>
          <a:lstStyle/>
          <a:p>
            <a:pPr algn="ctr" fontAlgn="base"/>
            <a:r>
              <a:rPr lang="ru-RU" b="1" dirty="0" smtClean="0"/>
              <a:t>19. УКАЖИТЕ ВСЕ ИМЕЮЩИЕСЯ У ВАС ИСТОЧНИКИ СРЕДСТВ К СУЩЕСТВОВАНИЮ</a:t>
            </a:r>
            <a:endParaRPr lang="ru-RU" b="1" dirty="0"/>
          </a:p>
        </p:txBody>
      </p:sp>
      <p:pic>
        <p:nvPicPr>
          <p:cNvPr id="17" name="Рисунок 16"/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36000"/>
                    </a14:imgEffect>
                  </a14:imgLayer>
                </a14:imgProps>
              </a:ext>
            </a:extLst>
          </a:blip>
          <a:srcRect l="6676" t="14961" r="36200" b="4707"/>
          <a:stretch/>
        </p:blipFill>
        <p:spPr bwMode="auto">
          <a:xfrm>
            <a:off x="629392" y="2003636"/>
            <a:ext cx="5482655" cy="44403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5890093" y="3408200"/>
            <a:ext cx="595328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При выборе </a:t>
            </a:r>
            <a:r>
              <a:rPr lang="ru-RU" sz="2000" b="1" dirty="0">
                <a:solidFill>
                  <a:srgbClr val="FF0000"/>
                </a:solidFill>
              </a:rPr>
              <a:t>двух и более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источников средств к существованию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появится вопрос «19.1. Какой из отмеченных источников Вы считаете для себя основным?». Выберите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его в выпадающем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списке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0" name="Рисунок 19"/>
          <p:cNvPicPr/>
          <p:nvPr/>
        </p:nvPicPr>
        <p:blipFill rotWithShape="1">
          <a:blip r:embed="rId5"/>
          <a:srcRect l="9114" t="19495" r="34660" b="59281"/>
          <a:stretch/>
        </p:blipFill>
        <p:spPr bwMode="auto">
          <a:xfrm>
            <a:off x="6019240" y="5053230"/>
            <a:ext cx="6172760" cy="13907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01615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1439586" y="177800"/>
            <a:ext cx="10403790" cy="679831"/>
            <a:chOff x="1439586" y="5969298"/>
            <a:chExt cx="10403790" cy="679831"/>
          </a:xfrm>
        </p:grpSpPr>
        <p:sp>
          <p:nvSpPr>
            <p:cNvPr id="25" name="object 9">
              <a:extLst>
                <a:ext uri="{FF2B5EF4-FFF2-40B4-BE49-F238E27FC236}">
                  <a16:creationId xmlns="" xmlns:a16="http://schemas.microsoft.com/office/drawing/2014/main" id="{222E1C3D-BC3A-D443-8563-08790B13AA2D}"/>
                </a:ext>
              </a:extLst>
            </p:cNvPr>
            <p:cNvSpPr/>
            <p:nvPr/>
          </p:nvSpPr>
          <p:spPr>
            <a:xfrm>
              <a:off x="1439586" y="6023187"/>
              <a:ext cx="9344923" cy="625942"/>
            </a:xfrm>
            <a:custGeom>
              <a:avLst/>
              <a:gdLst/>
              <a:ahLst/>
              <a:cxnLst/>
              <a:rect l="l" t="t" r="r" b="b"/>
              <a:pathLst>
                <a:path w="3267075">
                  <a:moveTo>
                    <a:pt x="0" y="0"/>
                  </a:moveTo>
                  <a:lnTo>
                    <a:pt x="3266757" y="0"/>
                  </a:lnTo>
                </a:path>
              </a:pathLst>
            </a:custGeom>
            <a:ln w="25400">
              <a:solidFill>
                <a:srgbClr val="33428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10712795" y="5969298"/>
              <a:ext cx="1130581" cy="106098"/>
              <a:chOff x="10712795" y="5969298"/>
              <a:chExt cx="1130581" cy="106098"/>
            </a:xfrm>
          </p:grpSpPr>
          <p:sp>
            <p:nvSpPr>
              <p:cNvPr id="27" name="object 11">
                <a:extLst>
                  <a:ext uri="{FF2B5EF4-FFF2-40B4-BE49-F238E27FC236}">
                    <a16:creationId xmlns="" xmlns:a16="http://schemas.microsoft.com/office/drawing/2014/main" id="{E7D5C25E-08D6-344C-B0C6-CB0D11FF9875}"/>
                  </a:ext>
                </a:extLst>
              </p:cNvPr>
              <p:cNvSpPr/>
              <p:nvPr/>
            </p:nvSpPr>
            <p:spPr>
              <a:xfrm flipV="1">
                <a:off x="10848528" y="5969298"/>
                <a:ext cx="994848" cy="51990"/>
              </a:xfrm>
              <a:custGeom>
                <a:avLst/>
                <a:gdLst/>
                <a:ahLst/>
                <a:cxnLst/>
                <a:rect l="l" t="t" r="r" b="b"/>
                <a:pathLst>
                  <a:path w="3249929">
                    <a:moveTo>
                      <a:pt x="0" y="0"/>
                    </a:moveTo>
                    <a:lnTo>
                      <a:pt x="3249561" y="0"/>
                    </a:lnTo>
                  </a:path>
                </a:pathLst>
              </a:custGeom>
              <a:ln w="25400">
                <a:solidFill>
                  <a:srgbClr val="FFC32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28" name="Группа 27"/>
              <p:cNvGrpSpPr/>
              <p:nvPr/>
            </p:nvGrpSpPr>
            <p:grpSpPr>
              <a:xfrm>
                <a:off x="10712795" y="5971682"/>
                <a:ext cx="238082" cy="103714"/>
                <a:chOff x="2667374" y="2712291"/>
                <a:chExt cx="238082" cy="103714"/>
              </a:xfrm>
            </p:grpSpPr>
            <p:sp>
              <p:nvSpPr>
                <p:cNvPr id="29" name="object 12">
                  <a:extLst>
                    <a:ext uri="{FF2B5EF4-FFF2-40B4-BE49-F238E27FC236}">
                      <a16:creationId xmlns="" xmlns:a16="http://schemas.microsoft.com/office/drawing/2014/main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667374" y="2712291"/>
                  <a:ext cx="238082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object 12">
                  <a:extLst>
                    <a:ext uri="{FF2B5EF4-FFF2-40B4-BE49-F238E27FC236}">
                      <a16:creationId xmlns="" xmlns:a16="http://schemas.microsoft.com/office/drawing/2014/main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739089" y="2712291"/>
                  <a:ext cx="103714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rgbClr val="33428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sp>
        <p:nvSpPr>
          <p:cNvPr id="18" name="Прямоугольник 17"/>
          <p:cNvSpPr/>
          <p:nvPr/>
        </p:nvSpPr>
        <p:spPr>
          <a:xfrm>
            <a:off x="905876" y="1649693"/>
            <a:ext cx="112861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Вопрос задается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лицам в возрасте </a:t>
            </a:r>
            <a:r>
              <a:rPr lang="ru-RU" sz="2000" b="1" dirty="0">
                <a:solidFill>
                  <a:srgbClr val="FF0000"/>
                </a:solidFill>
              </a:rPr>
              <a:t>15 лет и более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lvl="0" algn="ctr" defTabSz="914034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Отметьте один из вариантов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ответа: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2"/>
          <a:srcRect l="1151" t="3545" r="74280" b="44748"/>
          <a:stretch/>
        </p:blipFill>
        <p:spPr>
          <a:xfrm>
            <a:off x="255444" y="476016"/>
            <a:ext cx="1300864" cy="1527620"/>
          </a:xfrm>
          <a:prstGeom prst="rect">
            <a:avLst/>
          </a:prstGeom>
        </p:spPr>
      </p:pic>
      <p:sp>
        <p:nvSpPr>
          <p:cNvPr id="15" name="Текст 2"/>
          <p:cNvSpPr>
            <a:spLocks noGrp="1"/>
          </p:cNvSpPr>
          <p:nvPr>
            <p:ph type="body" sz="quarter" idx="10"/>
          </p:nvPr>
        </p:nvSpPr>
        <p:spPr>
          <a:xfrm>
            <a:off x="1128228" y="283898"/>
            <a:ext cx="11063772" cy="551684"/>
          </a:xfrm>
        </p:spPr>
        <p:txBody>
          <a:bodyPr>
            <a:noAutofit/>
          </a:bodyPr>
          <a:lstStyle/>
          <a:p>
            <a:pPr algn="ctr" fontAlgn="base"/>
            <a:r>
              <a:rPr lang="ru-RU" b="1" dirty="0"/>
              <a:t>20. </a:t>
            </a:r>
            <a:r>
              <a:rPr lang="ru-RU" b="1" dirty="0" smtClean="0"/>
              <a:t>ИМЕЛИ ЛИ ВЫ КАКУЮ-ЛИБО ОПЛАЧИВАЕМУЮ РАБОТУ ИЛИ ДОХОДНОЕ ЗАНЯТИЕ C 24 ПО 30 СЕНТЯБРЯ 2021 ГОДА?</a:t>
            </a:r>
            <a:endParaRPr lang="ru-RU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617201" y="3667159"/>
            <a:ext cx="46435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При выборе ответа «</a:t>
            </a:r>
            <a:r>
              <a:rPr lang="ru-RU" sz="2000" b="1" dirty="0">
                <a:solidFill>
                  <a:srgbClr val="00B050"/>
                </a:solidFill>
              </a:rPr>
              <a:t>Да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» задаются вопросы 21 и 22. 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0" algn="ctr" defTabSz="914034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Отметьте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 каждом из них один из вариантов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ответа: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6" name="Рисунок 15" descr="C:\Users\Sheverdova\AppData\Local\Microsoft\Windows\Temporary Internet Files\Content.Outlook\Q147IRRE\2_5197544498476880496.pn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057"/>
          <a:stretch/>
        </p:blipFill>
        <p:spPr bwMode="auto">
          <a:xfrm>
            <a:off x="3051655" y="2357579"/>
            <a:ext cx="7113623" cy="993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Рисунок 20" descr="C:\Users\Sheverdova\AppData\Local\Microsoft\Windows\Temporary Internet Files\Content.Outlook\Q147IRRE\2_5197544498476880496.pn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43"/>
          <a:stretch/>
        </p:blipFill>
        <p:spPr bwMode="auto">
          <a:xfrm>
            <a:off x="5260769" y="3182588"/>
            <a:ext cx="6709558" cy="36754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4681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1439586" y="177800"/>
            <a:ext cx="10403790" cy="679831"/>
            <a:chOff x="1439586" y="5969298"/>
            <a:chExt cx="10403790" cy="679831"/>
          </a:xfrm>
        </p:grpSpPr>
        <p:sp>
          <p:nvSpPr>
            <p:cNvPr id="25" name="object 9">
              <a:extLst>
                <a:ext uri="{FF2B5EF4-FFF2-40B4-BE49-F238E27FC236}">
                  <a16:creationId xmlns="" xmlns:a16="http://schemas.microsoft.com/office/drawing/2014/main" id="{222E1C3D-BC3A-D443-8563-08790B13AA2D}"/>
                </a:ext>
              </a:extLst>
            </p:cNvPr>
            <p:cNvSpPr/>
            <p:nvPr/>
          </p:nvSpPr>
          <p:spPr>
            <a:xfrm>
              <a:off x="1439586" y="6023187"/>
              <a:ext cx="9344923" cy="625942"/>
            </a:xfrm>
            <a:custGeom>
              <a:avLst/>
              <a:gdLst/>
              <a:ahLst/>
              <a:cxnLst/>
              <a:rect l="l" t="t" r="r" b="b"/>
              <a:pathLst>
                <a:path w="3267075">
                  <a:moveTo>
                    <a:pt x="0" y="0"/>
                  </a:moveTo>
                  <a:lnTo>
                    <a:pt x="3266757" y="0"/>
                  </a:lnTo>
                </a:path>
              </a:pathLst>
            </a:custGeom>
            <a:ln w="25400">
              <a:solidFill>
                <a:srgbClr val="33428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10712795" y="5969298"/>
              <a:ext cx="1130581" cy="106098"/>
              <a:chOff x="10712795" y="5969298"/>
              <a:chExt cx="1130581" cy="106098"/>
            </a:xfrm>
          </p:grpSpPr>
          <p:sp>
            <p:nvSpPr>
              <p:cNvPr id="27" name="object 11">
                <a:extLst>
                  <a:ext uri="{FF2B5EF4-FFF2-40B4-BE49-F238E27FC236}">
                    <a16:creationId xmlns="" xmlns:a16="http://schemas.microsoft.com/office/drawing/2014/main" id="{E7D5C25E-08D6-344C-B0C6-CB0D11FF9875}"/>
                  </a:ext>
                </a:extLst>
              </p:cNvPr>
              <p:cNvSpPr/>
              <p:nvPr/>
            </p:nvSpPr>
            <p:spPr>
              <a:xfrm flipV="1">
                <a:off x="10848528" y="5969298"/>
                <a:ext cx="994848" cy="51990"/>
              </a:xfrm>
              <a:custGeom>
                <a:avLst/>
                <a:gdLst/>
                <a:ahLst/>
                <a:cxnLst/>
                <a:rect l="l" t="t" r="r" b="b"/>
                <a:pathLst>
                  <a:path w="3249929">
                    <a:moveTo>
                      <a:pt x="0" y="0"/>
                    </a:moveTo>
                    <a:lnTo>
                      <a:pt x="3249561" y="0"/>
                    </a:lnTo>
                  </a:path>
                </a:pathLst>
              </a:custGeom>
              <a:ln w="25400">
                <a:solidFill>
                  <a:srgbClr val="FFC32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28" name="Группа 27"/>
              <p:cNvGrpSpPr/>
              <p:nvPr/>
            </p:nvGrpSpPr>
            <p:grpSpPr>
              <a:xfrm>
                <a:off x="10712795" y="5971682"/>
                <a:ext cx="238082" cy="103714"/>
                <a:chOff x="2667374" y="2712291"/>
                <a:chExt cx="238082" cy="103714"/>
              </a:xfrm>
            </p:grpSpPr>
            <p:sp>
              <p:nvSpPr>
                <p:cNvPr id="29" name="object 12">
                  <a:extLst>
                    <a:ext uri="{FF2B5EF4-FFF2-40B4-BE49-F238E27FC236}">
                      <a16:creationId xmlns="" xmlns:a16="http://schemas.microsoft.com/office/drawing/2014/main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667374" y="2712291"/>
                  <a:ext cx="238082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object 12">
                  <a:extLst>
                    <a:ext uri="{FF2B5EF4-FFF2-40B4-BE49-F238E27FC236}">
                      <a16:creationId xmlns="" xmlns:a16="http://schemas.microsoft.com/office/drawing/2014/main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739089" y="2712291"/>
                  <a:ext cx="103714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rgbClr val="33428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2"/>
          <a:srcRect l="1151" t="3545" r="74280" b="44748"/>
          <a:stretch/>
        </p:blipFill>
        <p:spPr>
          <a:xfrm>
            <a:off x="255444" y="476016"/>
            <a:ext cx="1300864" cy="1527620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1733797" y="283898"/>
            <a:ext cx="1010957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При ответе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«</a:t>
            </a:r>
            <a:r>
              <a:rPr lang="ru-RU" sz="2000" b="1" dirty="0">
                <a:solidFill>
                  <a:srgbClr val="00B050"/>
                </a:solidFill>
              </a:rPr>
              <a:t>Нет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» на вопрос 22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в вопросе «22.1. Где находилась ваша основная работа» надо выбрать один из вариантов ответа и уточнить место работы в России или название иностранного государства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86888" y="4054706"/>
            <a:ext cx="113564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В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вопросе «22.2. Вы выезжали (выходили) на основную работу:»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надо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выбрать подходящий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вариант: 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0" name="Рисунок 19"/>
          <p:cNvPicPr/>
          <p:nvPr/>
        </p:nvPicPr>
        <p:blipFill rotWithShape="1">
          <a:blip r:embed="rId3"/>
          <a:srcRect l="6986" t="11557" r="34916" b="42491"/>
          <a:stretch/>
        </p:blipFill>
        <p:spPr bwMode="auto">
          <a:xfrm>
            <a:off x="3758837" y="1607337"/>
            <a:ext cx="5501640" cy="244736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Рисунок 22"/>
          <p:cNvPicPr/>
          <p:nvPr/>
        </p:nvPicPr>
        <p:blipFill rotWithShape="1">
          <a:blip r:embed="rId3"/>
          <a:srcRect l="6986" t="57508" r="34916" b="13151"/>
          <a:stretch/>
        </p:blipFill>
        <p:spPr bwMode="auto">
          <a:xfrm>
            <a:off x="3794866" y="4762593"/>
            <a:ext cx="5987440" cy="193509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82824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1439586" y="177800"/>
            <a:ext cx="10403790" cy="679831"/>
            <a:chOff x="1439586" y="5969298"/>
            <a:chExt cx="10403790" cy="679831"/>
          </a:xfrm>
        </p:grpSpPr>
        <p:sp>
          <p:nvSpPr>
            <p:cNvPr id="25" name="object 9">
              <a:extLst>
                <a:ext uri="{FF2B5EF4-FFF2-40B4-BE49-F238E27FC236}">
                  <a16:creationId xmlns="" xmlns:a16="http://schemas.microsoft.com/office/drawing/2014/main" id="{222E1C3D-BC3A-D443-8563-08790B13AA2D}"/>
                </a:ext>
              </a:extLst>
            </p:cNvPr>
            <p:cNvSpPr/>
            <p:nvPr/>
          </p:nvSpPr>
          <p:spPr>
            <a:xfrm>
              <a:off x="1439586" y="6023187"/>
              <a:ext cx="9344923" cy="625942"/>
            </a:xfrm>
            <a:custGeom>
              <a:avLst/>
              <a:gdLst/>
              <a:ahLst/>
              <a:cxnLst/>
              <a:rect l="l" t="t" r="r" b="b"/>
              <a:pathLst>
                <a:path w="3267075">
                  <a:moveTo>
                    <a:pt x="0" y="0"/>
                  </a:moveTo>
                  <a:lnTo>
                    <a:pt x="3266757" y="0"/>
                  </a:lnTo>
                </a:path>
              </a:pathLst>
            </a:custGeom>
            <a:ln w="25400">
              <a:solidFill>
                <a:srgbClr val="33428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10712795" y="5969298"/>
              <a:ext cx="1130581" cy="106098"/>
              <a:chOff x="10712795" y="5969298"/>
              <a:chExt cx="1130581" cy="106098"/>
            </a:xfrm>
          </p:grpSpPr>
          <p:sp>
            <p:nvSpPr>
              <p:cNvPr id="27" name="object 11">
                <a:extLst>
                  <a:ext uri="{FF2B5EF4-FFF2-40B4-BE49-F238E27FC236}">
                    <a16:creationId xmlns="" xmlns:a16="http://schemas.microsoft.com/office/drawing/2014/main" id="{E7D5C25E-08D6-344C-B0C6-CB0D11FF9875}"/>
                  </a:ext>
                </a:extLst>
              </p:cNvPr>
              <p:cNvSpPr/>
              <p:nvPr/>
            </p:nvSpPr>
            <p:spPr>
              <a:xfrm flipV="1">
                <a:off x="10848528" y="5969298"/>
                <a:ext cx="994848" cy="51990"/>
              </a:xfrm>
              <a:custGeom>
                <a:avLst/>
                <a:gdLst/>
                <a:ahLst/>
                <a:cxnLst/>
                <a:rect l="l" t="t" r="r" b="b"/>
                <a:pathLst>
                  <a:path w="3249929">
                    <a:moveTo>
                      <a:pt x="0" y="0"/>
                    </a:moveTo>
                    <a:lnTo>
                      <a:pt x="3249561" y="0"/>
                    </a:lnTo>
                  </a:path>
                </a:pathLst>
              </a:custGeom>
              <a:ln w="25400">
                <a:solidFill>
                  <a:srgbClr val="FFC32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28" name="Группа 27"/>
              <p:cNvGrpSpPr/>
              <p:nvPr/>
            </p:nvGrpSpPr>
            <p:grpSpPr>
              <a:xfrm>
                <a:off x="10712795" y="5971682"/>
                <a:ext cx="238082" cy="103714"/>
                <a:chOff x="2667374" y="2712291"/>
                <a:chExt cx="238082" cy="103714"/>
              </a:xfrm>
            </p:grpSpPr>
            <p:sp>
              <p:nvSpPr>
                <p:cNvPr id="29" name="object 12">
                  <a:extLst>
                    <a:ext uri="{FF2B5EF4-FFF2-40B4-BE49-F238E27FC236}">
                      <a16:creationId xmlns="" xmlns:a16="http://schemas.microsoft.com/office/drawing/2014/main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667374" y="2712291"/>
                  <a:ext cx="238082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object 12">
                  <a:extLst>
                    <a:ext uri="{FF2B5EF4-FFF2-40B4-BE49-F238E27FC236}">
                      <a16:creationId xmlns="" xmlns:a16="http://schemas.microsoft.com/office/drawing/2014/main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739089" y="2712291"/>
                  <a:ext cx="103714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rgbClr val="33428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2"/>
          <a:srcRect l="1151" t="3545" r="74280" b="44748"/>
          <a:stretch/>
        </p:blipFill>
        <p:spPr>
          <a:xfrm>
            <a:off x="255444" y="476016"/>
            <a:ext cx="1300864" cy="1527620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1733797" y="283898"/>
            <a:ext cx="1010957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При выборе ответа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«</a:t>
            </a:r>
            <a:r>
              <a:rPr lang="ru-RU" sz="2000" b="1" dirty="0" smtClean="0">
                <a:solidFill>
                  <a:srgbClr val="00B050"/>
                </a:solidFill>
              </a:rPr>
              <a:t>Нет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» на вопрос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20 задаются вопросы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23 и 24: 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733798" y="4089936"/>
            <a:ext cx="423096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При ответе «</a:t>
            </a:r>
            <a:r>
              <a:rPr lang="ru-RU" sz="2000" b="1" dirty="0">
                <a:solidFill>
                  <a:srgbClr val="00B050"/>
                </a:solidFill>
              </a:rPr>
              <a:t>Нет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» на вопрос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24 в списке причин выберете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одну главную:</a:t>
            </a:r>
          </a:p>
        </p:txBody>
      </p:sp>
      <p:pic>
        <p:nvPicPr>
          <p:cNvPr id="14" name="Рисунок 13"/>
          <p:cNvPicPr/>
          <p:nvPr/>
        </p:nvPicPr>
        <p:blipFill>
          <a:blip r:embed="rId3"/>
          <a:stretch>
            <a:fillRect/>
          </a:stretch>
        </p:blipFill>
        <p:spPr>
          <a:xfrm>
            <a:off x="3434544" y="684008"/>
            <a:ext cx="5940425" cy="876935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905876" y="1560943"/>
            <a:ext cx="113564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Выберите в каждом из них по одному из вариантов ответа:</a:t>
            </a:r>
          </a:p>
        </p:txBody>
      </p:sp>
      <p:pic>
        <p:nvPicPr>
          <p:cNvPr id="16" name="Рисунок 15"/>
          <p:cNvPicPr/>
          <p:nvPr/>
        </p:nvPicPr>
        <p:blipFill rotWithShape="1">
          <a:blip r:embed="rId4"/>
          <a:srcRect t="9952"/>
          <a:stretch/>
        </p:blipFill>
        <p:spPr>
          <a:xfrm>
            <a:off x="2270760" y="2003636"/>
            <a:ext cx="6053842" cy="2051070"/>
          </a:xfrm>
          <a:prstGeom prst="rect">
            <a:avLst/>
          </a:prstGeom>
        </p:spPr>
      </p:pic>
      <p:pic>
        <p:nvPicPr>
          <p:cNvPr id="18" name="Рисунок 17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4756" y="3735990"/>
            <a:ext cx="3274060" cy="29775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13273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1439586" y="177800"/>
            <a:ext cx="10403790" cy="679831"/>
            <a:chOff x="1439586" y="5969298"/>
            <a:chExt cx="10403790" cy="679831"/>
          </a:xfrm>
        </p:grpSpPr>
        <p:sp>
          <p:nvSpPr>
            <p:cNvPr id="25" name="object 9">
              <a:extLst>
                <a:ext uri="{FF2B5EF4-FFF2-40B4-BE49-F238E27FC236}">
                  <a16:creationId xmlns="" xmlns:a16="http://schemas.microsoft.com/office/drawing/2014/main" id="{222E1C3D-BC3A-D443-8563-08790B13AA2D}"/>
                </a:ext>
              </a:extLst>
            </p:cNvPr>
            <p:cNvSpPr/>
            <p:nvPr/>
          </p:nvSpPr>
          <p:spPr>
            <a:xfrm>
              <a:off x="1439586" y="6023187"/>
              <a:ext cx="9344923" cy="625942"/>
            </a:xfrm>
            <a:custGeom>
              <a:avLst/>
              <a:gdLst/>
              <a:ahLst/>
              <a:cxnLst/>
              <a:rect l="l" t="t" r="r" b="b"/>
              <a:pathLst>
                <a:path w="3267075">
                  <a:moveTo>
                    <a:pt x="0" y="0"/>
                  </a:moveTo>
                  <a:lnTo>
                    <a:pt x="3266757" y="0"/>
                  </a:lnTo>
                </a:path>
              </a:pathLst>
            </a:custGeom>
            <a:ln w="25400">
              <a:solidFill>
                <a:srgbClr val="33428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10712795" y="5969298"/>
              <a:ext cx="1130581" cy="106098"/>
              <a:chOff x="10712795" y="5969298"/>
              <a:chExt cx="1130581" cy="106098"/>
            </a:xfrm>
          </p:grpSpPr>
          <p:sp>
            <p:nvSpPr>
              <p:cNvPr id="27" name="object 11">
                <a:extLst>
                  <a:ext uri="{FF2B5EF4-FFF2-40B4-BE49-F238E27FC236}">
                    <a16:creationId xmlns="" xmlns:a16="http://schemas.microsoft.com/office/drawing/2014/main" id="{E7D5C25E-08D6-344C-B0C6-CB0D11FF9875}"/>
                  </a:ext>
                </a:extLst>
              </p:cNvPr>
              <p:cNvSpPr/>
              <p:nvPr/>
            </p:nvSpPr>
            <p:spPr>
              <a:xfrm flipV="1">
                <a:off x="10848528" y="5969298"/>
                <a:ext cx="994848" cy="51990"/>
              </a:xfrm>
              <a:custGeom>
                <a:avLst/>
                <a:gdLst/>
                <a:ahLst/>
                <a:cxnLst/>
                <a:rect l="l" t="t" r="r" b="b"/>
                <a:pathLst>
                  <a:path w="3249929">
                    <a:moveTo>
                      <a:pt x="0" y="0"/>
                    </a:moveTo>
                    <a:lnTo>
                      <a:pt x="3249561" y="0"/>
                    </a:lnTo>
                  </a:path>
                </a:pathLst>
              </a:custGeom>
              <a:ln w="25400">
                <a:solidFill>
                  <a:srgbClr val="FFC32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28" name="Группа 27"/>
              <p:cNvGrpSpPr/>
              <p:nvPr/>
            </p:nvGrpSpPr>
            <p:grpSpPr>
              <a:xfrm>
                <a:off x="10712795" y="5971682"/>
                <a:ext cx="238082" cy="103714"/>
                <a:chOff x="2667374" y="2712291"/>
                <a:chExt cx="238082" cy="103714"/>
              </a:xfrm>
            </p:grpSpPr>
            <p:sp>
              <p:nvSpPr>
                <p:cNvPr id="29" name="object 12">
                  <a:extLst>
                    <a:ext uri="{FF2B5EF4-FFF2-40B4-BE49-F238E27FC236}">
                      <a16:creationId xmlns="" xmlns:a16="http://schemas.microsoft.com/office/drawing/2014/main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667374" y="2712291"/>
                  <a:ext cx="238082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object 12">
                  <a:extLst>
                    <a:ext uri="{FF2B5EF4-FFF2-40B4-BE49-F238E27FC236}">
                      <a16:creationId xmlns="" xmlns:a16="http://schemas.microsoft.com/office/drawing/2014/main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739089" y="2712291"/>
                  <a:ext cx="103714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rgbClr val="33428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sp>
        <p:nvSpPr>
          <p:cNvPr id="18" name="Прямоугольник 17"/>
          <p:cNvSpPr/>
          <p:nvPr/>
        </p:nvSpPr>
        <p:spPr>
          <a:xfrm>
            <a:off x="1840747" y="885883"/>
            <a:ext cx="97203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Укажите, зарегистрированы ли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в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помещении, в котором постоянно проживаете, выбрав соответствующую метку: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2"/>
          <a:srcRect l="1151" t="3545" r="74280" b="44748"/>
          <a:stretch/>
        </p:blipFill>
        <p:spPr>
          <a:xfrm>
            <a:off x="255444" y="476016"/>
            <a:ext cx="1300864" cy="1527620"/>
          </a:xfrm>
          <a:prstGeom prst="rect">
            <a:avLst/>
          </a:prstGeom>
        </p:spPr>
      </p:pic>
      <p:sp>
        <p:nvSpPr>
          <p:cNvPr id="15" name="Текст 2"/>
          <p:cNvSpPr>
            <a:spLocks noGrp="1"/>
          </p:cNvSpPr>
          <p:nvPr>
            <p:ph type="body" sz="quarter" idx="10"/>
          </p:nvPr>
        </p:nvSpPr>
        <p:spPr>
          <a:xfrm>
            <a:off x="1128228" y="283898"/>
            <a:ext cx="11063772" cy="551684"/>
          </a:xfrm>
        </p:spPr>
        <p:txBody>
          <a:bodyPr>
            <a:noAutofit/>
          </a:bodyPr>
          <a:lstStyle/>
          <a:p>
            <a:pPr algn="ctr" fontAlgn="base"/>
            <a:r>
              <a:rPr lang="ru-RU" b="1" dirty="0"/>
              <a:t>25. </a:t>
            </a:r>
            <a:r>
              <a:rPr lang="ru-RU" b="1" dirty="0" smtClean="0"/>
              <a:t>ЗАРЕГИСТРИРОВАНЫ ЛИ ВЫ В ЭТОМ ПОМЕЩЕНИИ?</a:t>
            </a:r>
            <a:endParaRPr lang="ru-RU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905876" y="3343654"/>
            <a:ext cx="449871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Если выбран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ответ «</a:t>
            </a:r>
            <a:r>
              <a:rPr lang="ru-RU" sz="2000" b="1" dirty="0">
                <a:solidFill>
                  <a:srgbClr val="00B050"/>
                </a:solidFill>
              </a:rPr>
              <a:t>Нет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», ответьте на вопрос  «25.1. Где вы зарегистрированы по месту жительства?», выбрав подходящий вариант ответа:</a:t>
            </a:r>
          </a:p>
        </p:txBody>
      </p:sp>
      <p:pic>
        <p:nvPicPr>
          <p:cNvPr id="20" name="Рисунок 19"/>
          <p:cNvPicPr/>
          <p:nvPr/>
        </p:nvPicPr>
        <p:blipFill rotWithShape="1">
          <a:blip r:embed="rId3"/>
          <a:srcRect l="9499" t="34359" r="36766" b="24216"/>
          <a:stretch/>
        </p:blipFill>
        <p:spPr bwMode="auto">
          <a:xfrm>
            <a:off x="5404590" y="3343654"/>
            <a:ext cx="6358785" cy="29383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Рисунок 22"/>
          <p:cNvPicPr/>
          <p:nvPr/>
        </p:nvPicPr>
        <p:blipFill rotWithShape="1">
          <a:blip r:embed="rId3"/>
          <a:srcRect l="9499" t="14763" r="36766" b="65044"/>
          <a:stretch/>
        </p:blipFill>
        <p:spPr bwMode="auto">
          <a:xfrm>
            <a:off x="3609974" y="1593769"/>
            <a:ext cx="6467476" cy="149381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78718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1439586" y="177800"/>
            <a:ext cx="10403790" cy="679831"/>
            <a:chOff x="1439586" y="5969298"/>
            <a:chExt cx="10403790" cy="679831"/>
          </a:xfrm>
        </p:grpSpPr>
        <p:sp>
          <p:nvSpPr>
            <p:cNvPr id="25" name="object 9">
              <a:extLst>
                <a:ext uri="{FF2B5EF4-FFF2-40B4-BE49-F238E27FC236}">
                  <a16:creationId xmlns="" xmlns:a16="http://schemas.microsoft.com/office/drawing/2014/main" id="{222E1C3D-BC3A-D443-8563-08790B13AA2D}"/>
                </a:ext>
              </a:extLst>
            </p:cNvPr>
            <p:cNvSpPr/>
            <p:nvPr/>
          </p:nvSpPr>
          <p:spPr>
            <a:xfrm>
              <a:off x="1439586" y="6023187"/>
              <a:ext cx="9344923" cy="625942"/>
            </a:xfrm>
            <a:custGeom>
              <a:avLst/>
              <a:gdLst/>
              <a:ahLst/>
              <a:cxnLst/>
              <a:rect l="l" t="t" r="r" b="b"/>
              <a:pathLst>
                <a:path w="3267075">
                  <a:moveTo>
                    <a:pt x="0" y="0"/>
                  </a:moveTo>
                  <a:lnTo>
                    <a:pt x="3266757" y="0"/>
                  </a:lnTo>
                </a:path>
              </a:pathLst>
            </a:custGeom>
            <a:ln w="25400">
              <a:solidFill>
                <a:srgbClr val="33428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10712795" y="5969298"/>
              <a:ext cx="1130581" cy="106098"/>
              <a:chOff x="10712795" y="5969298"/>
              <a:chExt cx="1130581" cy="106098"/>
            </a:xfrm>
          </p:grpSpPr>
          <p:sp>
            <p:nvSpPr>
              <p:cNvPr id="27" name="object 11">
                <a:extLst>
                  <a:ext uri="{FF2B5EF4-FFF2-40B4-BE49-F238E27FC236}">
                    <a16:creationId xmlns="" xmlns:a16="http://schemas.microsoft.com/office/drawing/2014/main" id="{E7D5C25E-08D6-344C-B0C6-CB0D11FF9875}"/>
                  </a:ext>
                </a:extLst>
              </p:cNvPr>
              <p:cNvSpPr/>
              <p:nvPr/>
            </p:nvSpPr>
            <p:spPr>
              <a:xfrm flipV="1">
                <a:off x="10848528" y="5969298"/>
                <a:ext cx="994848" cy="51990"/>
              </a:xfrm>
              <a:custGeom>
                <a:avLst/>
                <a:gdLst/>
                <a:ahLst/>
                <a:cxnLst/>
                <a:rect l="l" t="t" r="r" b="b"/>
                <a:pathLst>
                  <a:path w="3249929">
                    <a:moveTo>
                      <a:pt x="0" y="0"/>
                    </a:moveTo>
                    <a:lnTo>
                      <a:pt x="3249561" y="0"/>
                    </a:lnTo>
                  </a:path>
                </a:pathLst>
              </a:custGeom>
              <a:ln w="25400">
                <a:solidFill>
                  <a:srgbClr val="FFC32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28" name="Группа 27"/>
              <p:cNvGrpSpPr/>
              <p:nvPr/>
            </p:nvGrpSpPr>
            <p:grpSpPr>
              <a:xfrm>
                <a:off x="10712795" y="5971682"/>
                <a:ext cx="238082" cy="103714"/>
                <a:chOff x="2667374" y="2712291"/>
                <a:chExt cx="238082" cy="103714"/>
              </a:xfrm>
            </p:grpSpPr>
            <p:sp>
              <p:nvSpPr>
                <p:cNvPr id="29" name="object 12">
                  <a:extLst>
                    <a:ext uri="{FF2B5EF4-FFF2-40B4-BE49-F238E27FC236}">
                      <a16:creationId xmlns="" xmlns:a16="http://schemas.microsoft.com/office/drawing/2014/main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667374" y="2712291"/>
                  <a:ext cx="238082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object 12">
                  <a:extLst>
                    <a:ext uri="{FF2B5EF4-FFF2-40B4-BE49-F238E27FC236}">
                      <a16:creationId xmlns="" xmlns:a16="http://schemas.microsoft.com/office/drawing/2014/main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739089" y="2712291"/>
                  <a:ext cx="103714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rgbClr val="33428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sp>
        <p:nvSpPr>
          <p:cNvPr id="41" name="Текст 2"/>
          <p:cNvSpPr>
            <a:spLocks noGrp="1"/>
          </p:cNvSpPr>
          <p:nvPr>
            <p:ph type="body" sz="quarter" idx="10"/>
          </p:nvPr>
        </p:nvSpPr>
        <p:spPr>
          <a:xfrm>
            <a:off x="0" y="306057"/>
            <a:ext cx="11988316" cy="551684"/>
          </a:xfrm>
        </p:spPr>
        <p:txBody>
          <a:bodyPr/>
          <a:lstStyle/>
          <a:p>
            <a:pPr algn="ctr"/>
            <a:r>
              <a:rPr lang="ru-RU" b="1" dirty="0" smtClean="0"/>
              <a:t>1. АДРЕС ВАШЕГО ФАКТИЧЕСКОГО ПОСТОЯННОГО ПРОЖИВАНИЯ</a:t>
            </a:r>
            <a:endParaRPr lang="ru-RU" b="1" dirty="0"/>
          </a:p>
        </p:txBody>
      </p:sp>
      <p:pic>
        <p:nvPicPr>
          <p:cNvPr id="31" name="Рисунок 30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3837"/>
          <a:stretch/>
        </p:blipFill>
        <p:spPr bwMode="auto">
          <a:xfrm>
            <a:off x="1997955" y="3633081"/>
            <a:ext cx="8228183" cy="295173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3" name="Прямоугольник 32"/>
          <p:cNvSpPr/>
          <p:nvPr/>
        </p:nvSpPr>
        <p:spPr>
          <a:xfrm>
            <a:off x="1513712" y="1259550"/>
            <a:ext cx="9196670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Фактический адрес </a:t>
            </a:r>
            <a:r>
              <a:rPr lang="ru-RU" sz="2000" b="1" dirty="0">
                <a:solidFill>
                  <a:srgbClr val="FF0000"/>
                </a:solidFill>
              </a:rPr>
              <a:t>может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000" b="1" dirty="0">
                <a:solidFill>
                  <a:srgbClr val="FF0000"/>
                </a:solidFill>
              </a:rPr>
              <a:t>не совпадать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с местом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постоянной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или временной регистрации (прописки). Он также не зависит от того, есть ли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юридическое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право на пребывание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помещении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. Это может быть и адрес места проживания у родственников, в съемной квартире и др.</a:t>
            </a:r>
          </a:p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Необходимо последовательно заполнить все поля адреса, выбрав значение из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выпадающего списка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нажатием кнопки справа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«     »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285636" lvl="0" indent="-285636" defTabSz="914034">
              <a:spcAft>
                <a:spcPts val="600"/>
              </a:spcAft>
              <a:buFontTx/>
              <a:buChar char="-"/>
            </a:pPr>
            <a:endParaRPr lang="ru-RU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4" name="Рисунок 33"/>
          <p:cNvPicPr/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4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2000" t="19896" r="3000" b="67946"/>
          <a:stretch/>
        </p:blipFill>
        <p:spPr bwMode="auto">
          <a:xfrm rot="10800000">
            <a:off x="9744441" y="3024025"/>
            <a:ext cx="238125" cy="1746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9" name="Рисунок 38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359586" y="1000245"/>
            <a:ext cx="1080000" cy="108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635194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1439586" y="177800"/>
            <a:ext cx="10403790" cy="679831"/>
            <a:chOff x="1439586" y="5969298"/>
            <a:chExt cx="10403790" cy="679831"/>
          </a:xfrm>
        </p:grpSpPr>
        <p:sp>
          <p:nvSpPr>
            <p:cNvPr id="25" name="object 9">
              <a:extLst>
                <a:ext uri="{FF2B5EF4-FFF2-40B4-BE49-F238E27FC236}">
                  <a16:creationId xmlns="" xmlns:a16="http://schemas.microsoft.com/office/drawing/2014/main" id="{222E1C3D-BC3A-D443-8563-08790B13AA2D}"/>
                </a:ext>
              </a:extLst>
            </p:cNvPr>
            <p:cNvSpPr/>
            <p:nvPr/>
          </p:nvSpPr>
          <p:spPr>
            <a:xfrm>
              <a:off x="1439586" y="6023187"/>
              <a:ext cx="9344923" cy="625942"/>
            </a:xfrm>
            <a:custGeom>
              <a:avLst/>
              <a:gdLst/>
              <a:ahLst/>
              <a:cxnLst/>
              <a:rect l="l" t="t" r="r" b="b"/>
              <a:pathLst>
                <a:path w="3267075">
                  <a:moveTo>
                    <a:pt x="0" y="0"/>
                  </a:moveTo>
                  <a:lnTo>
                    <a:pt x="3266757" y="0"/>
                  </a:lnTo>
                </a:path>
              </a:pathLst>
            </a:custGeom>
            <a:ln w="25400">
              <a:solidFill>
                <a:srgbClr val="33428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10712795" y="5969298"/>
              <a:ext cx="1130581" cy="106098"/>
              <a:chOff x="10712795" y="5969298"/>
              <a:chExt cx="1130581" cy="106098"/>
            </a:xfrm>
          </p:grpSpPr>
          <p:sp>
            <p:nvSpPr>
              <p:cNvPr id="27" name="object 11">
                <a:extLst>
                  <a:ext uri="{FF2B5EF4-FFF2-40B4-BE49-F238E27FC236}">
                    <a16:creationId xmlns="" xmlns:a16="http://schemas.microsoft.com/office/drawing/2014/main" id="{E7D5C25E-08D6-344C-B0C6-CB0D11FF9875}"/>
                  </a:ext>
                </a:extLst>
              </p:cNvPr>
              <p:cNvSpPr/>
              <p:nvPr/>
            </p:nvSpPr>
            <p:spPr>
              <a:xfrm flipV="1">
                <a:off x="10848528" y="5969298"/>
                <a:ext cx="994848" cy="51990"/>
              </a:xfrm>
              <a:custGeom>
                <a:avLst/>
                <a:gdLst/>
                <a:ahLst/>
                <a:cxnLst/>
                <a:rect l="l" t="t" r="r" b="b"/>
                <a:pathLst>
                  <a:path w="3249929">
                    <a:moveTo>
                      <a:pt x="0" y="0"/>
                    </a:moveTo>
                    <a:lnTo>
                      <a:pt x="3249561" y="0"/>
                    </a:lnTo>
                  </a:path>
                </a:pathLst>
              </a:custGeom>
              <a:ln w="25400">
                <a:solidFill>
                  <a:srgbClr val="FFC32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28" name="Группа 27"/>
              <p:cNvGrpSpPr/>
              <p:nvPr/>
            </p:nvGrpSpPr>
            <p:grpSpPr>
              <a:xfrm>
                <a:off x="10712795" y="5971682"/>
                <a:ext cx="238082" cy="103714"/>
                <a:chOff x="2667374" y="2712291"/>
                <a:chExt cx="238082" cy="103714"/>
              </a:xfrm>
            </p:grpSpPr>
            <p:sp>
              <p:nvSpPr>
                <p:cNvPr id="29" name="object 12">
                  <a:extLst>
                    <a:ext uri="{FF2B5EF4-FFF2-40B4-BE49-F238E27FC236}">
                      <a16:creationId xmlns="" xmlns:a16="http://schemas.microsoft.com/office/drawing/2014/main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667374" y="2712291"/>
                  <a:ext cx="238082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object 12">
                  <a:extLst>
                    <a:ext uri="{FF2B5EF4-FFF2-40B4-BE49-F238E27FC236}">
                      <a16:creationId xmlns="" xmlns:a16="http://schemas.microsoft.com/office/drawing/2014/main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739089" y="2712291"/>
                  <a:ext cx="103714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rgbClr val="33428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sp>
        <p:nvSpPr>
          <p:cNvPr id="18" name="Прямоугольник 17"/>
          <p:cNvSpPr/>
          <p:nvPr/>
        </p:nvSpPr>
        <p:spPr>
          <a:xfrm>
            <a:off x="688769" y="885883"/>
            <a:ext cx="1087227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Переписные листы необходимо заполнить на </a:t>
            </a:r>
            <a:r>
              <a:rPr lang="ru-RU" sz="2000" b="1" dirty="0">
                <a:solidFill>
                  <a:srgbClr val="FF0000"/>
                </a:solidFill>
              </a:rPr>
              <a:t>всех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лиц, проживающих в домохозяйстве (за исключением лиц, </a:t>
            </a:r>
            <a:r>
              <a:rPr lang="ru-RU" sz="2000" b="1" dirty="0">
                <a:solidFill>
                  <a:srgbClr val="FF0000"/>
                </a:solidFill>
              </a:rPr>
              <a:t>временно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 находящихся в помещении и </a:t>
            </a:r>
            <a:r>
              <a:rPr lang="ru-RU" sz="2000" b="1" dirty="0">
                <a:solidFill>
                  <a:srgbClr val="FF0000"/>
                </a:solidFill>
              </a:rPr>
              <a:t>постоянно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 проживающих в другом месте на </a:t>
            </a:r>
            <a:r>
              <a:rPr lang="ru-RU" sz="2000" b="1" dirty="0">
                <a:solidFill>
                  <a:srgbClr val="FF0000"/>
                </a:solidFill>
              </a:rPr>
              <a:t>территории России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)</a:t>
            </a:r>
          </a:p>
          <a:p>
            <a:pPr lvl="0" algn="ctr" defTabSz="914034"/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lvl="0" algn="ctr" defTabSz="914034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После заполнения переписных листов на </a:t>
            </a:r>
            <a:r>
              <a:rPr lang="ru-RU" sz="2000" b="1" dirty="0">
                <a:solidFill>
                  <a:srgbClr val="FF0000"/>
                </a:solidFill>
              </a:rPr>
              <a:t>всех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 проживающих в помещении лиц, необходимо заполнить переписной лист на жилое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помещение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2"/>
          <a:srcRect l="32935" t="5564" r="36860" b="43940"/>
          <a:stretch/>
        </p:blipFill>
        <p:spPr>
          <a:xfrm>
            <a:off x="4318873" y="3253838"/>
            <a:ext cx="3182588" cy="2968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993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1439586" y="177800"/>
            <a:ext cx="10403790" cy="679831"/>
            <a:chOff x="1439586" y="5969298"/>
            <a:chExt cx="10403790" cy="679831"/>
          </a:xfrm>
        </p:grpSpPr>
        <p:sp>
          <p:nvSpPr>
            <p:cNvPr id="25" name="object 9">
              <a:extLst>
                <a:ext uri="{FF2B5EF4-FFF2-40B4-BE49-F238E27FC236}">
                  <a16:creationId xmlns="" xmlns:a16="http://schemas.microsoft.com/office/drawing/2014/main" id="{222E1C3D-BC3A-D443-8563-08790B13AA2D}"/>
                </a:ext>
              </a:extLst>
            </p:cNvPr>
            <p:cNvSpPr/>
            <p:nvPr/>
          </p:nvSpPr>
          <p:spPr>
            <a:xfrm>
              <a:off x="1439586" y="6023187"/>
              <a:ext cx="9344923" cy="625942"/>
            </a:xfrm>
            <a:custGeom>
              <a:avLst/>
              <a:gdLst/>
              <a:ahLst/>
              <a:cxnLst/>
              <a:rect l="l" t="t" r="r" b="b"/>
              <a:pathLst>
                <a:path w="3267075">
                  <a:moveTo>
                    <a:pt x="0" y="0"/>
                  </a:moveTo>
                  <a:lnTo>
                    <a:pt x="3266757" y="0"/>
                  </a:lnTo>
                </a:path>
              </a:pathLst>
            </a:custGeom>
            <a:ln w="25400">
              <a:solidFill>
                <a:srgbClr val="33428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10712795" y="5969298"/>
              <a:ext cx="1130581" cy="106098"/>
              <a:chOff x="10712795" y="5969298"/>
              <a:chExt cx="1130581" cy="106098"/>
            </a:xfrm>
          </p:grpSpPr>
          <p:sp>
            <p:nvSpPr>
              <p:cNvPr id="27" name="object 11">
                <a:extLst>
                  <a:ext uri="{FF2B5EF4-FFF2-40B4-BE49-F238E27FC236}">
                    <a16:creationId xmlns="" xmlns:a16="http://schemas.microsoft.com/office/drawing/2014/main" id="{E7D5C25E-08D6-344C-B0C6-CB0D11FF9875}"/>
                  </a:ext>
                </a:extLst>
              </p:cNvPr>
              <p:cNvSpPr/>
              <p:nvPr/>
            </p:nvSpPr>
            <p:spPr>
              <a:xfrm flipV="1">
                <a:off x="10848528" y="5969298"/>
                <a:ext cx="994848" cy="51990"/>
              </a:xfrm>
              <a:custGeom>
                <a:avLst/>
                <a:gdLst/>
                <a:ahLst/>
                <a:cxnLst/>
                <a:rect l="l" t="t" r="r" b="b"/>
                <a:pathLst>
                  <a:path w="3249929">
                    <a:moveTo>
                      <a:pt x="0" y="0"/>
                    </a:moveTo>
                    <a:lnTo>
                      <a:pt x="3249561" y="0"/>
                    </a:lnTo>
                  </a:path>
                </a:pathLst>
              </a:custGeom>
              <a:ln w="25400">
                <a:solidFill>
                  <a:srgbClr val="FFC32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28" name="Группа 27"/>
              <p:cNvGrpSpPr/>
              <p:nvPr/>
            </p:nvGrpSpPr>
            <p:grpSpPr>
              <a:xfrm>
                <a:off x="10712795" y="5971682"/>
                <a:ext cx="238082" cy="103714"/>
                <a:chOff x="2667374" y="2712291"/>
                <a:chExt cx="238082" cy="103714"/>
              </a:xfrm>
            </p:grpSpPr>
            <p:sp>
              <p:nvSpPr>
                <p:cNvPr id="29" name="object 12">
                  <a:extLst>
                    <a:ext uri="{FF2B5EF4-FFF2-40B4-BE49-F238E27FC236}">
                      <a16:creationId xmlns="" xmlns:a16="http://schemas.microsoft.com/office/drawing/2014/main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667374" y="2712291"/>
                  <a:ext cx="238082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object 12">
                  <a:extLst>
                    <a:ext uri="{FF2B5EF4-FFF2-40B4-BE49-F238E27FC236}">
                      <a16:creationId xmlns="" xmlns:a16="http://schemas.microsoft.com/office/drawing/2014/main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739089" y="2712291"/>
                  <a:ext cx="103714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rgbClr val="33428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sp>
        <p:nvSpPr>
          <p:cNvPr id="18" name="Прямоугольник 17"/>
          <p:cNvSpPr/>
          <p:nvPr/>
        </p:nvSpPr>
        <p:spPr>
          <a:xfrm>
            <a:off x="1416641" y="700033"/>
            <a:ext cx="97203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Укажите тип жилища:</a:t>
            </a:r>
          </a:p>
        </p:txBody>
      </p:sp>
      <p:sp>
        <p:nvSpPr>
          <p:cNvPr id="15" name="Текст 2"/>
          <p:cNvSpPr>
            <a:spLocks noGrp="1"/>
          </p:cNvSpPr>
          <p:nvPr>
            <p:ph type="body" sz="quarter" idx="10"/>
          </p:nvPr>
        </p:nvSpPr>
        <p:spPr>
          <a:xfrm>
            <a:off x="580161" y="268818"/>
            <a:ext cx="11063772" cy="551684"/>
          </a:xfrm>
        </p:spPr>
        <p:txBody>
          <a:bodyPr>
            <a:noAutofit/>
          </a:bodyPr>
          <a:lstStyle/>
          <a:p>
            <a:pPr algn="ctr" fontAlgn="base"/>
            <a:r>
              <a:rPr lang="ru-RU" b="1" dirty="0"/>
              <a:t>33. </a:t>
            </a:r>
            <a:r>
              <a:rPr lang="ru-RU" b="1" dirty="0" smtClean="0"/>
              <a:t>ТИП ЖИЛИЩА </a:t>
            </a:r>
            <a:endParaRPr lang="ru-RU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97565" y="3736507"/>
            <a:ext cx="119584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Выберите период постройки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дома (ввода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эксплуатацию).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При перестройках, надстройках, расширении дома годом ввода в эксплуатацию считается год первоначальной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постройки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2"/>
          <a:srcRect l="32935" t="5564" r="36860" b="43940"/>
          <a:stretch/>
        </p:blipFill>
        <p:spPr>
          <a:xfrm>
            <a:off x="297565" y="622928"/>
            <a:ext cx="1322629" cy="1233796"/>
          </a:xfrm>
          <a:prstGeom prst="rect">
            <a:avLst/>
          </a:prstGeom>
        </p:spPr>
      </p:pic>
      <p:pic>
        <p:nvPicPr>
          <p:cNvPr id="17" name="Рисунок 1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0311" y="1100143"/>
            <a:ext cx="4632960" cy="216408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Текст 2"/>
          <p:cNvSpPr>
            <a:spLocks noGrp="1"/>
          </p:cNvSpPr>
          <p:nvPr>
            <p:ph type="body" sz="quarter" idx="10"/>
          </p:nvPr>
        </p:nvSpPr>
        <p:spPr>
          <a:xfrm>
            <a:off x="497275" y="3264223"/>
            <a:ext cx="11063772" cy="551684"/>
          </a:xfrm>
        </p:spPr>
        <p:txBody>
          <a:bodyPr>
            <a:noAutofit/>
          </a:bodyPr>
          <a:lstStyle/>
          <a:p>
            <a:pPr algn="ctr" fontAlgn="base"/>
            <a:r>
              <a:rPr lang="ru-RU" b="1" dirty="0"/>
              <a:t>34. </a:t>
            </a:r>
            <a:r>
              <a:rPr lang="ru-RU" b="1" dirty="0" smtClean="0"/>
              <a:t>ВРЕМЯ ПОСТРОЙКИ ДОМА</a:t>
            </a:r>
            <a:endParaRPr lang="ru-RU" b="1" dirty="0"/>
          </a:p>
        </p:txBody>
      </p:sp>
      <p:pic>
        <p:nvPicPr>
          <p:cNvPr id="31" name="Рисунок 3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6052" y="4459185"/>
            <a:ext cx="1951990" cy="228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42133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1439586" y="177800"/>
            <a:ext cx="10403790" cy="679831"/>
            <a:chOff x="1439586" y="5969298"/>
            <a:chExt cx="10403790" cy="679831"/>
          </a:xfrm>
        </p:grpSpPr>
        <p:sp>
          <p:nvSpPr>
            <p:cNvPr id="25" name="object 9">
              <a:extLst>
                <a:ext uri="{FF2B5EF4-FFF2-40B4-BE49-F238E27FC236}">
                  <a16:creationId xmlns="" xmlns:a16="http://schemas.microsoft.com/office/drawing/2014/main" id="{222E1C3D-BC3A-D443-8563-08790B13AA2D}"/>
                </a:ext>
              </a:extLst>
            </p:cNvPr>
            <p:cNvSpPr/>
            <p:nvPr/>
          </p:nvSpPr>
          <p:spPr>
            <a:xfrm>
              <a:off x="1439586" y="6023187"/>
              <a:ext cx="9344923" cy="625942"/>
            </a:xfrm>
            <a:custGeom>
              <a:avLst/>
              <a:gdLst/>
              <a:ahLst/>
              <a:cxnLst/>
              <a:rect l="l" t="t" r="r" b="b"/>
              <a:pathLst>
                <a:path w="3267075">
                  <a:moveTo>
                    <a:pt x="0" y="0"/>
                  </a:moveTo>
                  <a:lnTo>
                    <a:pt x="3266757" y="0"/>
                  </a:lnTo>
                </a:path>
              </a:pathLst>
            </a:custGeom>
            <a:ln w="25400">
              <a:solidFill>
                <a:srgbClr val="33428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10712795" y="5969298"/>
              <a:ext cx="1130581" cy="106098"/>
              <a:chOff x="10712795" y="5969298"/>
              <a:chExt cx="1130581" cy="106098"/>
            </a:xfrm>
          </p:grpSpPr>
          <p:sp>
            <p:nvSpPr>
              <p:cNvPr id="27" name="object 11">
                <a:extLst>
                  <a:ext uri="{FF2B5EF4-FFF2-40B4-BE49-F238E27FC236}">
                    <a16:creationId xmlns="" xmlns:a16="http://schemas.microsoft.com/office/drawing/2014/main" id="{E7D5C25E-08D6-344C-B0C6-CB0D11FF9875}"/>
                  </a:ext>
                </a:extLst>
              </p:cNvPr>
              <p:cNvSpPr/>
              <p:nvPr/>
            </p:nvSpPr>
            <p:spPr>
              <a:xfrm flipV="1">
                <a:off x="10848528" y="5969298"/>
                <a:ext cx="994848" cy="51990"/>
              </a:xfrm>
              <a:custGeom>
                <a:avLst/>
                <a:gdLst/>
                <a:ahLst/>
                <a:cxnLst/>
                <a:rect l="l" t="t" r="r" b="b"/>
                <a:pathLst>
                  <a:path w="3249929">
                    <a:moveTo>
                      <a:pt x="0" y="0"/>
                    </a:moveTo>
                    <a:lnTo>
                      <a:pt x="3249561" y="0"/>
                    </a:lnTo>
                  </a:path>
                </a:pathLst>
              </a:custGeom>
              <a:ln w="25400">
                <a:solidFill>
                  <a:srgbClr val="FFC32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28" name="Группа 27"/>
              <p:cNvGrpSpPr/>
              <p:nvPr/>
            </p:nvGrpSpPr>
            <p:grpSpPr>
              <a:xfrm>
                <a:off x="10712795" y="5971682"/>
                <a:ext cx="238082" cy="103714"/>
                <a:chOff x="2667374" y="2712291"/>
                <a:chExt cx="238082" cy="103714"/>
              </a:xfrm>
            </p:grpSpPr>
            <p:sp>
              <p:nvSpPr>
                <p:cNvPr id="29" name="object 12">
                  <a:extLst>
                    <a:ext uri="{FF2B5EF4-FFF2-40B4-BE49-F238E27FC236}">
                      <a16:creationId xmlns="" xmlns:a16="http://schemas.microsoft.com/office/drawing/2014/main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667374" y="2712291"/>
                  <a:ext cx="238082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object 12">
                  <a:extLst>
                    <a:ext uri="{FF2B5EF4-FFF2-40B4-BE49-F238E27FC236}">
                      <a16:creationId xmlns="" xmlns:a16="http://schemas.microsoft.com/office/drawing/2014/main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739089" y="2712291"/>
                  <a:ext cx="103714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rgbClr val="33428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sp>
        <p:nvSpPr>
          <p:cNvPr id="18" name="Прямоугольник 17"/>
          <p:cNvSpPr/>
          <p:nvPr/>
        </p:nvSpPr>
        <p:spPr>
          <a:xfrm>
            <a:off x="1416641" y="700033"/>
            <a:ext cx="97203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Выберете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один из вариантов ответа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: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" name="Текст 2"/>
          <p:cNvSpPr>
            <a:spLocks noGrp="1"/>
          </p:cNvSpPr>
          <p:nvPr>
            <p:ph type="body" sz="quarter" idx="10"/>
          </p:nvPr>
        </p:nvSpPr>
        <p:spPr>
          <a:xfrm>
            <a:off x="580161" y="268818"/>
            <a:ext cx="11063772" cy="551684"/>
          </a:xfrm>
        </p:spPr>
        <p:txBody>
          <a:bodyPr>
            <a:noAutofit/>
          </a:bodyPr>
          <a:lstStyle/>
          <a:p>
            <a:pPr algn="ctr" fontAlgn="base"/>
            <a:r>
              <a:rPr lang="ru-RU" b="1" dirty="0"/>
              <a:t>35. </a:t>
            </a:r>
            <a:r>
              <a:rPr lang="ru-RU" b="1" dirty="0" smtClean="0"/>
              <a:t>МАТЕРИАЛ НАРУЖНЫХ СТЕН ДОМА</a:t>
            </a:r>
            <a:endParaRPr lang="ru-RU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33548" y="4209203"/>
            <a:ext cx="119584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Запишите размер общей площади в целых квадратных метрах без десятичных знаков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2"/>
          <a:srcRect l="32935" t="5564" r="36860" b="43940"/>
          <a:stretch/>
        </p:blipFill>
        <p:spPr>
          <a:xfrm>
            <a:off x="297565" y="622928"/>
            <a:ext cx="1322629" cy="1233796"/>
          </a:xfrm>
          <a:prstGeom prst="rect">
            <a:avLst/>
          </a:prstGeom>
        </p:spPr>
      </p:pic>
      <p:sp>
        <p:nvSpPr>
          <p:cNvPr id="21" name="Текст 2"/>
          <p:cNvSpPr>
            <a:spLocks noGrp="1"/>
          </p:cNvSpPr>
          <p:nvPr>
            <p:ph type="body" sz="quarter" idx="10"/>
          </p:nvPr>
        </p:nvSpPr>
        <p:spPr>
          <a:xfrm>
            <a:off x="497275" y="3264223"/>
            <a:ext cx="11063772" cy="551684"/>
          </a:xfrm>
        </p:spPr>
        <p:txBody>
          <a:bodyPr>
            <a:noAutofit/>
          </a:bodyPr>
          <a:lstStyle/>
          <a:p>
            <a:pPr algn="ctr" fontAlgn="base"/>
            <a:r>
              <a:rPr lang="ru-RU" b="1" dirty="0" smtClean="0"/>
              <a:t>36. ОБЩАЯ ПЛОЩАДЬ КВАРТИРЫ ИЛИ ОДНОКВАРТИРНОГО ДОМА (В ЦЕЛЫХ М</a:t>
            </a:r>
            <a:r>
              <a:rPr lang="ru-RU" b="1" baseline="30000" dirty="0" smtClean="0"/>
              <a:t>2</a:t>
            </a:r>
            <a:r>
              <a:rPr lang="ru-RU" b="1" dirty="0" smtClean="0"/>
              <a:t>)</a:t>
            </a:r>
            <a:endParaRPr lang="ru-RU" b="1" dirty="0"/>
          </a:p>
        </p:txBody>
      </p:sp>
      <p:pic>
        <p:nvPicPr>
          <p:cNvPr id="20" name="Рисунок 19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1546" y="1100143"/>
            <a:ext cx="5190490" cy="2141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Рисунок 21"/>
          <p:cNvPicPr/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31000"/>
                    </a14:imgEffect>
                  </a14:imgLayer>
                </a14:imgProps>
              </a:ext>
            </a:extLst>
          </a:blip>
          <a:srcRect l="3195" r="9745" b="50000"/>
          <a:stretch/>
        </p:blipFill>
        <p:spPr>
          <a:xfrm>
            <a:off x="310502" y="4656214"/>
            <a:ext cx="4890889" cy="1186446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5058888" y="4987623"/>
            <a:ext cx="694272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/>
            <a:r>
              <a:rPr lang="ru-RU" sz="1400" b="1" dirty="0" smtClean="0">
                <a:solidFill>
                  <a:srgbClr val="FF0000"/>
                </a:solidFill>
              </a:rPr>
              <a:t>Не </a:t>
            </a:r>
            <a:r>
              <a:rPr lang="ru-RU" sz="1400" b="1" dirty="0">
                <a:solidFill>
                  <a:srgbClr val="FF0000"/>
                </a:solidFill>
              </a:rPr>
              <a:t>учитывается площадь: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sz="1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0" algn="ctr" defTabSz="914034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- общедомовых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лестничных клеток, лифтовых холлов, тамбуров,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коридоров (кроме внутриквартирных), вестибюлей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сеней,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гаражей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;</a:t>
            </a:r>
            <a:endParaRPr lang="ru-RU" sz="1400" b="1" dirty="0">
              <a:solidFill>
                <a:schemeClr val="accent1">
                  <a:lumMod val="50000"/>
                </a:schemeClr>
              </a:solidFill>
            </a:endParaRPr>
          </a:p>
          <a:p>
            <a:pPr lvl="0" algn="ctr" defTabSz="914034"/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-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выступающих конструктивных элементов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и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отопительных печей;</a:t>
            </a:r>
            <a:endParaRPr lang="ru-RU" sz="1400" b="1" dirty="0">
              <a:solidFill>
                <a:schemeClr val="accent1">
                  <a:lumMod val="50000"/>
                </a:schemeClr>
              </a:solidFill>
            </a:endParaRPr>
          </a:p>
          <a:p>
            <a:pPr lvl="0" algn="ctr" defTabSz="914034"/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- веранд, балконов, лоджий, террас;</a:t>
            </a:r>
          </a:p>
          <a:p>
            <a:pPr lvl="0" algn="ctr" defTabSz="914034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-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отдельно стоящих кухонь, бань, бассейнов, саун, сараев, беседок и др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ru-RU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504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1439586" y="177800"/>
            <a:ext cx="10403790" cy="679831"/>
            <a:chOff x="1439586" y="5969298"/>
            <a:chExt cx="10403790" cy="679831"/>
          </a:xfrm>
        </p:grpSpPr>
        <p:sp>
          <p:nvSpPr>
            <p:cNvPr id="25" name="object 9">
              <a:extLst>
                <a:ext uri="{FF2B5EF4-FFF2-40B4-BE49-F238E27FC236}">
                  <a16:creationId xmlns="" xmlns:a16="http://schemas.microsoft.com/office/drawing/2014/main" id="{222E1C3D-BC3A-D443-8563-08790B13AA2D}"/>
                </a:ext>
              </a:extLst>
            </p:cNvPr>
            <p:cNvSpPr/>
            <p:nvPr/>
          </p:nvSpPr>
          <p:spPr>
            <a:xfrm>
              <a:off x="1439586" y="6023187"/>
              <a:ext cx="9344923" cy="625942"/>
            </a:xfrm>
            <a:custGeom>
              <a:avLst/>
              <a:gdLst/>
              <a:ahLst/>
              <a:cxnLst/>
              <a:rect l="l" t="t" r="r" b="b"/>
              <a:pathLst>
                <a:path w="3267075">
                  <a:moveTo>
                    <a:pt x="0" y="0"/>
                  </a:moveTo>
                  <a:lnTo>
                    <a:pt x="3266757" y="0"/>
                  </a:lnTo>
                </a:path>
              </a:pathLst>
            </a:custGeom>
            <a:ln w="25400">
              <a:solidFill>
                <a:srgbClr val="33428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10712795" y="5969298"/>
              <a:ext cx="1130581" cy="106098"/>
              <a:chOff x="10712795" y="5969298"/>
              <a:chExt cx="1130581" cy="106098"/>
            </a:xfrm>
          </p:grpSpPr>
          <p:sp>
            <p:nvSpPr>
              <p:cNvPr id="27" name="object 11">
                <a:extLst>
                  <a:ext uri="{FF2B5EF4-FFF2-40B4-BE49-F238E27FC236}">
                    <a16:creationId xmlns="" xmlns:a16="http://schemas.microsoft.com/office/drawing/2014/main" id="{E7D5C25E-08D6-344C-B0C6-CB0D11FF9875}"/>
                  </a:ext>
                </a:extLst>
              </p:cNvPr>
              <p:cNvSpPr/>
              <p:nvPr/>
            </p:nvSpPr>
            <p:spPr>
              <a:xfrm flipV="1">
                <a:off x="10848528" y="5969298"/>
                <a:ext cx="994848" cy="51990"/>
              </a:xfrm>
              <a:custGeom>
                <a:avLst/>
                <a:gdLst/>
                <a:ahLst/>
                <a:cxnLst/>
                <a:rect l="l" t="t" r="r" b="b"/>
                <a:pathLst>
                  <a:path w="3249929">
                    <a:moveTo>
                      <a:pt x="0" y="0"/>
                    </a:moveTo>
                    <a:lnTo>
                      <a:pt x="3249561" y="0"/>
                    </a:lnTo>
                  </a:path>
                </a:pathLst>
              </a:custGeom>
              <a:ln w="25400">
                <a:solidFill>
                  <a:srgbClr val="FFC32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28" name="Группа 27"/>
              <p:cNvGrpSpPr/>
              <p:nvPr/>
            </p:nvGrpSpPr>
            <p:grpSpPr>
              <a:xfrm>
                <a:off x="10712795" y="5971682"/>
                <a:ext cx="238082" cy="103714"/>
                <a:chOff x="2667374" y="2712291"/>
                <a:chExt cx="238082" cy="103714"/>
              </a:xfrm>
            </p:grpSpPr>
            <p:sp>
              <p:nvSpPr>
                <p:cNvPr id="29" name="object 12">
                  <a:extLst>
                    <a:ext uri="{FF2B5EF4-FFF2-40B4-BE49-F238E27FC236}">
                      <a16:creationId xmlns="" xmlns:a16="http://schemas.microsoft.com/office/drawing/2014/main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667374" y="2712291"/>
                  <a:ext cx="238082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object 12">
                  <a:extLst>
                    <a:ext uri="{FF2B5EF4-FFF2-40B4-BE49-F238E27FC236}">
                      <a16:creationId xmlns="" xmlns:a16="http://schemas.microsoft.com/office/drawing/2014/main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739089" y="2712291"/>
                  <a:ext cx="103714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rgbClr val="33428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sp>
        <p:nvSpPr>
          <p:cNvPr id="18" name="Прямоугольник 17"/>
          <p:cNvSpPr/>
          <p:nvPr/>
        </p:nvSpPr>
        <p:spPr>
          <a:xfrm>
            <a:off x="1522713" y="1144823"/>
            <a:ext cx="97203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Укажите число жилых комнат квартиры или одноквартирного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дома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" name="Текст 2"/>
          <p:cNvSpPr>
            <a:spLocks noGrp="1"/>
          </p:cNvSpPr>
          <p:nvPr>
            <p:ph type="body" sz="quarter" idx="10"/>
          </p:nvPr>
        </p:nvSpPr>
        <p:spPr>
          <a:xfrm>
            <a:off x="958879" y="268818"/>
            <a:ext cx="11063772" cy="551684"/>
          </a:xfrm>
        </p:spPr>
        <p:txBody>
          <a:bodyPr>
            <a:noAutofit/>
          </a:bodyPr>
          <a:lstStyle/>
          <a:p>
            <a:pPr algn="ctr" fontAlgn="base"/>
            <a:r>
              <a:rPr lang="ru-RU" b="1" dirty="0" smtClean="0"/>
              <a:t>37. ЧИСЛО ЖИЛЫХ КОМНАТ КВАРТИРЫ ИЛИ ОДНОКВАРТИРНОГО ДОМА </a:t>
            </a:r>
            <a:endParaRPr lang="ru-RU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33548" y="3831021"/>
            <a:ext cx="119584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Отметьте все имеющиеся виды благоустройства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2"/>
          <a:srcRect l="32935" t="5564" r="36860" b="43940"/>
          <a:stretch/>
        </p:blipFill>
        <p:spPr>
          <a:xfrm>
            <a:off x="297565" y="622928"/>
            <a:ext cx="1322629" cy="1233796"/>
          </a:xfrm>
          <a:prstGeom prst="rect">
            <a:avLst/>
          </a:prstGeom>
        </p:spPr>
      </p:pic>
      <p:sp>
        <p:nvSpPr>
          <p:cNvPr id="21" name="Текст 2"/>
          <p:cNvSpPr>
            <a:spLocks noGrp="1"/>
          </p:cNvSpPr>
          <p:nvPr>
            <p:ph type="body" sz="quarter" idx="10"/>
          </p:nvPr>
        </p:nvSpPr>
        <p:spPr>
          <a:xfrm>
            <a:off x="497275" y="2988381"/>
            <a:ext cx="11063772" cy="551684"/>
          </a:xfrm>
        </p:spPr>
        <p:txBody>
          <a:bodyPr>
            <a:noAutofit/>
          </a:bodyPr>
          <a:lstStyle/>
          <a:p>
            <a:pPr algn="ctr" fontAlgn="base"/>
            <a:r>
              <a:rPr lang="ru-RU" b="1" dirty="0" smtClean="0"/>
              <a:t>38. ВИДЫ БЛАГОУСТРОЙСТВА ЖИЛОГО ПОМЕЩЕНИЯ И САНИТАРНО-ГИГИЕНИЧЕСКИЕ УСЛОВИЯ ПРОЖИВАНИЯ</a:t>
            </a:r>
            <a:endParaRPr lang="ru-RU" b="1" dirty="0"/>
          </a:p>
        </p:txBody>
      </p:sp>
      <p:pic>
        <p:nvPicPr>
          <p:cNvPr id="32" name="Рисунок 31"/>
          <p:cNvPicPr/>
          <p:nvPr/>
        </p:nvPicPr>
        <p:blipFill rotWithShape="1">
          <a:blip r:embed="rId3"/>
          <a:srcRect t="50000" r="19271"/>
          <a:stretch/>
        </p:blipFill>
        <p:spPr>
          <a:xfrm>
            <a:off x="1108508" y="1712407"/>
            <a:ext cx="5016067" cy="1242737"/>
          </a:xfrm>
          <a:prstGeom prst="rect">
            <a:avLst/>
          </a:prstGeom>
        </p:spPr>
      </p:pic>
      <p:sp>
        <p:nvSpPr>
          <p:cNvPr id="33" name="Прямоугольник 32"/>
          <p:cNvSpPr/>
          <p:nvPr/>
        </p:nvSpPr>
        <p:spPr>
          <a:xfrm>
            <a:off x="6112046" y="1752664"/>
            <a:ext cx="575875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/>
            <a:r>
              <a:rPr lang="ru-RU" sz="1400" b="1" dirty="0" smtClean="0">
                <a:solidFill>
                  <a:srgbClr val="FF0000"/>
                </a:solidFill>
              </a:rPr>
              <a:t>Не учитываются: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кухни, холлы, коридоры, ванные и душевые комнаты, бассейны, сауны, кладовые и другие вспомогательные помещения. </a:t>
            </a:r>
            <a:endParaRPr lang="ru-RU" sz="1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0" algn="ctr" defTabSz="914034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Совмещенная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кухня-столовая </a:t>
            </a:r>
            <a:r>
              <a:rPr lang="ru-RU" sz="1400" b="1" dirty="0">
                <a:solidFill>
                  <a:srgbClr val="FF0000"/>
                </a:solidFill>
              </a:rPr>
              <a:t>считается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 жилой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комнатой</a:t>
            </a:r>
            <a:endParaRPr lang="ru-RU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4" name="Рисунок 33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395"/>
          <a:stretch/>
        </p:blipFill>
        <p:spPr bwMode="auto">
          <a:xfrm>
            <a:off x="5011386" y="4218623"/>
            <a:ext cx="3680542" cy="2502179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Прямоугольник 34"/>
          <p:cNvSpPr/>
          <p:nvPr/>
        </p:nvSpPr>
        <p:spPr>
          <a:xfrm>
            <a:off x="8153400" y="4600736"/>
            <a:ext cx="368997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Если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какой-либо вид благоустройства имеется, но временно бездействует (вследствие повреждения, ремонта или других причин), то жилище </a:t>
            </a:r>
            <a:r>
              <a:rPr lang="ru-RU" sz="1400" b="1" dirty="0">
                <a:solidFill>
                  <a:srgbClr val="FF0000"/>
                </a:solidFill>
              </a:rPr>
              <a:t>считается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 оборудованным этим видом благоустройства. В каждой группе видов благоустройства (газ, отопление, водоснабжение и т.д.) отметьте только один вариант ответа</a:t>
            </a:r>
          </a:p>
        </p:txBody>
      </p:sp>
    </p:spTree>
    <p:extLst>
      <p:ext uri="{BB962C8B-B14F-4D97-AF65-F5344CB8AC3E}">
        <p14:creationId xmlns:p14="http://schemas.microsoft.com/office/powerpoint/2010/main" val="569107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1439586" y="177800"/>
            <a:ext cx="10403790" cy="679831"/>
            <a:chOff x="1439586" y="5969298"/>
            <a:chExt cx="10403790" cy="679831"/>
          </a:xfrm>
        </p:grpSpPr>
        <p:sp>
          <p:nvSpPr>
            <p:cNvPr id="25" name="object 9">
              <a:extLst>
                <a:ext uri="{FF2B5EF4-FFF2-40B4-BE49-F238E27FC236}">
                  <a16:creationId xmlns="" xmlns:a16="http://schemas.microsoft.com/office/drawing/2014/main" id="{222E1C3D-BC3A-D443-8563-08790B13AA2D}"/>
                </a:ext>
              </a:extLst>
            </p:cNvPr>
            <p:cNvSpPr/>
            <p:nvPr/>
          </p:nvSpPr>
          <p:spPr>
            <a:xfrm>
              <a:off x="1439586" y="6023187"/>
              <a:ext cx="9344923" cy="625942"/>
            </a:xfrm>
            <a:custGeom>
              <a:avLst/>
              <a:gdLst/>
              <a:ahLst/>
              <a:cxnLst/>
              <a:rect l="l" t="t" r="r" b="b"/>
              <a:pathLst>
                <a:path w="3267075">
                  <a:moveTo>
                    <a:pt x="0" y="0"/>
                  </a:moveTo>
                  <a:lnTo>
                    <a:pt x="3266757" y="0"/>
                  </a:lnTo>
                </a:path>
              </a:pathLst>
            </a:custGeom>
            <a:ln w="25400">
              <a:solidFill>
                <a:srgbClr val="33428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10712795" y="5969298"/>
              <a:ext cx="1130581" cy="106098"/>
              <a:chOff x="10712795" y="5969298"/>
              <a:chExt cx="1130581" cy="106098"/>
            </a:xfrm>
          </p:grpSpPr>
          <p:sp>
            <p:nvSpPr>
              <p:cNvPr id="27" name="object 11">
                <a:extLst>
                  <a:ext uri="{FF2B5EF4-FFF2-40B4-BE49-F238E27FC236}">
                    <a16:creationId xmlns="" xmlns:a16="http://schemas.microsoft.com/office/drawing/2014/main" id="{E7D5C25E-08D6-344C-B0C6-CB0D11FF9875}"/>
                  </a:ext>
                </a:extLst>
              </p:cNvPr>
              <p:cNvSpPr/>
              <p:nvPr/>
            </p:nvSpPr>
            <p:spPr>
              <a:xfrm flipV="1">
                <a:off x="10848528" y="5969298"/>
                <a:ext cx="994848" cy="51990"/>
              </a:xfrm>
              <a:custGeom>
                <a:avLst/>
                <a:gdLst/>
                <a:ahLst/>
                <a:cxnLst/>
                <a:rect l="l" t="t" r="r" b="b"/>
                <a:pathLst>
                  <a:path w="3249929">
                    <a:moveTo>
                      <a:pt x="0" y="0"/>
                    </a:moveTo>
                    <a:lnTo>
                      <a:pt x="3249561" y="0"/>
                    </a:lnTo>
                  </a:path>
                </a:pathLst>
              </a:custGeom>
              <a:ln w="25400">
                <a:solidFill>
                  <a:srgbClr val="FFC32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28" name="Группа 27"/>
              <p:cNvGrpSpPr/>
              <p:nvPr/>
            </p:nvGrpSpPr>
            <p:grpSpPr>
              <a:xfrm>
                <a:off x="10712795" y="5971682"/>
                <a:ext cx="238082" cy="103714"/>
                <a:chOff x="2667374" y="2712291"/>
                <a:chExt cx="238082" cy="103714"/>
              </a:xfrm>
            </p:grpSpPr>
            <p:sp>
              <p:nvSpPr>
                <p:cNvPr id="29" name="object 12">
                  <a:extLst>
                    <a:ext uri="{FF2B5EF4-FFF2-40B4-BE49-F238E27FC236}">
                      <a16:creationId xmlns="" xmlns:a16="http://schemas.microsoft.com/office/drawing/2014/main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667374" y="2712291"/>
                  <a:ext cx="238082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object 12">
                  <a:extLst>
                    <a:ext uri="{FF2B5EF4-FFF2-40B4-BE49-F238E27FC236}">
                      <a16:creationId xmlns="" xmlns:a16="http://schemas.microsoft.com/office/drawing/2014/main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739089" y="2712291"/>
                  <a:ext cx="103714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rgbClr val="33428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sp>
        <p:nvSpPr>
          <p:cNvPr id="18" name="Прямоугольник 17"/>
          <p:cNvSpPr/>
          <p:nvPr/>
        </p:nvSpPr>
        <p:spPr>
          <a:xfrm>
            <a:off x="1341912" y="875864"/>
            <a:ext cx="1050146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Данные в вопросе </a:t>
            </a:r>
            <a:r>
              <a:rPr lang="ru-RU" sz="2000" b="1" dirty="0" err="1">
                <a:solidFill>
                  <a:srgbClr val="FF0000"/>
                </a:solidFill>
              </a:rPr>
              <a:t>предзаполняются</a:t>
            </a:r>
            <a:r>
              <a:rPr lang="ru-RU" sz="2000" b="1" dirty="0">
                <a:solidFill>
                  <a:srgbClr val="FF0000"/>
                </a:solidFill>
              </a:rPr>
              <a:t> автоматически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на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основании количества лиц, указанных в вопросе 2 и отнесенных к лицам, подлежащим переписи в этом помещении на основании ответов на вопросы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2.1 - 2.5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</p:txBody>
      </p:sp>
      <p:sp>
        <p:nvSpPr>
          <p:cNvPr id="15" name="Текст 2"/>
          <p:cNvSpPr>
            <a:spLocks noGrp="1"/>
          </p:cNvSpPr>
          <p:nvPr>
            <p:ph type="body" sz="quarter" idx="10"/>
          </p:nvPr>
        </p:nvSpPr>
        <p:spPr>
          <a:xfrm>
            <a:off x="958879" y="268818"/>
            <a:ext cx="11063772" cy="551684"/>
          </a:xfrm>
        </p:spPr>
        <p:txBody>
          <a:bodyPr>
            <a:noAutofit/>
          </a:bodyPr>
          <a:lstStyle/>
          <a:p>
            <a:pPr algn="ctr" fontAlgn="base"/>
            <a:r>
              <a:rPr lang="ru-RU" b="1" dirty="0"/>
              <a:t>39. </a:t>
            </a:r>
            <a:r>
              <a:rPr lang="ru-RU" b="1" dirty="0" smtClean="0"/>
              <a:t>ЧИСЛО ЛИЦ В ДОМОХОЗЯЙСТВЕ </a:t>
            </a:r>
            <a:endParaRPr lang="ru-RU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33548" y="3629141"/>
            <a:ext cx="119584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Запишите, сколько жилых комнат занимает домохозяйство. Если домохозяйство занимает не всю комнату, а только ее часть, то отметьте вариант «</a:t>
            </a:r>
            <a:r>
              <a:rPr lang="ru-RU" sz="2000" b="1" dirty="0">
                <a:solidFill>
                  <a:srgbClr val="00B050"/>
                </a:solidFill>
              </a:rPr>
              <a:t>Часть комнаты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»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2"/>
          <a:srcRect l="32935" t="5564" r="36860" b="43940"/>
          <a:stretch/>
        </p:blipFill>
        <p:spPr>
          <a:xfrm>
            <a:off x="297565" y="622928"/>
            <a:ext cx="1322629" cy="1233796"/>
          </a:xfrm>
          <a:prstGeom prst="rect">
            <a:avLst/>
          </a:prstGeom>
        </p:spPr>
      </p:pic>
      <p:sp>
        <p:nvSpPr>
          <p:cNvPr id="21" name="Текст 2"/>
          <p:cNvSpPr>
            <a:spLocks noGrp="1"/>
          </p:cNvSpPr>
          <p:nvPr>
            <p:ph type="body" sz="quarter" idx="10"/>
          </p:nvPr>
        </p:nvSpPr>
        <p:spPr>
          <a:xfrm>
            <a:off x="497275" y="2988381"/>
            <a:ext cx="11063772" cy="551684"/>
          </a:xfrm>
        </p:spPr>
        <p:txBody>
          <a:bodyPr>
            <a:noAutofit/>
          </a:bodyPr>
          <a:lstStyle/>
          <a:p>
            <a:pPr algn="ctr" fontAlgn="base"/>
            <a:r>
              <a:rPr lang="ru-RU" b="1" dirty="0"/>
              <a:t>40. </a:t>
            </a:r>
            <a:r>
              <a:rPr lang="ru-RU" b="1" dirty="0" smtClean="0"/>
              <a:t>ЧИСЛО ЗАНИМАЕМЫХ ДОМОХОЗЯЙСТВОМ КОМНАТ </a:t>
            </a:r>
            <a:endParaRPr lang="ru-RU" b="1" dirty="0"/>
          </a:p>
        </p:txBody>
      </p:sp>
      <p:pic>
        <p:nvPicPr>
          <p:cNvPr id="20" name="Рисунок 19"/>
          <p:cNvPicPr/>
          <p:nvPr/>
        </p:nvPicPr>
        <p:blipFill rotWithShape="1">
          <a:blip r:embed="rId3"/>
          <a:srcRect b="56017"/>
          <a:stretch/>
        </p:blipFill>
        <p:spPr>
          <a:xfrm>
            <a:off x="4889937" y="1943286"/>
            <a:ext cx="4711700" cy="933108"/>
          </a:xfrm>
          <a:prstGeom prst="rect">
            <a:avLst/>
          </a:prstGeom>
        </p:spPr>
      </p:pic>
      <p:pic>
        <p:nvPicPr>
          <p:cNvPr id="22" name="Рисунок 21"/>
          <p:cNvPicPr/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35000"/>
                    </a14:imgEffect>
                  </a14:imgLayer>
                </a14:imgProps>
              </a:ext>
            </a:extLst>
          </a:blip>
          <a:srcRect t="40063" b="12357"/>
          <a:stretch/>
        </p:blipFill>
        <p:spPr>
          <a:xfrm>
            <a:off x="4013283" y="4453247"/>
            <a:ext cx="4711700" cy="1009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794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1439586" y="177800"/>
            <a:ext cx="10403790" cy="679831"/>
            <a:chOff x="1439586" y="5969298"/>
            <a:chExt cx="10403790" cy="679831"/>
          </a:xfrm>
        </p:grpSpPr>
        <p:sp>
          <p:nvSpPr>
            <p:cNvPr id="25" name="object 9">
              <a:extLst>
                <a:ext uri="{FF2B5EF4-FFF2-40B4-BE49-F238E27FC236}">
                  <a16:creationId xmlns="" xmlns:a16="http://schemas.microsoft.com/office/drawing/2014/main" id="{222E1C3D-BC3A-D443-8563-08790B13AA2D}"/>
                </a:ext>
              </a:extLst>
            </p:cNvPr>
            <p:cNvSpPr/>
            <p:nvPr/>
          </p:nvSpPr>
          <p:spPr>
            <a:xfrm>
              <a:off x="1439586" y="6023187"/>
              <a:ext cx="9344923" cy="625942"/>
            </a:xfrm>
            <a:custGeom>
              <a:avLst/>
              <a:gdLst/>
              <a:ahLst/>
              <a:cxnLst/>
              <a:rect l="l" t="t" r="r" b="b"/>
              <a:pathLst>
                <a:path w="3267075">
                  <a:moveTo>
                    <a:pt x="0" y="0"/>
                  </a:moveTo>
                  <a:lnTo>
                    <a:pt x="3266757" y="0"/>
                  </a:lnTo>
                </a:path>
              </a:pathLst>
            </a:custGeom>
            <a:ln w="25400">
              <a:solidFill>
                <a:srgbClr val="33428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10712795" y="5969298"/>
              <a:ext cx="1130581" cy="106098"/>
              <a:chOff x="10712795" y="5969298"/>
              <a:chExt cx="1130581" cy="106098"/>
            </a:xfrm>
          </p:grpSpPr>
          <p:sp>
            <p:nvSpPr>
              <p:cNvPr id="27" name="object 11">
                <a:extLst>
                  <a:ext uri="{FF2B5EF4-FFF2-40B4-BE49-F238E27FC236}">
                    <a16:creationId xmlns="" xmlns:a16="http://schemas.microsoft.com/office/drawing/2014/main" id="{E7D5C25E-08D6-344C-B0C6-CB0D11FF9875}"/>
                  </a:ext>
                </a:extLst>
              </p:cNvPr>
              <p:cNvSpPr/>
              <p:nvPr/>
            </p:nvSpPr>
            <p:spPr>
              <a:xfrm flipV="1">
                <a:off x="10848528" y="5969298"/>
                <a:ext cx="994848" cy="51990"/>
              </a:xfrm>
              <a:custGeom>
                <a:avLst/>
                <a:gdLst/>
                <a:ahLst/>
                <a:cxnLst/>
                <a:rect l="l" t="t" r="r" b="b"/>
                <a:pathLst>
                  <a:path w="3249929">
                    <a:moveTo>
                      <a:pt x="0" y="0"/>
                    </a:moveTo>
                    <a:lnTo>
                      <a:pt x="3249561" y="0"/>
                    </a:lnTo>
                  </a:path>
                </a:pathLst>
              </a:custGeom>
              <a:ln w="25400">
                <a:solidFill>
                  <a:srgbClr val="FFC32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28" name="Группа 27"/>
              <p:cNvGrpSpPr/>
              <p:nvPr/>
            </p:nvGrpSpPr>
            <p:grpSpPr>
              <a:xfrm>
                <a:off x="10712795" y="5971682"/>
                <a:ext cx="238082" cy="103714"/>
                <a:chOff x="2667374" y="2712291"/>
                <a:chExt cx="238082" cy="103714"/>
              </a:xfrm>
            </p:grpSpPr>
            <p:sp>
              <p:nvSpPr>
                <p:cNvPr id="29" name="object 12">
                  <a:extLst>
                    <a:ext uri="{FF2B5EF4-FFF2-40B4-BE49-F238E27FC236}">
                      <a16:creationId xmlns="" xmlns:a16="http://schemas.microsoft.com/office/drawing/2014/main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667374" y="2712291"/>
                  <a:ext cx="238082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object 12">
                  <a:extLst>
                    <a:ext uri="{FF2B5EF4-FFF2-40B4-BE49-F238E27FC236}">
                      <a16:creationId xmlns="" xmlns:a16="http://schemas.microsoft.com/office/drawing/2014/main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739089" y="2712291"/>
                  <a:ext cx="103714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rgbClr val="33428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sp>
        <p:nvSpPr>
          <p:cNvPr id="18" name="Прямоугольник 17"/>
          <p:cNvSpPr/>
          <p:nvPr/>
        </p:nvSpPr>
        <p:spPr>
          <a:xfrm>
            <a:off x="1344584" y="875864"/>
            <a:ext cx="1040379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 процессе заполнения переписных листов справа на экране отображается прогресс заполнения переписных листов в процентах. Под ним имеется активная ссылка, по которой можно связаться со службой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поддержки 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80909" y="3745361"/>
            <a:ext cx="119584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Вопросы имеют «подсказку» в виде «</a:t>
            </a:r>
            <a:r>
              <a:rPr lang="ru-RU" sz="2000" b="1" dirty="0">
                <a:solidFill>
                  <a:srgbClr val="00B050"/>
                </a:solidFill>
              </a:rPr>
              <a:t>значка вопроса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»,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которую можно увидеть, наведя на нее стрелку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курсора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7" name="Рисунок 1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3867" y="1891527"/>
            <a:ext cx="1356360" cy="1872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Рисунок 22"/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1000"/>
                    </a14:imgEffect>
                  </a14:imgLayer>
                </a14:imgProps>
              </a:ext>
            </a:extLst>
          </a:blip>
          <a:srcRect l="59091" t="40643" r="38770" b="56117"/>
          <a:stretch/>
        </p:blipFill>
        <p:spPr bwMode="auto">
          <a:xfrm>
            <a:off x="8469188" y="4275918"/>
            <a:ext cx="745498" cy="61911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334286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508" y="788231"/>
            <a:ext cx="1194910" cy="1190927"/>
          </a:xfrm>
          <a:prstGeom prst="rect">
            <a:avLst/>
          </a:prstGeom>
        </p:spPr>
      </p:pic>
      <p:pic>
        <p:nvPicPr>
          <p:cNvPr id="33" name="Рисунок 32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012"/>
          <a:stretch/>
        </p:blipFill>
        <p:spPr bwMode="auto">
          <a:xfrm>
            <a:off x="2385232" y="4717394"/>
            <a:ext cx="6097270" cy="106761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" name="Прямая со стрелкой 4"/>
          <p:cNvCxnSpPr>
            <a:stCxn id="23" idx="1"/>
          </p:cNvCxnSpPr>
          <p:nvPr/>
        </p:nvCxnSpPr>
        <p:spPr>
          <a:xfrm flipH="1">
            <a:off x="4702629" y="4585477"/>
            <a:ext cx="3766559" cy="30955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120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1439586" y="177800"/>
            <a:ext cx="10403790" cy="679831"/>
            <a:chOff x="1439586" y="5969298"/>
            <a:chExt cx="10403790" cy="679831"/>
          </a:xfrm>
        </p:grpSpPr>
        <p:sp>
          <p:nvSpPr>
            <p:cNvPr id="25" name="object 9">
              <a:extLst>
                <a:ext uri="{FF2B5EF4-FFF2-40B4-BE49-F238E27FC236}">
                  <a16:creationId xmlns="" xmlns:a16="http://schemas.microsoft.com/office/drawing/2014/main" id="{222E1C3D-BC3A-D443-8563-08790B13AA2D}"/>
                </a:ext>
              </a:extLst>
            </p:cNvPr>
            <p:cNvSpPr/>
            <p:nvPr/>
          </p:nvSpPr>
          <p:spPr>
            <a:xfrm>
              <a:off x="1439586" y="6023187"/>
              <a:ext cx="9344923" cy="625942"/>
            </a:xfrm>
            <a:custGeom>
              <a:avLst/>
              <a:gdLst/>
              <a:ahLst/>
              <a:cxnLst/>
              <a:rect l="l" t="t" r="r" b="b"/>
              <a:pathLst>
                <a:path w="3267075">
                  <a:moveTo>
                    <a:pt x="0" y="0"/>
                  </a:moveTo>
                  <a:lnTo>
                    <a:pt x="3266757" y="0"/>
                  </a:lnTo>
                </a:path>
              </a:pathLst>
            </a:custGeom>
            <a:ln w="25400">
              <a:solidFill>
                <a:srgbClr val="33428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10712795" y="5969298"/>
              <a:ext cx="1130581" cy="106098"/>
              <a:chOff x="10712795" y="5969298"/>
              <a:chExt cx="1130581" cy="106098"/>
            </a:xfrm>
          </p:grpSpPr>
          <p:sp>
            <p:nvSpPr>
              <p:cNvPr id="27" name="object 11">
                <a:extLst>
                  <a:ext uri="{FF2B5EF4-FFF2-40B4-BE49-F238E27FC236}">
                    <a16:creationId xmlns="" xmlns:a16="http://schemas.microsoft.com/office/drawing/2014/main" id="{E7D5C25E-08D6-344C-B0C6-CB0D11FF9875}"/>
                  </a:ext>
                </a:extLst>
              </p:cNvPr>
              <p:cNvSpPr/>
              <p:nvPr/>
            </p:nvSpPr>
            <p:spPr>
              <a:xfrm flipV="1">
                <a:off x="10848528" y="5969298"/>
                <a:ext cx="994848" cy="51990"/>
              </a:xfrm>
              <a:custGeom>
                <a:avLst/>
                <a:gdLst/>
                <a:ahLst/>
                <a:cxnLst/>
                <a:rect l="l" t="t" r="r" b="b"/>
                <a:pathLst>
                  <a:path w="3249929">
                    <a:moveTo>
                      <a:pt x="0" y="0"/>
                    </a:moveTo>
                    <a:lnTo>
                      <a:pt x="3249561" y="0"/>
                    </a:lnTo>
                  </a:path>
                </a:pathLst>
              </a:custGeom>
              <a:ln w="25400">
                <a:solidFill>
                  <a:srgbClr val="FFC32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28" name="Группа 27"/>
              <p:cNvGrpSpPr/>
              <p:nvPr/>
            </p:nvGrpSpPr>
            <p:grpSpPr>
              <a:xfrm>
                <a:off x="10712795" y="5971682"/>
                <a:ext cx="238082" cy="103714"/>
                <a:chOff x="2667374" y="2712291"/>
                <a:chExt cx="238082" cy="103714"/>
              </a:xfrm>
            </p:grpSpPr>
            <p:sp>
              <p:nvSpPr>
                <p:cNvPr id="29" name="object 12">
                  <a:extLst>
                    <a:ext uri="{FF2B5EF4-FFF2-40B4-BE49-F238E27FC236}">
                      <a16:creationId xmlns="" xmlns:a16="http://schemas.microsoft.com/office/drawing/2014/main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667374" y="2712291"/>
                  <a:ext cx="238082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object 12">
                  <a:extLst>
                    <a:ext uri="{FF2B5EF4-FFF2-40B4-BE49-F238E27FC236}">
                      <a16:creationId xmlns="" xmlns:a16="http://schemas.microsoft.com/office/drawing/2014/main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739089" y="2712291"/>
                  <a:ext cx="103714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rgbClr val="33428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sp>
        <p:nvSpPr>
          <p:cNvPr id="18" name="Прямоугольник 17"/>
          <p:cNvSpPr/>
          <p:nvPr/>
        </p:nvSpPr>
        <p:spPr>
          <a:xfrm>
            <a:off x="1199408" y="875864"/>
            <a:ext cx="1054896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 результате оказания услуги 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0" algn="ctr" defTabSz="914034"/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lvl="0" algn="ctr" defTabSz="914034"/>
            <a:endParaRPr lang="ru-RU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0" algn="ctr" defTabSz="914034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в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личный кабинет пользователя Портала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</a:rPr>
              <a:t>госуслуг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 будут доставлены уникальные коды подтверждения прохождения переписи на каждого переписанного в помещении и объединяющий их QR-код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на всё домохозяйство  </a:t>
            </a:r>
          </a:p>
          <a:p>
            <a:pPr lvl="0" algn="ctr" defTabSz="914034"/>
            <a:endParaRPr lang="ru-RU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0" algn="ctr" defTabSz="914034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Их </a:t>
            </a:r>
            <a:r>
              <a:rPr lang="ru-RU" sz="2000" b="1" dirty="0">
                <a:solidFill>
                  <a:srgbClr val="FF0000"/>
                </a:solidFill>
              </a:rPr>
              <a:t>нужно будет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 показать </a:t>
            </a:r>
            <a:r>
              <a:rPr lang="ru-RU" sz="2000" b="1" dirty="0">
                <a:solidFill>
                  <a:srgbClr val="FF0000"/>
                </a:solidFill>
              </a:rPr>
              <a:t>переписчику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 в подтверждение Вашего участия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во Всероссийской переписи населения 2020 года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334286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676" y="660352"/>
            <a:ext cx="1194910" cy="1190927"/>
          </a:xfrm>
          <a:prstGeom prst="rect">
            <a:avLst/>
          </a:prstGeom>
        </p:spPr>
      </p:pic>
      <p:pic>
        <p:nvPicPr>
          <p:cNvPr id="16" name="Рисунок 15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4162371" y="1255816"/>
            <a:ext cx="4768215" cy="63119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2371" y="3738185"/>
            <a:ext cx="4259795" cy="2756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326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1439586" y="177800"/>
            <a:ext cx="10403790" cy="679831"/>
            <a:chOff x="1439586" y="5969298"/>
            <a:chExt cx="10403790" cy="679831"/>
          </a:xfrm>
        </p:grpSpPr>
        <p:sp>
          <p:nvSpPr>
            <p:cNvPr id="25" name="object 9">
              <a:extLst>
                <a:ext uri="{FF2B5EF4-FFF2-40B4-BE49-F238E27FC236}">
                  <a16:creationId xmlns="" xmlns:a16="http://schemas.microsoft.com/office/drawing/2014/main" id="{222E1C3D-BC3A-D443-8563-08790B13AA2D}"/>
                </a:ext>
              </a:extLst>
            </p:cNvPr>
            <p:cNvSpPr/>
            <p:nvPr/>
          </p:nvSpPr>
          <p:spPr>
            <a:xfrm>
              <a:off x="1439586" y="6023187"/>
              <a:ext cx="9344923" cy="625942"/>
            </a:xfrm>
            <a:custGeom>
              <a:avLst/>
              <a:gdLst/>
              <a:ahLst/>
              <a:cxnLst/>
              <a:rect l="l" t="t" r="r" b="b"/>
              <a:pathLst>
                <a:path w="3267075">
                  <a:moveTo>
                    <a:pt x="0" y="0"/>
                  </a:moveTo>
                  <a:lnTo>
                    <a:pt x="3266757" y="0"/>
                  </a:lnTo>
                </a:path>
              </a:pathLst>
            </a:custGeom>
            <a:ln w="25400">
              <a:solidFill>
                <a:srgbClr val="33428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10712795" y="5969298"/>
              <a:ext cx="1130581" cy="106098"/>
              <a:chOff x="10712795" y="5969298"/>
              <a:chExt cx="1130581" cy="106098"/>
            </a:xfrm>
          </p:grpSpPr>
          <p:sp>
            <p:nvSpPr>
              <p:cNvPr id="27" name="object 11">
                <a:extLst>
                  <a:ext uri="{FF2B5EF4-FFF2-40B4-BE49-F238E27FC236}">
                    <a16:creationId xmlns="" xmlns:a16="http://schemas.microsoft.com/office/drawing/2014/main" id="{E7D5C25E-08D6-344C-B0C6-CB0D11FF9875}"/>
                  </a:ext>
                </a:extLst>
              </p:cNvPr>
              <p:cNvSpPr/>
              <p:nvPr/>
            </p:nvSpPr>
            <p:spPr>
              <a:xfrm flipV="1">
                <a:off x="10848528" y="5969298"/>
                <a:ext cx="994848" cy="51990"/>
              </a:xfrm>
              <a:custGeom>
                <a:avLst/>
                <a:gdLst/>
                <a:ahLst/>
                <a:cxnLst/>
                <a:rect l="l" t="t" r="r" b="b"/>
                <a:pathLst>
                  <a:path w="3249929">
                    <a:moveTo>
                      <a:pt x="0" y="0"/>
                    </a:moveTo>
                    <a:lnTo>
                      <a:pt x="3249561" y="0"/>
                    </a:lnTo>
                  </a:path>
                </a:pathLst>
              </a:custGeom>
              <a:ln w="25400">
                <a:solidFill>
                  <a:srgbClr val="FFC32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28" name="Группа 27"/>
              <p:cNvGrpSpPr/>
              <p:nvPr/>
            </p:nvGrpSpPr>
            <p:grpSpPr>
              <a:xfrm>
                <a:off x="10712795" y="5971682"/>
                <a:ext cx="238082" cy="103714"/>
                <a:chOff x="2667374" y="2712291"/>
                <a:chExt cx="238082" cy="103714"/>
              </a:xfrm>
            </p:grpSpPr>
            <p:sp>
              <p:nvSpPr>
                <p:cNvPr id="29" name="object 12">
                  <a:extLst>
                    <a:ext uri="{FF2B5EF4-FFF2-40B4-BE49-F238E27FC236}">
                      <a16:creationId xmlns="" xmlns:a16="http://schemas.microsoft.com/office/drawing/2014/main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667374" y="2712291"/>
                  <a:ext cx="238082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object 12">
                  <a:extLst>
                    <a:ext uri="{FF2B5EF4-FFF2-40B4-BE49-F238E27FC236}">
                      <a16:creationId xmlns="" xmlns:a16="http://schemas.microsoft.com/office/drawing/2014/main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739089" y="2712291"/>
                  <a:ext cx="103714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rgbClr val="33428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sp>
        <p:nvSpPr>
          <p:cNvPr id="41" name="Текст 2"/>
          <p:cNvSpPr>
            <a:spLocks noGrp="1"/>
          </p:cNvSpPr>
          <p:nvPr>
            <p:ph type="body" sz="quarter" idx="10"/>
          </p:nvPr>
        </p:nvSpPr>
        <p:spPr>
          <a:xfrm>
            <a:off x="0" y="306057"/>
            <a:ext cx="11988316" cy="551684"/>
          </a:xfrm>
        </p:spPr>
        <p:txBody>
          <a:bodyPr/>
          <a:lstStyle/>
          <a:p>
            <a:pPr algn="ctr"/>
            <a:r>
              <a:rPr lang="ru-RU" b="1" dirty="0" smtClean="0"/>
              <a:t>1. АДРЕС ВАШЕГО ФАКТИЧЕСКОГО ПОСТОЯННОГО ПРОЖИВАНИЯ</a:t>
            </a:r>
            <a:endParaRPr lang="ru-RU" b="1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1513712" y="1259550"/>
            <a:ext cx="91966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Если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у дома или квартиры нет номера, справа надо выбрать соответствующую метку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:</a:t>
            </a:r>
            <a:endParaRPr lang="ru-RU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Рисунок 12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9410" y="1967436"/>
            <a:ext cx="4409440" cy="98552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Прямоугольник 13"/>
          <p:cNvSpPr/>
          <p:nvPr/>
        </p:nvSpPr>
        <p:spPr>
          <a:xfrm>
            <a:off x="1439586" y="3145747"/>
            <a:ext cx="91966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Можно ввести номер дома и квартиры вручную, нажав кнопку </a:t>
            </a:r>
          </a:p>
          <a:p>
            <a:pPr lvl="0" algn="ctr" defTabSz="914034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«</a:t>
            </a:r>
            <a:r>
              <a:rPr lang="ru-RU" sz="2000" b="1" dirty="0">
                <a:solidFill>
                  <a:srgbClr val="00B050"/>
                </a:solidFill>
              </a:rPr>
              <a:t>Ввести вручную дом и квартиру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»:</a:t>
            </a:r>
            <a:endParaRPr lang="ru-RU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Рисунок 14"/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3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8204" y="4107454"/>
            <a:ext cx="4871852" cy="1295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604806" y="889440"/>
            <a:ext cx="1080000" cy="108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81808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1439586" y="177800"/>
            <a:ext cx="10403790" cy="679831"/>
            <a:chOff x="1439586" y="5969298"/>
            <a:chExt cx="10403790" cy="679831"/>
          </a:xfrm>
        </p:grpSpPr>
        <p:sp>
          <p:nvSpPr>
            <p:cNvPr id="25" name="object 9">
              <a:extLst>
                <a:ext uri="{FF2B5EF4-FFF2-40B4-BE49-F238E27FC236}">
                  <a16:creationId xmlns="" xmlns:a16="http://schemas.microsoft.com/office/drawing/2014/main" id="{222E1C3D-BC3A-D443-8563-08790B13AA2D}"/>
                </a:ext>
              </a:extLst>
            </p:cNvPr>
            <p:cNvSpPr/>
            <p:nvPr/>
          </p:nvSpPr>
          <p:spPr>
            <a:xfrm>
              <a:off x="1439586" y="6023187"/>
              <a:ext cx="9344923" cy="625942"/>
            </a:xfrm>
            <a:custGeom>
              <a:avLst/>
              <a:gdLst/>
              <a:ahLst/>
              <a:cxnLst/>
              <a:rect l="l" t="t" r="r" b="b"/>
              <a:pathLst>
                <a:path w="3267075">
                  <a:moveTo>
                    <a:pt x="0" y="0"/>
                  </a:moveTo>
                  <a:lnTo>
                    <a:pt x="3266757" y="0"/>
                  </a:lnTo>
                </a:path>
              </a:pathLst>
            </a:custGeom>
            <a:ln w="25400">
              <a:solidFill>
                <a:srgbClr val="33428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10712795" y="5969298"/>
              <a:ext cx="1130581" cy="106098"/>
              <a:chOff x="10712795" y="5969298"/>
              <a:chExt cx="1130581" cy="106098"/>
            </a:xfrm>
          </p:grpSpPr>
          <p:sp>
            <p:nvSpPr>
              <p:cNvPr id="27" name="object 11">
                <a:extLst>
                  <a:ext uri="{FF2B5EF4-FFF2-40B4-BE49-F238E27FC236}">
                    <a16:creationId xmlns="" xmlns:a16="http://schemas.microsoft.com/office/drawing/2014/main" id="{E7D5C25E-08D6-344C-B0C6-CB0D11FF9875}"/>
                  </a:ext>
                </a:extLst>
              </p:cNvPr>
              <p:cNvSpPr/>
              <p:nvPr/>
            </p:nvSpPr>
            <p:spPr>
              <a:xfrm flipV="1">
                <a:off x="10848528" y="5969298"/>
                <a:ext cx="994848" cy="51990"/>
              </a:xfrm>
              <a:custGeom>
                <a:avLst/>
                <a:gdLst/>
                <a:ahLst/>
                <a:cxnLst/>
                <a:rect l="l" t="t" r="r" b="b"/>
                <a:pathLst>
                  <a:path w="3249929">
                    <a:moveTo>
                      <a:pt x="0" y="0"/>
                    </a:moveTo>
                    <a:lnTo>
                      <a:pt x="3249561" y="0"/>
                    </a:lnTo>
                  </a:path>
                </a:pathLst>
              </a:custGeom>
              <a:ln w="25400">
                <a:solidFill>
                  <a:srgbClr val="FFC32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28" name="Группа 27"/>
              <p:cNvGrpSpPr/>
              <p:nvPr/>
            </p:nvGrpSpPr>
            <p:grpSpPr>
              <a:xfrm>
                <a:off x="10712795" y="5971682"/>
                <a:ext cx="238082" cy="103714"/>
                <a:chOff x="2667374" y="2712291"/>
                <a:chExt cx="238082" cy="103714"/>
              </a:xfrm>
            </p:grpSpPr>
            <p:sp>
              <p:nvSpPr>
                <p:cNvPr id="29" name="object 12">
                  <a:extLst>
                    <a:ext uri="{FF2B5EF4-FFF2-40B4-BE49-F238E27FC236}">
                      <a16:creationId xmlns="" xmlns:a16="http://schemas.microsoft.com/office/drawing/2014/main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667374" y="2712291"/>
                  <a:ext cx="238082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object 12">
                  <a:extLst>
                    <a:ext uri="{FF2B5EF4-FFF2-40B4-BE49-F238E27FC236}">
                      <a16:creationId xmlns="" xmlns:a16="http://schemas.microsoft.com/office/drawing/2014/main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739089" y="2712291"/>
                  <a:ext cx="103714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rgbClr val="33428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sp>
        <p:nvSpPr>
          <p:cNvPr id="41" name="Текст 2"/>
          <p:cNvSpPr>
            <a:spLocks noGrp="1"/>
          </p:cNvSpPr>
          <p:nvPr>
            <p:ph type="body" sz="quarter" idx="10"/>
          </p:nvPr>
        </p:nvSpPr>
        <p:spPr>
          <a:xfrm>
            <a:off x="117889" y="306057"/>
            <a:ext cx="11988316" cy="551684"/>
          </a:xfrm>
        </p:spPr>
        <p:txBody>
          <a:bodyPr/>
          <a:lstStyle/>
          <a:p>
            <a:pPr algn="ctr"/>
            <a:r>
              <a:rPr lang="ru-RU" b="1" dirty="0" smtClean="0"/>
              <a:t>2. СКОЛЬКО ВСЕГО ЧЕЛОВЕК ПРОЖИВАЮТ ПО ЭТОМУ АДРЕСУ?</a:t>
            </a:r>
            <a:endParaRPr lang="ru-RU" b="1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1513712" y="1259550"/>
            <a:ext cx="91966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Укажите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число лиц, проживающих в помещении, независимо от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регистрации </a:t>
            </a:r>
            <a:endParaRPr lang="ru-RU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Рисунок 16"/>
          <p:cNvPicPr/>
          <p:nvPr/>
        </p:nvPicPr>
        <p:blipFill rotWithShape="1">
          <a:blip r:embed="rId2"/>
          <a:srcRect l="7701" t="11042" r="45323" b="73459"/>
          <a:stretch/>
        </p:blipFill>
        <p:spPr bwMode="auto">
          <a:xfrm>
            <a:off x="3158344" y="2050563"/>
            <a:ext cx="5907405" cy="109639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1516125" y="3355480"/>
            <a:ext cx="919667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Учитываются  лица, </a:t>
            </a:r>
            <a:r>
              <a:rPr lang="ru-RU" sz="2000" b="1" dirty="0">
                <a:solidFill>
                  <a:srgbClr val="FF0000"/>
                </a:solidFill>
              </a:rPr>
              <a:t>рожденные до 01.10.2021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, а </a:t>
            </a:r>
            <a:r>
              <a:rPr lang="ru-RU" sz="2000" b="1" dirty="0">
                <a:solidFill>
                  <a:srgbClr val="FF0000"/>
                </a:solidFill>
              </a:rPr>
              <a:t>также умершие </a:t>
            </a:r>
            <a:endParaRPr lang="ru-RU" sz="2000" b="1" dirty="0" smtClean="0">
              <a:solidFill>
                <a:srgbClr val="FF0000"/>
              </a:solidFill>
            </a:endParaRPr>
          </a:p>
          <a:p>
            <a:pPr lvl="0" algn="ctr" defTabSz="914034"/>
            <a:r>
              <a:rPr lang="ru-RU" sz="2000" b="1" dirty="0" smtClean="0">
                <a:solidFill>
                  <a:srgbClr val="FF0000"/>
                </a:solidFill>
              </a:rPr>
              <a:t>после </a:t>
            </a:r>
            <a:r>
              <a:rPr lang="ru-RU" sz="2000" b="1" dirty="0">
                <a:solidFill>
                  <a:srgbClr val="FF0000"/>
                </a:solidFill>
              </a:rPr>
              <a:t>01.10.2021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, включая и тех, кто на момент переписи временно (менее одного года)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отсутствовал </a:t>
            </a:r>
          </a:p>
          <a:p>
            <a:pPr lvl="0" algn="ctr" defTabSz="914034"/>
            <a:endParaRPr lang="ru-RU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0" algn="ctr" defTabSz="914034">
              <a:spcAft>
                <a:spcPts val="600"/>
              </a:spcAf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Проживающие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по месту обучения студенты вузов и колледжей,  лица, отбывающие наказание в местах лишения свободы, военнослужащие, проходящие воинскую службу по призыву, а также лица, отсутствующие один год и более, </a:t>
            </a:r>
            <a:r>
              <a:rPr lang="ru-RU" sz="2000" b="1" dirty="0">
                <a:solidFill>
                  <a:srgbClr val="FF0000"/>
                </a:solidFill>
              </a:rPr>
              <a:t>в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000" b="1" dirty="0">
                <a:solidFill>
                  <a:srgbClr val="FF0000"/>
                </a:solidFill>
              </a:rPr>
              <a:t>данном помещении не </a:t>
            </a:r>
            <a:r>
              <a:rPr lang="ru-RU" sz="2000" b="1" dirty="0" smtClean="0">
                <a:solidFill>
                  <a:srgbClr val="FF0000"/>
                </a:solidFill>
              </a:rPr>
              <a:t>переписываются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" name="Рисунок 18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433712" y="970563"/>
            <a:ext cx="1080000" cy="108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31060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1439586" y="177800"/>
            <a:ext cx="10403790" cy="679831"/>
            <a:chOff x="1439586" y="5969298"/>
            <a:chExt cx="10403790" cy="679831"/>
          </a:xfrm>
        </p:grpSpPr>
        <p:sp>
          <p:nvSpPr>
            <p:cNvPr id="25" name="object 9">
              <a:extLst>
                <a:ext uri="{FF2B5EF4-FFF2-40B4-BE49-F238E27FC236}">
                  <a16:creationId xmlns="" xmlns:a16="http://schemas.microsoft.com/office/drawing/2014/main" id="{222E1C3D-BC3A-D443-8563-08790B13AA2D}"/>
                </a:ext>
              </a:extLst>
            </p:cNvPr>
            <p:cNvSpPr/>
            <p:nvPr/>
          </p:nvSpPr>
          <p:spPr>
            <a:xfrm>
              <a:off x="1439586" y="6023187"/>
              <a:ext cx="9344923" cy="625942"/>
            </a:xfrm>
            <a:custGeom>
              <a:avLst/>
              <a:gdLst/>
              <a:ahLst/>
              <a:cxnLst/>
              <a:rect l="l" t="t" r="r" b="b"/>
              <a:pathLst>
                <a:path w="3267075">
                  <a:moveTo>
                    <a:pt x="0" y="0"/>
                  </a:moveTo>
                  <a:lnTo>
                    <a:pt x="3266757" y="0"/>
                  </a:lnTo>
                </a:path>
              </a:pathLst>
            </a:custGeom>
            <a:ln w="25400">
              <a:solidFill>
                <a:srgbClr val="33428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10712795" y="5969298"/>
              <a:ext cx="1130581" cy="106098"/>
              <a:chOff x="10712795" y="5969298"/>
              <a:chExt cx="1130581" cy="106098"/>
            </a:xfrm>
          </p:grpSpPr>
          <p:sp>
            <p:nvSpPr>
              <p:cNvPr id="27" name="object 11">
                <a:extLst>
                  <a:ext uri="{FF2B5EF4-FFF2-40B4-BE49-F238E27FC236}">
                    <a16:creationId xmlns="" xmlns:a16="http://schemas.microsoft.com/office/drawing/2014/main" id="{E7D5C25E-08D6-344C-B0C6-CB0D11FF9875}"/>
                  </a:ext>
                </a:extLst>
              </p:cNvPr>
              <p:cNvSpPr/>
              <p:nvPr/>
            </p:nvSpPr>
            <p:spPr>
              <a:xfrm flipV="1">
                <a:off x="10848528" y="5969298"/>
                <a:ext cx="994848" cy="51990"/>
              </a:xfrm>
              <a:custGeom>
                <a:avLst/>
                <a:gdLst/>
                <a:ahLst/>
                <a:cxnLst/>
                <a:rect l="l" t="t" r="r" b="b"/>
                <a:pathLst>
                  <a:path w="3249929">
                    <a:moveTo>
                      <a:pt x="0" y="0"/>
                    </a:moveTo>
                    <a:lnTo>
                      <a:pt x="3249561" y="0"/>
                    </a:lnTo>
                  </a:path>
                </a:pathLst>
              </a:custGeom>
              <a:ln w="25400">
                <a:solidFill>
                  <a:srgbClr val="FFC32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28" name="Группа 27"/>
              <p:cNvGrpSpPr/>
              <p:nvPr/>
            </p:nvGrpSpPr>
            <p:grpSpPr>
              <a:xfrm>
                <a:off x="10712795" y="5971682"/>
                <a:ext cx="238082" cy="103714"/>
                <a:chOff x="2667374" y="2712291"/>
                <a:chExt cx="238082" cy="103714"/>
              </a:xfrm>
            </p:grpSpPr>
            <p:sp>
              <p:nvSpPr>
                <p:cNvPr id="29" name="object 12">
                  <a:extLst>
                    <a:ext uri="{FF2B5EF4-FFF2-40B4-BE49-F238E27FC236}">
                      <a16:creationId xmlns="" xmlns:a16="http://schemas.microsoft.com/office/drawing/2014/main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667374" y="2712291"/>
                  <a:ext cx="238082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object 12">
                  <a:extLst>
                    <a:ext uri="{FF2B5EF4-FFF2-40B4-BE49-F238E27FC236}">
                      <a16:creationId xmlns="" xmlns:a16="http://schemas.microsoft.com/office/drawing/2014/main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739089" y="2712291"/>
                  <a:ext cx="103714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rgbClr val="33428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sp>
        <p:nvSpPr>
          <p:cNvPr id="41" name="Текст 2"/>
          <p:cNvSpPr>
            <a:spLocks noGrp="1"/>
          </p:cNvSpPr>
          <p:nvPr>
            <p:ph type="body" sz="quarter" idx="10"/>
          </p:nvPr>
        </p:nvSpPr>
        <p:spPr>
          <a:xfrm>
            <a:off x="117889" y="306057"/>
            <a:ext cx="11988316" cy="551684"/>
          </a:xfrm>
        </p:spPr>
        <p:txBody>
          <a:bodyPr/>
          <a:lstStyle/>
          <a:p>
            <a:pPr algn="ctr"/>
            <a:r>
              <a:rPr lang="ru-RU" b="1" dirty="0" smtClean="0"/>
              <a:t>2.1. ФАМИЛИЯ, ИМЯ, ОТЧЕСТВО</a:t>
            </a:r>
            <a:endParaRPr lang="ru-RU" b="1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967447" y="1886802"/>
            <a:ext cx="4957103" cy="3247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Владельцу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учетной записи –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первому записанному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 список проживающих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– </a:t>
            </a:r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</a:rPr>
              <a:t>предзаполняются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 отдельные сведения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из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профиля – пол, дата и место рождения, гражданство. </a:t>
            </a:r>
          </a:p>
          <a:p>
            <a:pPr lvl="0" algn="ctr" defTabSz="914034">
              <a:spcAft>
                <a:spcPts val="600"/>
              </a:spcAf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Для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остальных проживающих информацию по всем вопросам необходимо ввести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в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переписной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лист </a:t>
            </a:r>
            <a:endParaRPr lang="ru-RU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Рисунок 13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612294" y="576717"/>
            <a:ext cx="1080000" cy="1080000"/>
          </a:xfrm>
          <a:prstGeom prst="ellipse">
            <a:avLst/>
          </a:prstGeom>
        </p:spPr>
      </p:pic>
      <p:pic>
        <p:nvPicPr>
          <p:cNvPr id="15" name="Рисунок 14"/>
          <p:cNvPicPr/>
          <p:nvPr/>
        </p:nvPicPr>
        <p:blipFill>
          <a:blip r:embed="rId3"/>
          <a:stretch>
            <a:fillRect/>
          </a:stretch>
        </p:blipFill>
        <p:spPr>
          <a:xfrm>
            <a:off x="5857875" y="1116716"/>
            <a:ext cx="6334125" cy="5512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341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1439586" y="177800"/>
            <a:ext cx="10403790" cy="679831"/>
            <a:chOff x="1439586" y="5969298"/>
            <a:chExt cx="10403790" cy="679831"/>
          </a:xfrm>
        </p:grpSpPr>
        <p:sp>
          <p:nvSpPr>
            <p:cNvPr id="25" name="object 9">
              <a:extLst>
                <a:ext uri="{FF2B5EF4-FFF2-40B4-BE49-F238E27FC236}">
                  <a16:creationId xmlns="" xmlns:a16="http://schemas.microsoft.com/office/drawing/2014/main" id="{222E1C3D-BC3A-D443-8563-08790B13AA2D}"/>
                </a:ext>
              </a:extLst>
            </p:cNvPr>
            <p:cNvSpPr/>
            <p:nvPr/>
          </p:nvSpPr>
          <p:spPr>
            <a:xfrm>
              <a:off x="1439586" y="6023187"/>
              <a:ext cx="9344923" cy="625942"/>
            </a:xfrm>
            <a:custGeom>
              <a:avLst/>
              <a:gdLst/>
              <a:ahLst/>
              <a:cxnLst/>
              <a:rect l="l" t="t" r="r" b="b"/>
              <a:pathLst>
                <a:path w="3267075">
                  <a:moveTo>
                    <a:pt x="0" y="0"/>
                  </a:moveTo>
                  <a:lnTo>
                    <a:pt x="3266757" y="0"/>
                  </a:lnTo>
                </a:path>
              </a:pathLst>
            </a:custGeom>
            <a:ln w="25400">
              <a:solidFill>
                <a:srgbClr val="33428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10712795" y="5969298"/>
              <a:ext cx="1130581" cy="106098"/>
              <a:chOff x="10712795" y="5969298"/>
              <a:chExt cx="1130581" cy="106098"/>
            </a:xfrm>
          </p:grpSpPr>
          <p:sp>
            <p:nvSpPr>
              <p:cNvPr id="27" name="object 11">
                <a:extLst>
                  <a:ext uri="{FF2B5EF4-FFF2-40B4-BE49-F238E27FC236}">
                    <a16:creationId xmlns="" xmlns:a16="http://schemas.microsoft.com/office/drawing/2014/main" id="{E7D5C25E-08D6-344C-B0C6-CB0D11FF9875}"/>
                  </a:ext>
                </a:extLst>
              </p:cNvPr>
              <p:cNvSpPr/>
              <p:nvPr/>
            </p:nvSpPr>
            <p:spPr>
              <a:xfrm flipV="1">
                <a:off x="10848528" y="5969298"/>
                <a:ext cx="994848" cy="51990"/>
              </a:xfrm>
              <a:custGeom>
                <a:avLst/>
                <a:gdLst/>
                <a:ahLst/>
                <a:cxnLst/>
                <a:rect l="l" t="t" r="r" b="b"/>
                <a:pathLst>
                  <a:path w="3249929">
                    <a:moveTo>
                      <a:pt x="0" y="0"/>
                    </a:moveTo>
                    <a:lnTo>
                      <a:pt x="3249561" y="0"/>
                    </a:lnTo>
                  </a:path>
                </a:pathLst>
              </a:custGeom>
              <a:ln w="25400">
                <a:solidFill>
                  <a:srgbClr val="FFC32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28" name="Группа 27"/>
              <p:cNvGrpSpPr/>
              <p:nvPr/>
            </p:nvGrpSpPr>
            <p:grpSpPr>
              <a:xfrm>
                <a:off x="10712795" y="5971682"/>
                <a:ext cx="238082" cy="103714"/>
                <a:chOff x="2667374" y="2712291"/>
                <a:chExt cx="238082" cy="103714"/>
              </a:xfrm>
            </p:grpSpPr>
            <p:sp>
              <p:nvSpPr>
                <p:cNvPr id="29" name="object 12">
                  <a:extLst>
                    <a:ext uri="{FF2B5EF4-FFF2-40B4-BE49-F238E27FC236}">
                      <a16:creationId xmlns="" xmlns:a16="http://schemas.microsoft.com/office/drawing/2014/main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667374" y="2712291"/>
                  <a:ext cx="238082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object 12">
                  <a:extLst>
                    <a:ext uri="{FF2B5EF4-FFF2-40B4-BE49-F238E27FC236}">
                      <a16:creationId xmlns="" xmlns:a16="http://schemas.microsoft.com/office/drawing/2014/main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739089" y="2712291"/>
                  <a:ext cx="103714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rgbClr val="33428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sp>
        <p:nvSpPr>
          <p:cNvPr id="41" name="Текст 2"/>
          <p:cNvSpPr>
            <a:spLocks noGrp="1"/>
          </p:cNvSpPr>
          <p:nvPr>
            <p:ph type="body" sz="quarter" idx="10"/>
          </p:nvPr>
        </p:nvSpPr>
        <p:spPr>
          <a:xfrm>
            <a:off x="117889" y="306057"/>
            <a:ext cx="11988316" cy="551684"/>
          </a:xfrm>
        </p:spPr>
        <p:txBody>
          <a:bodyPr/>
          <a:lstStyle/>
          <a:p>
            <a:pPr algn="ctr"/>
            <a:r>
              <a:rPr lang="ru-RU" b="1" dirty="0"/>
              <a:t>2.2. </a:t>
            </a:r>
            <a:r>
              <a:rPr lang="ru-RU" b="1" dirty="0" smtClean="0"/>
              <a:t>ПРОЖИВАЕТ ПО ЭТОМУ АДРЕСУ ПОСТОЯННО?</a:t>
            </a:r>
          </a:p>
          <a:p>
            <a:pPr algn="ctr"/>
            <a:endParaRPr lang="ru-RU" b="1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3247843" y="953085"/>
            <a:ext cx="572840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Отметьте одну из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меток</a:t>
            </a:r>
            <a:endParaRPr lang="ru-RU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Рисунок 13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59586" y="544660"/>
            <a:ext cx="1080000" cy="1080000"/>
          </a:xfrm>
          <a:prstGeom prst="ellipse">
            <a:avLst/>
          </a:prstGeom>
        </p:spPr>
      </p:pic>
      <p:sp>
        <p:nvSpPr>
          <p:cNvPr id="13" name="Текст 2"/>
          <p:cNvSpPr>
            <a:spLocks noGrp="1"/>
          </p:cNvSpPr>
          <p:nvPr>
            <p:ph type="body" sz="quarter" idx="10"/>
          </p:nvPr>
        </p:nvSpPr>
        <p:spPr>
          <a:xfrm>
            <a:off x="203684" y="1534430"/>
            <a:ext cx="11988316" cy="551684"/>
          </a:xfrm>
        </p:spPr>
        <p:txBody>
          <a:bodyPr/>
          <a:lstStyle/>
          <a:p>
            <a:pPr algn="ctr"/>
            <a:r>
              <a:rPr lang="ru-RU" b="1" dirty="0"/>
              <a:t>2.3. </a:t>
            </a:r>
            <a:r>
              <a:rPr lang="ru-RU" b="1" dirty="0" smtClean="0"/>
              <a:t>ЯВЛЯЕТСЯ ЧЛЕНОМ ВАШЕГО ДОМОХОЗЯЙСТВА?</a:t>
            </a:r>
            <a:endParaRPr lang="ru-RU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764984" y="2129110"/>
            <a:ext cx="10694121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Укажите один из вариантов ответа. 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0" algn="ctr" defTabSz="914034">
              <a:spcAft>
                <a:spcPts val="600"/>
              </a:spcAf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При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выборе ответа «</a:t>
            </a:r>
            <a:r>
              <a:rPr lang="ru-RU" sz="2000" b="1" dirty="0">
                <a:solidFill>
                  <a:srgbClr val="00B050"/>
                </a:solidFill>
              </a:rPr>
              <a:t>Нет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» это человек не будет переписываться в данном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домохозяйстве </a:t>
            </a:r>
            <a:endParaRPr lang="ru-RU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247844" y="3943346"/>
            <a:ext cx="572840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Укажите один из вариантов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ответа: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2" name="Текст 2"/>
          <p:cNvSpPr>
            <a:spLocks noGrp="1"/>
          </p:cNvSpPr>
          <p:nvPr>
            <p:ph type="body" sz="quarter" idx="10"/>
          </p:nvPr>
        </p:nvSpPr>
        <p:spPr>
          <a:xfrm>
            <a:off x="203684" y="3391662"/>
            <a:ext cx="11988316" cy="551684"/>
          </a:xfrm>
        </p:spPr>
        <p:txBody>
          <a:bodyPr/>
          <a:lstStyle/>
          <a:p>
            <a:pPr algn="ctr"/>
            <a:r>
              <a:rPr lang="ru-RU" b="1" dirty="0"/>
              <a:t>2.4. </a:t>
            </a:r>
            <a:r>
              <a:rPr lang="ru-RU" b="1" dirty="0" smtClean="0"/>
              <a:t>НАХОДИЛСЯ ПО ЭТОМУ АДРЕСУ 1 ОКТЯБРЯ 2021 ГОДА?</a:t>
            </a:r>
          </a:p>
        </p:txBody>
      </p:sp>
      <p:pic>
        <p:nvPicPr>
          <p:cNvPr id="34" name="Рисунок 33"/>
          <p:cNvPicPr/>
          <p:nvPr/>
        </p:nvPicPr>
        <p:blipFill>
          <a:blip r:embed="rId3"/>
          <a:stretch>
            <a:fillRect/>
          </a:stretch>
        </p:blipFill>
        <p:spPr>
          <a:xfrm>
            <a:off x="3449724" y="4616204"/>
            <a:ext cx="5940425" cy="1591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534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1439586" y="177800"/>
            <a:ext cx="10403790" cy="679831"/>
            <a:chOff x="1439586" y="5969298"/>
            <a:chExt cx="10403790" cy="679831"/>
          </a:xfrm>
        </p:grpSpPr>
        <p:sp>
          <p:nvSpPr>
            <p:cNvPr id="25" name="object 9">
              <a:extLst>
                <a:ext uri="{FF2B5EF4-FFF2-40B4-BE49-F238E27FC236}">
                  <a16:creationId xmlns="" xmlns:a16="http://schemas.microsoft.com/office/drawing/2014/main" id="{222E1C3D-BC3A-D443-8563-08790B13AA2D}"/>
                </a:ext>
              </a:extLst>
            </p:cNvPr>
            <p:cNvSpPr/>
            <p:nvPr/>
          </p:nvSpPr>
          <p:spPr>
            <a:xfrm>
              <a:off x="1439586" y="6023187"/>
              <a:ext cx="9344923" cy="625942"/>
            </a:xfrm>
            <a:custGeom>
              <a:avLst/>
              <a:gdLst/>
              <a:ahLst/>
              <a:cxnLst/>
              <a:rect l="l" t="t" r="r" b="b"/>
              <a:pathLst>
                <a:path w="3267075">
                  <a:moveTo>
                    <a:pt x="0" y="0"/>
                  </a:moveTo>
                  <a:lnTo>
                    <a:pt x="3266757" y="0"/>
                  </a:lnTo>
                </a:path>
              </a:pathLst>
            </a:custGeom>
            <a:ln w="25400">
              <a:solidFill>
                <a:srgbClr val="33428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10712795" y="5969298"/>
              <a:ext cx="1130581" cy="106098"/>
              <a:chOff x="10712795" y="5969298"/>
              <a:chExt cx="1130581" cy="106098"/>
            </a:xfrm>
          </p:grpSpPr>
          <p:sp>
            <p:nvSpPr>
              <p:cNvPr id="27" name="object 11">
                <a:extLst>
                  <a:ext uri="{FF2B5EF4-FFF2-40B4-BE49-F238E27FC236}">
                    <a16:creationId xmlns="" xmlns:a16="http://schemas.microsoft.com/office/drawing/2014/main" id="{E7D5C25E-08D6-344C-B0C6-CB0D11FF9875}"/>
                  </a:ext>
                </a:extLst>
              </p:cNvPr>
              <p:cNvSpPr/>
              <p:nvPr/>
            </p:nvSpPr>
            <p:spPr>
              <a:xfrm flipV="1">
                <a:off x="10848528" y="5969298"/>
                <a:ext cx="994848" cy="51990"/>
              </a:xfrm>
              <a:custGeom>
                <a:avLst/>
                <a:gdLst/>
                <a:ahLst/>
                <a:cxnLst/>
                <a:rect l="l" t="t" r="r" b="b"/>
                <a:pathLst>
                  <a:path w="3249929">
                    <a:moveTo>
                      <a:pt x="0" y="0"/>
                    </a:moveTo>
                    <a:lnTo>
                      <a:pt x="3249561" y="0"/>
                    </a:lnTo>
                  </a:path>
                </a:pathLst>
              </a:custGeom>
              <a:ln w="25400">
                <a:solidFill>
                  <a:srgbClr val="FFC32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28" name="Группа 27"/>
              <p:cNvGrpSpPr/>
              <p:nvPr/>
            </p:nvGrpSpPr>
            <p:grpSpPr>
              <a:xfrm>
                <a:off x="10712795" y="5971682"/>
                <a:ext cx="238082" cy="103714"/>
                <a:chOff x="2667374" y="2712291"/>
                <a:chExt cx="238082" cy="103714"/>
              </a:xfrm>
            </p:grpSpPr>
            <p:sp>
              <p:nvSpPr>
                <p:cNvPr id="29" name="object 12">
                  <a:extLst>
                    <a:ext uri="{FF2B5EF4-FFF2-40B4-BE49-F238E27FC236}">
                      <a16:creationId xmlns="" xmlns:a16="http://schemas.microsoft.com/office/drawing/2014/main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667374" y="2712291"/>
                  <a:ext cx="238082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object 12">
                  <a:extLst>
                    <a:ext uri="{FF2B5EF4-FFF2-40B4-BE49-F238E27FC236}">
                      <a16:creationId xmlns="" xmlns:a16="http://schemas.microsoft.com/office/drawing/2014/main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739089" y="2712291"/>
                  <a:ext cx="103714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rgbClr val="33428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sp>
        <p:nvSpPr>
          <p:cNvPr id="41" name="Текст 2"/>
          <p:cNvSpPr>
            <a:spLocks noGrp="1"/>
          </p:cNvSpPr>
          <p:nvPr>
            <p:ph type="body" sz="quarter" idx="10"/>
          </p:nvPr>
        </p:nvSpPr>
        <p:spPr>
          <a:xfrm>
            <a:off x="117889" y="306057"/>
            <a:ext cx="11988316" cy="551684"/>
          </a:xfrm>
        </p:spPr>
        <p:txBody>
          <a:bodyPr/>
          <a:lstStyle/>
          <a:p>
            <a:pPr algn="ctr"/>
            <a:r>
              <a:rPr lang="ru-RU" b="1" dirty="0"/>
              <a:t>2.4.1. </a:t>
            </a:r>
            <a:r>
              <a:rPr lang="ru-RU" b="1" dirty="0" smtClean="0"/>
              <a:t>ПРИЧИНА ОТСУТСТВИЯ</a:t>
            </a:r>
            <a:endParaRPr lang="ru-RU" b="1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2062562" y="855715"/>
            <a:ext cx="80989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При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выборе ответа «</a:t>
            </a:r>
            <a:r>
              <a:rPr lang="ru-RU" sz="2000" b="1" dirty="0">
                <a:solidFill>
                  <a:srgbClr val="00B050"/>
                </a:solidFill>
              </a:rPr>
              <a:t>Нет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» в вопросе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2.4 необходимо выбрать в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выпадающем списке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один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из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вариантов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ответа</a:t>
            </a:r>
            <a:endParaRPr lang="ru-RU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Рисунок 13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45467" y="544660"/>
            <a:ext cx="1080000" cy="1080000"/>
          </a:xfrm>
          <a:prstGeom prst="ellipse">
            <a:avLst/>
          </a:prstGeom>
        </p:spPr>
      </p:pic>
      <p:sp>
        <p:nvSpPr>
          <p:cNvPr id="31" name="Прямоугольник 30"/>
          <p:cNvSpPr/>
          <p:nvPr/>
        </p:nvSpPr>
        <p:spPr>
          <a:xfrm>
            <a:off x="1329239" y="4368201"/>
            <a:ext cx="99429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При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выборе ответа «</a:t>
            </a:r>
            <a:r>
              <a:rPr lang="ru-RU" sz="2000" b="1" dirty="0">
                <a:solidFill>
                  <a:srgbClr val="00B050"/>
                </a:solidFill>
              </a:rPr>
              <a:t>Работа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» или «</a:t>
            </a:r>
            <a:r>
              <a:rPr lang="ru-RU" sz="2000" b="1" dirty="0">
                <a:solidFill>
                  <a:srgbClr val="00B050"/>
                </a:solidFill>
              </a:rPr>
              <a:t>Учеба…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» в вопросе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2.4.1 отметьте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один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из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вариантов ответа:</a:t>
            </a:r>
          </a:p>
        </p:txBody>
      </p:sp>
      <p:sp>
        <p:nvSpPr>
          <p:cNvPr id="32" name="Текст 2"/>
          <p:cNvSpPr>
            <a:spLocks noGrp="1"/>
          </p:cNvSpPr>
          <p:nvPr>
            <p:ph type="body" sz="quarter" idx="10"/>
          </p:nvPr>
        </p:nvSpPr>
        <p:spPr>
          <a:xfrm>
            <a:off x="203684" y="3756458"/>
            <a:ext cx="11988316" cy="551684"/>
          </a:xfrm>
        </p:spPr>
        <p:txBody>
          <a:bodyPr/>
          <a:lstStyle/>
          <a:p>
            <a:pPr algn="ctr"/>
            <a:r>
              <a:rPr lang="ru-RU" b="1" dirty="0"/>
              <a:t>2.4.2. </a:t>
            </a:r>
            <a:r>
              <a:rPr lang="ru-RU" b="1" dirty="0" smtClean="0"/>
              <a:t>ПЕРИОД ОТСУТСТВИЯ</a:t>
            </a:r>
          </a:p>
        </p:txBody>
      </p:sp>
      <p:pic>
        <p:nvPicPr>
          <p:cNvPr id="17" name="Рисунок 1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0567" y="1693139"/>
            <a:ext cx="6280316" cy="2083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Рисунок 18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7160" y="5076087"/>
            <a:ext cx="2708049" cy="13484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72973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1439586" y="177800"/>
            <a:ext cx="10403790" cy="679831"/>
            <a:chOff x="1439586" y="5969298"/>
            <a:chExt cx="10403790" cy="679831"/>
          </a:xfrm>
        </p:grpSpPr>
        <p:sp>
          <p:nvSpPr>
            <p:cNvPr id="25" name="object 9">
              <a:extLst>
                <a:ext uri="{FF2B5EF4-FFF2-40B4-BE49-F238E27FC236}">
                  <a16:creationId xmlns="" xmlns:a16="http://schemas.microsoft.com/office/drawing/2014/main" id="{222E1C3D-BC3A-D443-8563-08790B13AA2D}"/>
                </a:ext>
              </a:extLst>
            </p:cNvPr>
            <p:cNvSpPr/>
            <p:nvPr/>
          </p:nvSpPr>
          <p:spPr>
            <a:xfrm>
              <a:off x="1439586" y="6023187"/>
              <a:ext cx="9344923" cy="625942"/>
            </a:xfrm>
            <a:custGeom>
              <a:avLst/>
              <a:gdLst/>
              <a:ahLst/>
              <a:cxnLst/>
              <a:rect l="l" t="t" r="r" b="b"/>
              <a:pathLst>
                <a:path w="3267075">
                  <a:moveTo>
                    <a:pt x="0" y="0"/>
                  </a:moveTo>
                  <a:lnTo>
                    <a:pt x="3266757" y="0"/>
                  </a:lnTo>
                </a:path>
              </a:pathLst>
            </a:custGeom>
            <a:ln w="25400">
              <a:solidFill>
                <a:srgbClr val="33428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26" name="Группа 25"/>
            <p:cNvGrpSpPr/>
            <p:nvPr/>
          </p:nvGrpSpPr>
          <p:grpSpPr>
            <a:xfrm>
              <a:off x="10712795" y="5969298"/>
              <a:ext cx="1130581" cy="106098"/>
              <a:chOff x="10712795" y="5969298"/>
              <a:chExt cx="1130581" cy="106098"/>
            </a:xfrm>
          </p:grpSpPr>
          <p:sp>
            <p:nvSpPr>
              <p:cNvPr id="27" name="object 11">
                <a:extLst>
                  <a:ext uri="{FF2B5EF4-FFF2-40B4-BE49-F238E27FC236}">
                    <a16:creationId xmlns="" xmlns:a16="http://schemas.microsoft.com/office/drawing/2014/main" id="{E7D5C25E-08D6-344C-B0C6-CB0D11FF9875}"/>
                  </a:ext>
                </a:extLst>
              </p:cNvPr>
              <p:cNvSpPr/>
              <p:nvPr/>
            </p:nvSpPr>
            <p:spPr>
              <a:xfrm flipV="1">
                <a:off x="10848528" y="5969298"/>
                <a:ext cx="994848" cy="51990"/>
              </a:xfrm>
              <a:custGeom>
                <a:avLst/>
                <a:gdLst/>
                <a:ahLst/>
                <a:cxnLst/>
                <a:rect l="l" t="t" r="r" b="b"/>
                <a:pathLst>
                  <a:path w="3249929">
                    <a:moveTo>
                      <a:pt x="0" y="0"/>
                    </a:moveTo>
                    <a:lnTo>
                      <a:pt x="3249561" y="0"/>
                    </a:lnTo>
                  </a:path>
                </a:pathLst>
              </a:custGeom>
              <a:ln w="25400">
                <a:solidFill>
                  <a:srgbClr val="FFC32E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28" name="Группа 27"/>
              <p:cNvGrpSpPr/>
              <p:nvPr/>
            </p:nvGrpSpPr>
            <p:grpSpPr>
              <a:xfrm>
                <a:off x="10712795" y="5971682"/>
                <a:ext cx="238082" cy="103714"/>
                <a:chOff x="2667374" y="2712291"/>
                <a:chExt cx="238082" cy="103714"/>
              </a:xfrm>
            </p:grpSpPr>
            <p:sp>
              <p:nvSpPr>
                <p:cNvPr id="29" name="object 12">
                  <a:extLst>
                    <a:ext uri="{FF2B5EF4-FFF2-40B4-BE49-F238E27FC236}">
                      <a16:creationId xmlns="" xmlns:a16="http://schemas.microsoft.com/office/drawing/2014/main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667374" y="2712291"/>
                  <a:ext cx="238082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chemeClr val="bg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0" name="object 12">
                  <a:extLst>
                    <a:ext uri="{FF2B5EF4-FFF2-40B4-BE49-F238E27FC236}">
                      <a16:creationId xmlns="" xmlns:a16="http://schemas.microsoft.com/office/drawing/2014/main" id="{A0F196C2-1ABD-A84E-BE86-E8C7E35D5D8F}"/>
                    </a:ext>
                  </a:extLst>
                </p:cNvPr>
                <p:cNvSpPr/>
                <p:nvPr/>
              </p:nvSpPr>
              <p:spPr>
                <a:xfrm>
                  <a:off x="2739089" y="2712291"/>
                  <a:ext cx="103714" cy="103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170" h="90170">
                      <a:moveTo>
                        <a:pt x="89839" y="89839"/>
                      </a:moveTo>
                      <a:lnTo>
                        <a:pt x="0" y="89839"/>
                      </a:lnTo>
                      <a:lnTo>
                        <a:pt x="0" y="0"/>
                      </a:lnTo>
                      <a:lnTo>
                        <a:pt x="89839" y="0"/>
                      </a:lnTo>
                      <a:lnTo>
                        <a:pt x="89839" y="89839"/>
                      </a:lnTo>
                      <a:close/>
                    </a:path>
                  </a:pathLst>
                </a:custGeom>
                <a:solidFill>
                  <a:srgbClr val="334286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sp>
        <p:nvSpPr>
          <p:cNvPr id="41" name="Текст 2"/>
          <p:cNvSpPr>
            <a:spLocks noGrp="1"/>
          </p:cNvSpPr>
          <p:nvPr>
            <p:ph type="body" sz="quarter" idx="10"/>
          </p:nvPr>
        </p:nvSpPr>
        <p:spPr>
          <a:xfrm>
            <a:off x="117889" y="306057"/>
            <a:ext cx="11988316" cy="551684"/>
          </a:xfrm>
        </p:spPr>
        <p:txBody>
          <a:bodyPr/>
          <a:lstStyle/>
          <a:p>
            <a:pPr algn="ctr"/>
            <a:r>
              <a:rPr lang="ru-RU" b="1" dirty="0"/>
              <a:t>2.5. </a:t>
            </a:r>
            <a:r>
              <a:rPr lang="ru-RU" b="1" dirty="0" smtClean="0"/>
              <a:t>ИМЕЕТ ДРУГОЕ МЕСТО ЖИТЕЛЬСТВА?</a:t>
            </a:r>
            <a:endParaRPr lang="ru-RU" b="1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3247842" y="880900"/>
            <a:ext cx="572840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Укажите один из вариантов ответа</a:t>
            </a:r>
            <a:endParaRPr lang="ru-RU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Рисунок 13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59080" y="540955"/>
            <a:ext cx="1080000" cy="1080000"/>
          </a:xfrm>
          <a:prstGeom prst="ellipse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1639080" y="1480395"/>
            <a:ext cx="92094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При выборе ответа «</a:t>
            </a:r>
            <a:r>
              <a:rPr lang="ru-RU" sz="2000" b="1" dirty="0">
                <a:solidFill>
                  <a:srgbClr val="00B050"/>
                </a:solidFill>
              </a:rPr>
              <a:t>Да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» для заполнения становятся доступны вопросы 2.5.1. и 2.5.2.: </a:t>
            </a:r>
            <a:endParaRPr lang="ru-RU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Рисунок 1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8715" y="2306224"/>
            <a:ext cx="4787768" cy="1933267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Прямоугольник 20"/>
          <p:cNvSpPr/>
          <p:nvPr/>
        </p:nvSpPr>
        <p:spPr>
          <a:xfrm>
            <a:off x="1020621" y="4469417"/>
            <a:ext cx="1044636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034">
              <a:spcAft>
                <a:spcPts val="600"/>
              </a:spcAft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 случае, если в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помещении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на 1 октября 2020 года временно (</a:t>
            </a:r>
            <a:r>
              <a:rPr lang="ru-RU" sz="2000" b="1" dirty="0">
                <a:solidFill>
                  <a:srgbClr val="FF0000"/>
                </a:solidFill>
              </a:rPr>
              <a:t>менее 12 месяцев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) находились люди, которые постоянно проживают в другом месте в России или за рубежом, то при добавлении такого лица необходимо в вопросе «2.5.2 Проживает по этому адресу постоянно?» выбрать ответ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«</a:t>
            </a:r>
            <a:r>
              <a:rPr lang="ru-RU" sz="2000" b="1" dirty="0" smtClean="0">
                <a:solidFill>
                  <a:srgbClr val="00B050"/>
                </a:solidFill>
              </a:rPr>
              <a:t>Да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» </a:t>
            </a:r>
            <a:endParaRPr lang="ru-RU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301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4101</TotalTime>
  <Words>2353</Words>
  <Application>Microsoft Office PowerPoint</Application>
  <PresentationFormat>Произвольный</PresentationFormat>
  <Paragraphs>168</Paragraphs>
  <Slides>36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Юлия Владинцева</dc:creator>
  <cp:lastModifiedBy>Елена Александровна Кулева</cp:lastModifiedBy>
  <cp:revision>171</cp:revision>
  <cp:lastPrinted>2020-12-25T15:12:24Z</cp:lastPrinted>
  <dcterms:created xsi:type="dcterms:W3CDTF">2020-03-31T09:31:17Z</dcterms:created>
  <dcterms:modified xsi:type="dcterms:W3CDTF">2021-10-14T06:28:25Z</dcterms:modified>
</cp:coreProperties>
</file>