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71" r:id="rId12"/>
    <p:sldId id="268" r:id="rId13"/>
    <p:sldId id="269" r:id="rId14"/>
    <p:sldId id="270" r:id="rId15"/>
    <p:sldId id="267"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24.02.2021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24.02.2021</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am.ru/detskijsad/polifunkcionalnoe-razvivayusche-posobie-chudesa-na-fartuke.html" TargetMode="External"/><Relationship Id="rId2" Type="http://schemas.openxmlformats.org/officeDocument/2006/relationships/hyperlink" Target="http://tmndetsady.ru/metodicheskaya-vyistavka-sovremennaya-obrazovatelnaya-sreda-detskogo-sada/metodicheskaya-vyistavka-konkurs-sovremennaya-obrazovatelnaya-sreda-detskogo-sada-i-semi/avtorskie-posobiya/news8625.html" TargetMode="External"/><Relationship Id="rId1" Type="http://schemas.openxmlformats.org/officeDocument/2006/relationships/slideLayout" Target="../slideLayouts/slideLayout2.xml"/><Relationship Id="rId4" Type="http://schemas.openxmlformats.org/officeDocument/2006/relationships/hyperlink" Target="https://nsportal.ru/detskii-sad/korrektsionnaya-pedagogika/2020/04/04/proekt-fartuk-teatr-didakticheskoe-posobie-dly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google.com/url?q=http://planetadetstva.net/pedagogam/mladshaya-gruppa/uchebno-metodicheskoe-posobie-teatr-na-fartuke.html&amp;sa=D&amp;sntz=1&amp;usg=AFQjCNE_PeqYEE_cpV9gtmKFw6aUyiKpTQ"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735" y="1772816"/>
            <a:ext cx="8686800" cy="838200"/>
          </a:xfrm>
        </p:spPr>
        <p:txBody>
          <a:bodyPr/>
          <a:lstStyle/>
          <a:p>
            <a:r>
              <a:rPr lang="ru-RU" b="1" dirty="0" smtClean="0">
                <a:solidFill>
                  <a:srgbClr val="7030A0"/>
                </a:solidFill>
                <a:latin typeface="Times New Roman" pitchFamily="18" charset="0"/>
                <a:cs typeface="Times New Roman" pitchFamily="18" charset="0"/>
              </a:rPr>
              <a:t>                  Игровое поле</a:t>
            </a:r>
            <a:endParaRPr lang="ru-RU" dirty="0"/>
          </a:p>
        </p:txBody>
      </p:sp>
      <p:sp>
        <p:nvSpPr>
          <p:cNvPr id="3" name="Содержимое 2"/>
          <p:cNvSpPr>
            <a:spLocks noGrp="1"/>
          </p:cNvSpPr>
          <p:nvPr>
            <p:ph idx="1"/>
          </p:nvPr>
        </p:nvSpPr>
        <p:spPr/>
        <p:txBody>
          <a:bodyPr>
            <a:normAutofit fontScale="77500" lnSpcReduction="20000"/>
          </a:bodyPr>
          <a:lstStyle/>
          <a:p>
            <a:pPr>
              <a:buNone/>
            </a:pPr>
            <a:endParaRPr lang="ru-RU" sz="8500" dirty="0" smtClean="0">
              <a:solidFill>
                <a:srgbClr val="00B050"/>
              </a:solidFill>
              <a:latin typeface="Times New Roman" pitchFamily="18" charset="0"/>
              <a:cs typeface="Times New Roman" pitchFamily="18" charset="0"/>
            </a:endParaRPr>
          </a:p>
          <a:p>
            <a:pPr>
              <a:buNone/>
            </a:pPr>
            <a:r>
              <a:rPr lang="ru-RU" sz="8500" dirty="0" smtClean="0">
                <a:solidFill>
                  <a:srgbClr val="00B050"/>
                </a:solidFill>
                <a:latin typeface="Times New Roman" pitchFamily="18" charset="0"/>
                <a:cs typeface="Times New Roman" pitchFamily="18" charset="0"/>
              </a:rPr>
              <a:t>  «</a:t>
            </a:r>
            <a:r>
              <a:rPr lang="ru-RU" sz="8500" b="1" i="1" dirty="0" smtClean="0">
                <a:solidFill>
                  <a:srgbClr val="00B050"/>
                </a:solidFill>
                <a:latin typeface="Times New Roman" pitchFamily="18" charset="0"/>
                <a:cs typeface="Times New Roman" pitchFamily="18" charset="0"/>
              </a:rPr>
              <a:t>Театр на фартуке»</a:t>
            </a:r>
          </a:p>
          <a:p>
            <a:endParaRPr lang="ru-RU" dirty="0" smtClean="0"/>
          </a:p>
          <a:p>
            <a:pPr algn="r">
              <a:buNone/>
            </a:pPr>
            <a:endParaRPr lang="ru-RU" sz="2800" dirty="0" smtClean="0"/>
          </a:p>
          <a:p>
            <a:pPr algn="r">
              <a:buNone/>
            </a:pPr>
            <a:endParaRPr lang="ru-RU" sz="2800" dirty="0" smtClean="0"/>
          </a:p>
          <a:p>
            <a:pPr algn="r">
              <a:buNone/>
            </a:pPr>
            <a:endParaRPr lang="ru-RU" dirty="0" smtClean="0">
              <a:latin typeface="Times New Roman" pitchFamily="18" charset="0"/>
              <a:cs typeface="Times New Roman" pitchFamily="18" charset="0"/>
            </a:endParaRPr>
          </a:p>
          <a:p>
            <a:pPr algn="r">
              <a:buNone/>
            </a:pPr>
            <a:r>
              <a:rPr lang="ru-RU" sz="1800" dirty="0" smtClean="0">
                <a:latin typeface="Times New Roman" pitchFamily="18" charset="0"/>
                <a:cs typeface="Times New Roman" pitchFamily="18" charset="0"/>
              </a:rPr>
              <a:t>МБДОУ "Детский сад  №22" </a:t>
            </a:r>
          </a:p>
          <a:p>
            <a:pPr algn="r">
              <a:buNone/>
            </a:pPr>
            <a:r>
              <a:rPr lang="ru-RU" sz="1800" dirty="0" smtClean="0">
                <a:latin typeface="Times New Roman" pitchFamily="18" charset="0"/>
                <a:cs typeface="Times New Roman" pitchFamily="18" charset="0"/>
              </a:rPr>
              <a:t>городского округа Кинешма.</a:t>
            </a:r>
          </a:p>
          <a:p>
            <a:pPr algn="r">
              <a:buNone/>
            </a:pPr>
            <a:r>
              <a:rPr lang="ru-RU" sz="1800" dirty="0" smtClean="0">
                <a:latin typeface="Times New Roman" pitchFamily="18" charset="0"/>
                <a:cs typeface="Times New Roman" pitchFamily="18" charset="0"/>
              </a:rPr>
              <a:t>Воспитатель:</a:t>
            </a:r>
          </a:p>
          <a:p>
            <a:pPr algn="r">
              <a:buNone/>
            </a:pPr>
            <a:r>
              <a:rPr lang="ru-RU" sz="1800" dirty="0" smtClean="0">
                <a:latin typeface="Times New Roman" pitchFamily="18" charset="0"/>
                <a:cs typeface="Times New Roman" pitchFamily="18" charset="0"/>
              </a:rPr>
              <a:t>Черняева Оксана Владимировна</a:t>
            </a:r>
          </a:p>
          <a:p>
            <a:endParaRPr lang="ru-RU" sz="1800" dirty="0"/>
          </a:p>
        </p:txBody>
      </p:sp>
      <p:sp>
        <p:nvSpPr>
          <p:cNvPr id="4" name="TextBox 3"/>
          <p:cNvSpPr txBox="1"/>
          <p:nvPr/>
        </p:nvSpPr>
        <p:spPr>
          <a:xfrm>
            <a:off x="1479848" y="476672"/>
            <a:ext cx="6336704" cy="923330"/>
          </a:xfrm>
          <a:prstGeom prst="rect">
            <a:avLst/>
          </a:prstGeom>
          <a:noFill/>
        </p:spPr>
        <p:txBody>
          <a:bodyPr wrap="square" rtlCol="0">
            <a:spAutoFit/>
          </a:bodyPr>
          <a:lstStyle/>
          <a:p>
            <a:pPr algn="ctr"/>
            <a:r>
              <a:rPr lang="ru-RU" b="1" dirty="0" smtClean="0">
                <a:latin typeface="Times New Roman" pitchFamily="18" charset="0"/>
                <a:cs typeface="Times New Roman" pitchFamily="18" charset="0"/>
              </a:rPr>
              <a:t>Муниципальное бюджетное дошкольное образовательное учреждение  "Детский сад компенсирующего вида №22"  городского округа Кинешма </a:t>
            </a:r>
            <a:endParaRPr lang="ru-RU"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Сказка «Три поросенка»</a:t>
            </a:r>
            <a:endParaRPr lang="ru-RU" dirty="0"/>
          </a:p>
        </p:txBody>
      </p:sp>
      <p:pic>
        <p:nvPicPr>
          <p:cNvPr id="21506" name="Picture 2" descr="C:\Users\User\Desktop\i.jpg"/>
          <p:cNvPicPr>
            <a:picLocks noGrp="1" noChangeAspect="1" noChangeArrowheads="1"/>
          </p:cNvPicPr>
          <p:nvPr>
            <p:ph idx="1"/>
          </p:nvPr>
        </p:nvPicPr>
        <p:blipFill>
          <a:blip r:embed="rId2" cstate="print"/>
          <a:srcRect/>
          <a:stretch>
            <a:fillRect/>
          </a:stretch>
        </p:blipFill>
        <p:spPr bwMode="auto">
          <a:xfrm>
            <a:off x="827584" y="1735644"/>
            <a:ext cx="2880320" cy="3840426"/>
          </a:xfrm>
          <a:prstGeom prst="rect">
            <a:avLst/>
          </a:prstGeom>
          <a:ln>
            <a:noFill/>
          </a:ln>
          <a:effectLst>
            <a:softEdge rad="112500"/>
          </a:effectLst>
        </p:spPr>
      </p:pic>
      <p:pic>
        <p:nvPicPr>
          <p:cNvPr id="21507" name="Picture 3" descr="C:\Users\User\Desktop\i (1).jpg"/>
          <p:cNvPicPr>
            <a:picLocks noChangeAspect="1" noChangeArrowheads="1"/>
          </p:cNvPicPr>
          <p:nvPr/>
        </p:nvPicPr>
        <p:blipFill>
          <a:blip r:embed="rId3" cstate="print"/>
          <a:srcRect/>
          <a:stretch>
            <a:fillRect/>
          </a:stretch>
        </p:blipFill>
        <p:spPr bwMode="auto">
          <a:xfrm>
            <a:off x="4788024" y="1745433"/>
            <a:ext cx="2952328" cy="3936437"/>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User\Desktop\image (14).jpg"/>
          <p:cNvPicPr>
            <a:picLocks noGrp="1" noChangeAspect="1" noChangeArrowheads="1"/>
          </p:cNvPicPr>
          <p:nvPr>
            <p:ph idx="1"/>
          </p:nvPr>
        </p:nvPicPr>
        <p:blipFill>
          <a:blip r:embed="rId2" cstate="print"/>
          <a:srcRect/>
          <a:stretch>
            <a:fillRect/>
          </a:stretch>
        </p:blipFill>
        <p:spPr bwMode="auto">
          <a:xfrm>
            <a:off x="539552" y="1628800"/>
            <a:ext cx="3312368" cy="4416490"/>
          </a:xfrm>
          <a:prstGeom prst="rect">
            <a:avLst/>
          </a:prstGeom>
          <a:ln>
            <a:noFill/>
          </a:ln>
          <a:effectLst>
            <a:softEdge rad="112500"/>
          </a:effectLst>
        </p:spPr>
      </p:pic>
      <p:pic>
        <p:nvPicPr>
          <p:cNvPr id="24580" name="Picture 4" descr="C:\Users\User\Desktop\image (11).jpg"/>
          <p:cNvPicPr>
            <a:picLocks noChangeAspect="1" noChangeArrowheads="1"/>
          </p:cNvPicPr>
          <p:nvPr/>
        </p:nvPicPr>
        <p:blipFill>
          <a:blip r:embed="rId3" cstate="print"/>
          <a:srcRect/>
          <a:stretch>
            <a:fillRect/>
          </a:stretch>
        </p:blipFill>
        <p:spPr bwMode="auto">
          <a:xfrm>
            <a:off x="4932040" y="1772816"/>
            <a:ext cx="3168352" cy="422446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839200" cy="739552"/>
          </a:xfrm>
        </p:spPr>
        <p:txBody>
          <a:bodyPr>
            <a:normAutofit/>
          </a:bodyPr>
          <a:lstStyle/>
          <a:p>
            <a:r>
              <a:rPr lang="ru-RU" dirty="0" smtClean="0">
                <a:solidFill>
                  <a:schemeClr val="tx1"/>
                </a:solidFill>
                <a:latin typeface="Times New Roman" pitchFamily="18" charset="0"/>
                <a:cs typeface="Times New Roman" pitchFamily="18" charset="0"/>
              </a:rPr>
              <a:t>      ФЭМП «Закрепление счета»</a:t>
            </a:r>
            <a:endParaRPr lang="ru-RU" dirty="0"/>
          </a:p>
        </p:txBody>
      </p:sp>
      <p:sp>
        <p:nvSpPr>
          <p:cNvPr id="3" name="Содержимое 2"/>
          <p:cNvSpPr>
            <a:spLocks noGrp="1"/>
          </p:cNvSpPr>
          <p:nvPr>
            <p:ph idx="1"/>
          </p:nvPr>
        </p:nvSpPr>
        <p:spPr/>
        <p:txBody>
          <a:bodyPr>
            <a:normAutofit lnSpcReduction="10000"/>
          </a:bodyPr>
          <a:lstStyle/>
          <a:p>
            <a:pPr indent="0" algn="ctr">
              <a:buNone/>
            </a:pPr>
            <a:r>
              <a:rPr lang="ru-RU" sz="1800" dirty="0" smtClean="0">
                <a:solidFill>
                  <a:srgbClr val="111111"/>
                </a:solidFill>
                <a:latin typeface="Times New Roman" pitchFamily="18" charset="0"/>
                <a:ea typeface="Times New Roman" panose="02020603050405020304" pitchFamily="18" charset="0"/>
                <a:cs typeface="Times New Roman" pitchFamily="18" charset="0"/>
              </a:rPr>
              <a:t>Фартук можно использовать также и на занятиях для закрепления и расширения знаний, а также в свободной деятельности. Организовать её можно как индивидуальную игру, и игру для работы с подгруппой детей </a:t>
            </a:r>
            <a:r>
              <a:rPr lang="ru-RU" sz="1800" i="1" dirty="0" smtClean="0">
                <a:solidFill>
                  <a:srgbClr val="111111"/>
                </a:solidFill>
                <a:latin typeface="Times New Roman" pitchFamily="18" charset="0"/>
                <a:ea typeface="Times New Roman" panose="02020603050405020304" pitchFamily="18" charset="0"/>
                <a:cs typeface="Times New Roman" pitchFamily="18" charset="0"/>
              </a:rPr>
              <a:t>(от 2 до 4 ребят)</a:t>
            </a:r>
            <a:r>
              <a:rPr lang="ru-RU" sz="1800" dirty="0" smtClean="0">
                <a:solidFill>
                  <a:srgbClr val="111111"/>
                </a:solidFill>
                <a:latin typeface="Times New Roman" pitchFamily="18" charset="0"/>
                <a:ea typeface="Times New Roman" panose="02020603050405020304" pitchFamily="18" charset="0"/>
                <a:cs typeface="Times New Roman" pitchFamily="18" charset="0"/>
              </a:rPr>
              <a:t>. Можно использовать как игру для самостоятельной детской деятельности.</a:t>
            </a:r>
            <a:endParaRPr lang="ru-RU" sz="1800" dirty="0" smtClean="0">
              <a:latin typeface="Times New Roman" pitchFamily="18" charset="0"/>
              <a:ea typeface="Times New Roman" panose="02020603050405020304" pitchFamily="18" charset="0"/>
              <a:cs typeface="Times New Roman" pitchFamily="18" charset="0"/>
            </a:endParaRPr>
          </a:p>
          <a:p>
            <a:pPr>
              <a:buNone/>
            </a:pPr>
            <a:r>
              <a:rPr lang="ru-RU" sz="1800" dirty="0" smtClean="0">
                <a:solidFill>
                  <a:schemeClr val="tx1"/>
                </a:solidFill>
                <a:latin typeface="Times New Roman" pitchFamily="18" charset="0"/>
                <a:cs typeface="Times New Roman" pitchFamily="18" charset="0"/>
              </a:rPr>
              <a:t>   ФЭМП «Закрепление счета»</a:t>
            </a:r>
          </a:p>
          <a:p>
            <a:pPr lvl="0" defTabSz="457200">
              <a:buClr>
                <a:srgbClr val="90C226"/>
              </a:buClr>
              <a:buSzPct val="80000"/>
              <a:buNone/>
            </a:pPr>
            <a:r>
              <a:rPr lang="ru-RU" sz="2100" dirty="0" smtClean="0">
                <a:solidFill>
                  <a:srgbClr val="111111"/>
                </a:solidFill>
                <a:latin typeface="Times New Roman" pitchFamily="18" charset="0"/>
                <a:cs typeface="Times New Roman" pitchFamily="18" charset="0"/>
              </a:rPr>
              <a:t>  </a:t>
            </a:r>
            <a:r>
              <a:rPr lang="ru-RU" sz="1800" dirty="0" smtClean="0">
                <a:solidFill>
                  <a:srgbClr val="111111"/>
                </a:solidFill>
                <a:latin typeface="Times New Roman" pitchFamily="18" charset="0"/>
                <a:cs typeface="Times New Roman" pitchFamily="18" charset="0"/>
              </a:rPr>
              <a:t>Задачи: </a:t>
            </a:r>
          </a:p>
          <a:p>
            <a:pPr lvl="0" defTabSz="457200">
              <a:buClr>
                <a:srgbClr val="90C226"/>
              </a:buClr>
              <a:buSzPct val="80000"/>
              <a:buNone/>
            </a:pPr>
            <a:r>
              <a:rPr lang="ru-RU" sz="1800" dirty="0" smtClean="0">
                <a:solidFill>
                  <a:srgbClr val="111111"/>
                </a:solidFill>
                <a:latin typeface="Times New Roman" pitchFamily="18" charset="0"/>
                <a:cs typeface="Times New Roman" pitchFamily="18" charset="0"/>
              </a:rPr>
              <a:t>   -Упражнять в сравнении и уравнивании двух групп предметов.</a:t>
            </a:r>
          </a:p>
          <a:p>
            <a:pPr lvl="0" defTabSz="457200">
              <a:buClr>
                <a:srgbClr val="90C226"/>
              </a:buClr>
              <a:buSzPct val="80000"/>
              <a:buNone/>
            </a:pPr>
            <a:r>
              <a:rPr lang="ru-RU" sz="1800" dirty="0" smtClean="0">
                <a:solidFill>
                  <a:srgbClr val="111111"/>
                </a:solidFill>
                <a:latin typeface="Times New Roman" pitchFamily="18" charset="0"/>
                <a:cs typeface="Times New Roman" pitchFamily="18" charset="0"/>
              </a:rPr>
              <a:t>   -Совершенствовать умения решать логические задачи на установление последовательности событий (части суток, времена года); </a:t>
            </a:r>
          </a:p>
          <a:p>
            <a:pPr lvl="0" defTabSz="457200">
              <a:buClr>
                <a:srgbClr val="90C226"/>
              </a:buClr>
              <a:buSzPct val="80000"/>
              <a:buNone/>
            </a:pPr>
            <a:r>
              <a:rPr lang="ru-RU" sz="1800" dirty="0" smtClean="0">
                <a:solidFill>
                  <a:srgbClr val="111111"/>
                </a:solidFill>
                <a:latin typeface="Times New Roman" pitchFamily="18" charset="0"/>
                <a:cs typeface="Times New Roman" pitchFamily="18" charset="0"/>
              </a:rPr>
              <a:t>   -Учить соотносить цифру с количеством предметов;</a:t>
            </a:r>
          </a:p>
          <a:p>
            <a:pPr lvl="0" defTabSz="457200">
              <a:buClr>
                <a:srgbClr val="90C226"/>
              </a:buClr>
              <a:buSzPct val="80000"/>
              <a:buNone/>
            </a:pPr>
            <a:r>
              <a:rPr lang="ru-RU" sz="1800" dirty="0" smtClean="0">
                <a:solidFill>
                  <a:srgbClr val="111111"/>
                </a:solidFill>
                <a:latin typeface="Times New Roman" pitchFamily="18" charset="0"/>
                <a:cs typeface="Times New Roman" pitchFamily="18" charset="0"/>
              </a:rPr>
              <a:t>   - Развивать любознательность, память, логическое мышление.</a:t>
            </a:r>
          </a:p>
          <a:p>
            <a:endParaRPr lang="ru-RU" dirty="0" smtClean="0"/>
          </a:p>
          <a:p>
            <a:r>
              <a:rPr lang="ru-RU" dirty="0" smtClean="0"/>
              <a:t> </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ФЭМП</a:t>
            </a:r>
            <a:endParaRPr lang="ru-RU" dirty="0"/>
          </a:p>
        </p:txBody>
      </p:sp>
      <p:pic>
        <p:nvPicPr>
          <p:cNvPr id="22530" name="Picture 2" descr="C:\Users\User\Desktop\image (6).jpg"/>
          <p:cNvPicPr>
            <a:picLocks noGrp="1" noChangeAspect="1" noChangeArrowheads="1"/>
          </p:cNvPicPr>
          <p:nvPr>
            <p:ph idx="1"/>
          </p:nvPr>
        </p:nvPicPr>
        <p:blipFill>
          <a:blip r:embed="rId2" cstate="print"/>
          <a:srcRect/>
          <a:stretch>
            <a:fillRect/>
          </a:stretch>
        </p:blipFill>
        <p:spPr bwMode="auto">
          <a:xfrm>
            <a:off x="755576" y="1844824"/>
            <a:ext cx="3014458" cy="4019277"/>
          </a:xfrm>
          <a:prstGeom prst="rect">
            <a:avLst/>
          </a:prstGeom>
          <a:ln>
            <a:noFill/>
          </a:ln>
          <a:effectLst>
            <a:softEdge rad="112500"/>
          </a:effectLst>
        </p:spPr>
      </p:pic>
      <p:pic>
        <p:nvPicPr>
          <p:cNvPr id="22531" name="Picture 3" descr="C:\Users\User\Desktop\i (2).jpg"/>
          <p:cNvPicPr>
            <a:picLocks noChangeAspect="1" noChangeArrowheads="1"/>
          </p:cNvPicPr>
          <p:nvPr/>
        </p:nvPicPr>
        <p:blipFill>
          <a:blip r:embed="rId3" cstate="print"/>
          <a:srcRect/>
          <a:stretch>
            <a:fillRect/>
          </a:stretch>
        </p:blipFill>
        <p:spPr bwMode="auto">
          <a:xfrm>
            <a:off x="4839494" y="1817440"/>
            <a:ext cx="3044874" cy="4059832"/>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User\Desktop\image (7).jpg"/>
          <p:cNvPicPr>
            <a:picLocks noGrp="1" noChangeAspect="1" noChangeArrowheads="1"/>
          </p:cNvPicPr>
          <p:nvPr>
            <p:ph idx="1"/>
          </p:nvPr>
        </p:nvPicPr>
        <p:blipFill>
          <a:blip r:embed="rId2" cstate="print"/>
          <a:srcRect/>
          <a:stretch>
            <a:fillRect/>
          </a:stretch>
        </p:blipFill>
        <p:spPr bwMode="auto">
          <a:xfrm>
            <a:off x="611560" y="1844824"/>
            <a:ext cx="3241216" cy="4321621"/>
          </a:xfrm>
          <a:prstGeom prst="rect">
            <a:avLst/>
          </a:prstGeom>
          <a:ln>
            <a:noFill/>
          </a:ln>
          <a:effectLst>
            <a:softEdge rad="112500"/>
          </a:effectLst>
        </p:spPr>
      </p:pic>
      <p:pic>
        <p:nvPicPr>
          <p:cNvPr id="23555" name="Picture 3" descr="C:\Users\User\Desktop\image (8).jpg"/>
          <p:cNvPicPr>
            <a:picLocks noChangeAspect="1" noChangeArrowheads="1"/>
          </p:cNvPicPr>
          <p:nvPr/>
        </p:nvPicPr>
        <p:blipFill>
          <a:blip r:embed="rId3" cstate="print"/>
          <a:srcRect/>
          <a:stretch>
            <a:fillRect/>
          </a:stretch>
        </p:blipFill>
        <p:spPr bwMode="auto">
          <a:xfrm>
            <a:off x="4860032" y="1844824"/>
            <a:ext cx="3240360" cy="4320480"/>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latin typeface="Times New Roman" pitchFamily="18" charset="0"/>
                <a:cs typeface="Times New Roman" pitchFamily="18" charset="0"/>
              </a:rPr>
              <a:t>                          Список используемых источников</a:t>
            </a:r>
            <a:endParaRPr lang="ru-RU" sz="20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buNone/>
            </a:pPr>
            <a:r>
              <a:rPr lang="ru-RU" sz="1400" dirty="0" smtClean="0">
                <a:latin typeface="Times New Roman" pitchFamily="18" charset="0"/>
                <a:cs typeface="Times New Roman" pitchFamily="18" charset="0"/>
              </a:rPr>
              <a:t>      1) </a:t>
            </a:r>
            <a:r>
              <a:rPr lang="en-US" sz="1400" dirty="0" smtClean="0">
                <a:latin typeface="Times New Roman" pitchFamily="18" charset="0"/>
                <a:cs typeface="Times New Roman" pitchFamily="18" charset="0"/>
                <a:hlinkClick r:id="rId2"/>
              </a:rPr>
              <a:t>http://tmndetsady.ru/metodicheskaya-vyistavka-sovremennaya-obrazovatelnaya-sreda-detskogo-sada/metodicheskaya-vyistavka-konkurs-sovremennaya-obrazovatelnaya-sreda-detskogo-sada-i-semi/avtorskie-p</a:t>
            </a:r>
            <a:endParaRPr lang="ru-RU" sz="1400" dirty="0" smtClean="0">
              <a:latin typeface="Times New Roman" pitchFamily="18" charset="0"/>
              <a:cs typeface="Times New Roman" pitchFamily="18" charset="0"/>
              <a:hlinkClick r:id="rId2"/>
            </a:endParaRPr>
          </a:p>
          <a:p>
            <a:pPr>
              <a:buNone/>
            </a:pPr>
            <a:r>
              <a:rPr lang="ru-RU" sz="1400" u="sng" dirty="0" smtClean="0">
                <a:latin typeface="Times New Roman" pitchFamily="18" charset="0"/>
                <a:cs typeface="Times New Roman" pitchFamily="18" charset="0"/>
                <a:hlinkClick r:id="rId2"/>
              </a:rPr>
              <a:t>         </a:t>
            </a:r>
            <a:r>
              <a:rPr lang="en-US" sz="1400" u="sng" dirty="0" err="1" smtClean="0">
                <a:latin typeface="Times New Roman" pitchFamily="18" charset="0"/>
                <a:cs typeface="Times New Roman" pitchFamily="18" charset="0"/>
                <a:hlinkClick r:id="rId2"/>
              </a:rPr>
              <a:t>osobiya</a:t>
            </a:r>
            <a:r>
              <a:rPr lang="en-US" sz="1400" u="sng" dirty="0" smtClean="0">
                <a:latin typeface="Times New Roman" pitchFamily="18" charset="0"/>
                <a:cs typeface="Times New Roman" pitchFamily="18" charset="0"/>
                <a:hlinkClick r:id="rId2"/>
              </a:rPr>
              <a:t>/news8625.html</a:t>
            </a:r>
            <a:r>
              <a:rPr lang="ru-RU" sz="1400" u="sng"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 Конспект занятия «Театр на фартуке»</a:t>
            </a:r>
          </a:p>
          <a:p>
            <a:pPr>
              <a:buNone/>
            </a:pPr>
            <a:r>
              <a:rPr lang="ru-RU" sz="1400" dirty="0" smtClean="0">
                <a:latin typeface="Times New Roman" pitchFamily="18" charset="0"/>
                <a:cs typeface="Times New Roman" pitchFamily="18" charset="0"/>
              </a:rPr>
              <a:t>      2) </a:t>
            </a:r>
            <a:r>
              <a:rPr lang="en-US" sz="1400" dirty="0" smtClean="0">
                <a:latin typeface="Times New Roman" pitchFamily="18" charset="0"/>
                <a:cs typeface="Times New Roman" pitchFamily="18" charset="0"/>
                <a:hlinkClick r:id="rId3"/>
              </a:rPr>
              <a:t>https://www.maam.ru/detskijsad/polifunkcionalnoe-razvivayusche-posobie-chudesa-na-fartuke.html</a:t>
            </a:r>
            <a:r>
              <a:rPr lang="ru-RU" sz="1400" dirty="0" smtClean="0">
                <a:latin typeface="Times New Roman" pitchFamily="18" charset="0"/>
                <a:cs typeface="Times New Roman" pitchFamily="18" charset="0"/>
              </a:rPr>
              <a:t>   Полифункциональное развивающее пособие «Чудеса на фартуке»</a:t>
            </a:r>
          </a:p>
          <a:p>
            <a:pPr>
              <a:buNone/>
            </a:pPr>
            <a:r>
              <a:rPr lang="ru-RU" sz="1400" dirty="0" smtClean="0">
                <a:latin typeface="Times New Roman" pitchFamily="18" charset="0"/>
                <a:cs typeface="Times New Roman" pitchFamily="18" charset="0"/>
              </a:rPr>
              <a:t>      3) </a:t>
            </a:r>
            <a:r>
              <a:rPr lang="en-US" sz="1400" dirty="0" smtClean="0">
                <a:latin typeface="Times New Roman" pitchFamily="18" charset="0"/>
                <a:cs typeface="Times New Roman" pitchFamily="18" charset="0"/>
                <a:hlinkClick r:id="rId4"/>
              </a:rPr>
              <a:t>https://nsportal.ru/detskii-sad/korrektsionnaya-pedagogika/2020/04/04/proekt-fartuk-teatr-didakticheskoe-posobie-dlya</a:t>
            </a:r>
            <a:r>
              <a:rPr lang="ru-RU" sz="1400" dirty="0" smtClean="0">
                <a:latin typeface="Times New Roman" pitchFamily="18" charset="0"/>
                <a:cs typeface="Times New Roman" pitchFamily="18" charset="0"/>
              </a:rPr>
              <a:t>  - Проект "Фартук-театр"- дидактическое пособие для работы с детьми с ОВЗ</a:t>
            </a:r>
          </a:p>
          <a:p>
            <a:pPr>
              <a:buNone/>
            </a:pPr>
            <a:r>
              <a:rPr lang="ru-RU" sz="1400" dirty="0" smtClean="0">
                <a:latin typeface="Times New Roman" pitchFamily="18" charset="0"/>
                <a:cs typeface="Times New Roman" pitchFamily="18" charset="0"/>
                <a:hlinkClick r:id="rId4"/>
              </a:rPr>
              <a:t>      4)  </a:t>
            </a:r>
            <a:r>
              <a:rPr lang="en-US" sz="1400" dirty="0" smtClean="0">
                <a:latin typeface="Times New Roman" pitchFamily="18" charset="0"/>
                <a:cs typeface="Times New Roman" pitchFamily="18" charset="0"/>
                <a:hlinkClick r:id="rId4"/>
              </a:rPr>
              <a:t>https://nsportal.ru/detskii-sad/korrektsionnaya-pedagogika/2020/04/04/proekt-fartuk-teatr-didakticheskoe-posobie-dlya</a:t>
            </a:r>
            <a:r>
              <a:rPr lang="ru-RU" sz="1400" dirty="0" smtClean="0">
                <a:latin typeface="Times New Roman" pitchFamily="18" charset="0"/>
                <a:cs typeface="Times New Roman" pitchFamily="18" charset="0"/>
              </a:rPr>
              <a:t>  - ИСПОЛЬЗОВАНИЕ ДИДАКТИЧЕСКОГО ПОСОБИЯ «ФАРТУК-ТЕАТР» В РАБОТЕ С ДЕТЬМИ С ОВЗ</a:t>
            </a:r>
          </a:p>
          <a:p>
            <a:endParaRPr lang="ru-RU" sz="14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Актуальность</a:t>
            </a:r>
            <a:endParaRPr lang="ru-RU" dirty="0"/>
          </a:p>
        </p:txBody>
      </p:sp>
      <p:sp>
        <p:nvSpPr>
          <p:cNvPr id="3" name="Содержимое 2"/>
          <p:cNvSpPr>
            <a:spLocks noGrp="1"/>
          </p:cNvSpPr>
          <p:nvPr>
            <p:ph idx="1"/>
          </p:nvPr>
        </p:nvSpPr>
        <p:spPr/>
        <p:txBody>
          <a:bodyPr>
            <a:normAutofit fontScale="92500"/>
          </a:bodyPr>
          <a:lstStyle/>
          <a:p>
            <a:pPr>
              <a:buNone/>
            </a:pPr>
            <a:r>
              <a:rPr lang="ru-RU" sz="1900" dirty="0" smtClean="0">
                <a:latin typeface="Times New Roman" pitchFamily="18" charset="0"/>
                <a:cs typeface="Times New Roman" pitchFamily="18" charset="0"/>
              </a:rPr>
              <a:t>     Предлагаемое полифункциональное развивающее пособие для работы с дошкольниками с ОВЗ «Чудеса на фартуке» способно в игровой форме развивать речь, мелкую моторику рук, внимательность, пространственное воображение, самостоятельность, восприятие (тактильное, зрительное, пространственное, а также формировать навыки сотрудничества со сверстниками и взрослыми.</a:t>
            </a:r>
            <a:br>
              <a:rPr lang="ru-RU" sz="1900" dirty="0" smtClean="0">
                <a:latin typeface="Times New Roman" pitchFamily="18" charset="0"/>
                <a:cs typeface="Times New Roman" pitchFamily="18" charset="0"/>
              </a:rPr>
            </a:br>
            <a:r>
              <a:rPr lang="ru-RU" sz="1900" dirty="0" smtClean="0">
                <a:latin typeface="Times New Roman" pitchFamily="18" charset="0"/>
                <a:cs typeface="Times New Roman" pitchFamily="18" charset="0"/>
              </a:rPr>
              <a:t>«Чудеса на фартуке» – это нетрадиционный обучающий инструмент с интересными элементами, позволяющими решать воспитательные, развивающие и обучающие цели и задачи. Многофункциональное пособие, направленное на решение одновременно нескольких задач, предназначено для работы с детьми разных возрастов, позволяет учитывать индивидуальные особенности развития ребенка с ОВЗ. Пособие постоянно может пополняться новыми элементами. Материалы пособия доступны для использования, а также рассматриваются в контексте реализации основных линий развития: физического, социально-нравственного, эмоционально-ценностного, познавательного, речевого, художественно-эстетического и </a:t>
            </a:r>
            <a:r>
              <a:rPr lang="ru-RU" sz="1900" dirty="0" err="1" smtClean="0">
                <a:latin typeface="Times New Roman" pitchFamily="18" charset="0"/>
                <a:cs typeface="Times New Roman" pitchFamily="18" charset="0"/>
              </a:rPr>
              <a:t>креативного</a:t>
            </a:r>
            <a:r>
              <a:rPr lang="ru-RU" sz="1900" dirty="0" smtClean="0">
                <a:latin typeface="Times New Roman" pitchFamily="18" charset="0"/>
                <a:cs typeface="Times New Roman" pitchFamily="18" charset="0"/>
              </a:rPr>
              <a:t>.</a:t>
            </a:r>
            <a:br>
              <a:rPr lang="ru-RU" sz="1900" dirty="0" smtClean="0">
                <a:latin typeface="Times New Roman" pitchFamily="18" charset="0"/>
                <a:cs typeface="Times New Roman" pitchFamily="18" charset="0"/>
              </a:rPr>
            </a:br>
            <a:endParaRPr lang="ru-RU" sz="1900"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Цель игрового поля</a:t>
            </a:r>
            <a:endParaRPr lang="ru-RU" dirty="0"/>
          </a:p>
        </p:txBody>
      </p:sp>
      <p:sp>
        <p:nvSpPr>
          <p:cNvPr id="3" name="Содержимое 2"/>
          <p:cNvSpPr>
            <a:spLocks noGrp="1"/>
          </p:cNvSpPr>
          <p:nvPr>
            <p:ph idx="1"/>
          </p:nvPr>
        </p:nvSpPr>
        <p:spPr/>
        <p:txBody>
          <a:bodyPr>
            <a:normAutofit fontScale="55000" lnSpcReduction="20000"/>
          </a:bodyPr>
          <a:lstStyle/>
          <a:p>
            <a:r>
              <a:rPr lang="ru-RU" dirty="0" smtClean="0">
                <a:latin typeface="Times New Roman" pitchFamily="18" charset="0"/>
                <a:cs typeface="Times New Roman" pitchFamily="18" charset="0"/>
              </a:rPr>
              <a:t>Цель: Развитие самостоятельности и инициативы воспитанников, познавательных интересов и способностей, интеллектуальное развитие на основе практических действий, развития творческого потенциала воспитанников в игровой деятельности. </a:t>
            </a:r>
          </a:p>
          <a:p>
            <a:r>
              <a:rPr lang="ru-RU" dirty="0" smtClean="0">
                <a:latin typeface="Times New Roman" pitchFamily="18" charset="0"/>
                <a:cs typeface="Times New Roman" pitchFamily="18" charset="0"/>
              </a:rPr>
              <a:t>Задачи:</a:t>
            </a:r>
          </a:p>
          <a:p>
            <a:r>
              <a:rPr lang="ru-RU" dirty="0" smtClean="0">
                <a:latin typeface="Times New Roman" pitchFamily="18" charset="0"/>
                <a:cs typeface="Times New Roman" pitchFamily="18" charset="0"/>
              </a:rPr>
              <a:t>1. Способствовать формированию интереса к сказкам; поддерживать интерес к кукольным и драматическим спектаклям.</a:t>
            </a:r>
          </a:p>
          <a:p>
            <a:r>
              <a:rPr lang="ru-RU" dirty="0" smtClean="0">
                <a:latin typeface="Times New Roman" pitchFamily="18" charset="0"/>
                <a:cs typeface="Times New Roman" pitchFamily="18" charset="0"/>
              </a:rPr>
              <a:t>2. Продолжать развивать речь детей средствами кукольного театра; развивать элементы детского творчества в продуктивной деятельности.</a:t>
            </a:r>
          </a:p>
          <a:p>
            <a:r>
              <a:rPr lang="ru-RU" dirty="0" smtClean="0">
                <a:latin typeface="Times New Roman" pitchFamily="18" charset="0"/>
                <a:cs typeface="Times New Roman" pitchFamily="18" charset="0"/>
              </a:rPr>
              <a:t>3. Развивать у детей эмоциональную отзывчивость, внимание, любознательность. Воспитывать желание активно участвовать в совместных играх.</a:t>
            </a:r>
          </a:p>
          <a:p>
            <a:r>
              <a:rPr lang="ru-RU" dirty="0" smtClean="0">
                <a:latin typeface="Times New Roman" pitchFamily="18" charset="0"/>
                <a:cs typeface="Times New Roman" pitchFamily="18" charset="0"/>
              </a:rPr>
              <a:t>4. Воспитывать бережное отношение к книгам, предметам театрально-игрового оборудования.</a:t>
            </a:r>
          </a:p>
          <a:p>
            <a:r>
              <a:rPr lang="ru-RU" dirty="0" smtClean="0">
                <a:latin typeface="Times New Roman" pitchFamily="18" charset="0"/>
                <a:cs typeface="Times New Roman" pitchFamily="18" charset="0"/>
              </a:rPr>
              <a:t>5. Формировать элементарные математические представления.</a:t>
            </a:r>
          </a:p>
          <a:p>
            <a:r>
              <a:rPr lang="ru-RU" dirty="0" smtClean="0">
                <a:latin typeface="Times New Roman" pitchFamily="18" charset="0"/>
                <a:cs typeface="Times New Roman" pitchFamily="18" charset="0"/>
              </a:rPr>
              <a:t>6. Совершенствовать координацию руки и глаза; продолжать развивать мелкую моторику рук.</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endParaRPr lang="ru-RU" sz="2000" dirty="0" smtClean="0">
              <a:solidFill>
                <a:srgbClr val="111111"/>
              </a:solidFill>
              <a:latin typeface="Times New Roman" panose="02020603050405020304" pitchFamily="18" charset="0"/>
              <a:ea typeface="Times New Roman" panose="02020603050405020304" pitchFamily="18" charset="0"/>
            </a:endParaRPr>
          </a:p>
          <a:p>
            <a:endParaRPr lang="ru-RU" sz="2000" dirty="0" smtClean="0">
              <a:solidFill>
                <a:srgbClr val="111111"/>
              </a:solidFill>
              <a:latin typeface="Times New Roman" panose="02020603050405020304" pitchFamily="18" charset="0"/>
              <a:ea typeface="Times New Roman" panose="02020603050405020304" pitchFamily="18" charset="0"/>
            </a:endParaRPr>
          </a:p>
          <a:p>
            <a:pPr>
              <a:buNone/>
            </a:pPr>
            <a:r>
              <a:rPr lang="ru-RU" sz="2000" dirty="0" smtClean="0">
                <a:solidFill>
                  <a:srgbClr val="111111"/>
                </a:solidFill>
                <a:latin typeface="Times New Roman" panose="02020603050405020304" pitchFamily="18" charset="0"/>
                <a:ea typeface="Times New Roman" panose="02020603050405020304" pitchFamily="18" charset="0"/>
              </a:rPr>
              <a:t>      Данный вид театра помогает воспитателю, одев на себя </a:t>
            </a:r>
            <a:r>
              <a:rPr lang="ru-RU" sz="2000" i="1" dirty="0" smtClean="0">
                <a:solidFill>
                  <a:srgbClr val="111111"/>
                </a:solidFill>
                <a:latin typeface="Times New Roman" panose="02020603050405020304" pitchFamily="18" charset="0"/>
                <a:ea typeface="Times New Roman" panose="02020603050405020304" pitchFamily="18" charset="0"/>
              </a:rPr>
              <a:t>«театр – фартук»</a:t>
            </a:r>
            <a:r>
              <a:rPr lang="ru-RU" sz="2000" dirty="0" smtClean="0">
                <a:solidFill>
                  <a:srgbClr val="111111"/>
                </a:solidFill>
                <a:latin typeface="Times New Roman" panose="02020603050405020304" pitchFamily="18" charset="0"/>
                <a:ea typeface="Times New Roman" panose="02020603050405020304" pitchFamily="18" charset="0"/>
              </a:rPr>
              <a:t>, сразу начать спектакль. И уже через минуту декорации движутся вместе с актёрами, быстро меняются, воспитатель умело манипулирует фигурами, удачно дополняя их мимикой, жестами, средствами речевой выразительности. Такой театр вызывает у детей интерес к постановке, понимание сюжета.</a:t>
            </a:r>
            <a:endParaRPr lang="ru-RU" sz="2000" dirty="0" smtClean="0">
              <a:latin typeface="Times New Roman" panose="02020603050405020304" pitchFamily="18" charset="0"/>
              <a:ea typeface="Times New Roman" panose="02020603050405020304"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latin typeface="Times New Roman" pitchFamily="18" charset="0"/>
                <a:cs typeface="Times New Roman" pitchFamily="18" charset="0"/>
              </a:rPr>
              <a:t>Характеристика дидактического пособия</a:t>
            </a:r>
            <a:endParaRPr lang="ru-RU" sz="2800" dirty="0"/>
          </a:p>
        </p:txBody>
      </p:sp>
      <p:sp>
        <p:nvSpPr>
          <p:cNvPr id="3" name="Содержимое 2"/>
          <p:cNvSpPr>
            <a:spLocks noGrp="1"/>
          </p:cNvSpPr>
          <p:nvPr>
            <p:ph idx="1"/>
          </p:nvPr>
        </p:nvSpPr>
        <p:spPr/>
        <p:txBody>
          <a:bodyPr/>
          <a:lstStyle/>
          <a:p>
            <a:pPr>
              <a:buNone/>
            </a:pPr>
            <a:r>
              <a:rPr lang="ru-RU" sz="2000" dirty="0" smtClean="0">
                <a:latin typeface="Times New Roman" pitchFamily="18" charset="0"/>
                <a:cs typeface="Times New Roman" pitchFamily="18" charset="0"/>
              </a:rPr>
              <a:t>Данное пособие представляет собой:</a:t>
            </a:r>
          </a:p>
          <a:p>
            <a:pPr>
              <a:buNone/>
            </a:pPr>
            <a:r>
              <a:rPr lang="ru-RU" sz="2000" dirty="0" smtClean="0">
                <a:latin typeface="Times New Roman" pitchFamily="18" charset="0"/>
                <a:cs typeface="Times New Roman" pitchFamily="18" charset="0"/>
              </a:rPr>
              <a:t>   - Игровое поле: представлено в виде фартука – игрового поле, на который   крепятся различные элементы из фетра.</a:t>
            </a:r>
          </a:p>
          <a:p>
            <a:pPr>
              <a:buNone/>
            </a:pPr>
            <a:r>
              <a:rPr lang="ru-RU" sz="2000" dirty="0" smtClean="0">
                <a:latin typeface="Times New Roman" pitchFamily="18" charset="0"/>
                <a:cs typeface="Times New Roman" pitchFamily="18" charset="0"/>
              </a:rPr>
              <a:t>   - Игровой материал: фигурки – герои  сказок, деревья, домики, </a:t>
            </a:r>
            <a:r>
              <a:rPr lang="ru-RU" sz="2000" dirty="0" err="1" smtClean="0">
                <a:latin typeface="Times New Roman" pitchFamily="18" charset="0"/>
                <a:cs typeface="Times New Roman" pitchFamily="18" charset="0"/>
              </a:rPr>
              <a:t>геметрические</a:t>
            </a:r>
            <a:r>
              <a:rPr lang="ru-RU" sz="2000" dirty="0" smtClean="0">
                <a:latin typeface="Times New Roman" pitchFamily="18" charset="0"/>
                <a:cs typeface="Times New Roman" pitchFamily="18" charset="0"/>
              </a:rPr>
              <a:t>  фигуры,  </a:t>
            </a:r>
            <a:r>
              <a:rPr lang="ru-RU" sz="2000" dirty="0" err="1" smtClean="0">
                <a:latin typeface="Times New Roman" pitchFamily="18" charset="0"/>
                <a:cs typeface="Times New Roman" pitchFamily="18" charset="0"/>
              </a:rPr>
              <a:t>цыфры</a:t>
            </a:r>
            <a:r>
              <a:rPr lang="ru-RU" sz="2000" dirty="0" smtClean="0">
                <a:latin typeface="Times New Roman" pitchFamily="18" charset="0"/>
                <a:cs typeface="Times New Roman" pitchFamily="18" charset="0"/>
              </a:rPr>
              <a:t>.</a:t>
            </a:r>
          </a:p>
          <a:p>
            <a:endParaRPr lang="ru-RU" dirty="0"/>
          </a:p>
        </p:txBody>
      </p:sp>
      <p:pic>
        <p:nvPicPr>
          <p:cNvPr id="4" name="Picture 2" descr="C:\Users\User\Desktop\image (2).jpg"/>
          <p:cNvPicPr>
            <a:picLocks noChangeAspect="1" noChangeArrowheads="1"/>
          </p:cNvPicPr>
          <p:nvPr/>
        </p:nvPicPr>
        <p:blipFill>
          <a:blip r:embed="rId2" cstate="print"/>
          <a:srcRect/>
          <a:stretch>
            <a:fillRect/>
          </a:stretch>
        </p:blipFill>
        <p:spPr bwMode="auto">
          <a:xfrm rot="20803082">
            <a:off x="1426986" y="3501134"/>
            <a:ext cx="2227448" cy="2969930"/>
          </a:xfrm>
          <a:prstGeom prst="rect">
            <a:avLst/>
          </a:prstGeom>
          <a:ln>
            <a:noFill/>
          </a:ln>
          <a:effectLst>
            <a:softEdge rad="112500"/>
          </a:effectLst>
        </p:spPr>
      </p:pic>
      <p:pic>
        <p:nvPicPr>
          <p:cNvPr id="5" name="Picture 2" descr="C:\Users\User\Desktop\image (5).jpg"/>
          <p:cNvPicPr>
            <a:picLocks noChangeAspect="1" noChangeArrowheads="1"/>
          </p:cNvPicPr>
          <p:nvPr/>
        </p:nvPicPr>
        <p:blipFill>
          <a:blip r:embed="rId3" cstate="print"/>
          <a:srcRect/>
          <a:stretch>
            <a:fillRect/>
          </a:stretch>
        </p:blipFill>
        <p:spPr bwMode="auto">
          <a:xfrm rot="1055054">
            <a:off x="5600681" y="3469298"/>
            <a:ext cx="2137748" cy="2850330"/>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В образовательной деятельности</a:t>
            </a:r>
            <a:endParaRPr lang="ru-RU" dirty="0"/>
          </a:p>
        </p:txBody>
      </p:sp>
      <p:sp>
        <p:nvSpPr>
          <p:cNvPr id="3" name="Содержимое 2"/>
          <p:cNvSpPr>
            <a:spLocks noGrp="1"/>
          </p:cNvSpPr>
          <p:nvPr>
            <p:ph idx="1"/>
          </p:nvPr>
        </p:nvSpPr>
        <p:spPr/>
        <p:txBody>
          <a:bodyPr>
            <a:normAutofit fontScale="70000" lnSpcReduction="20000"/>
          </a:bodyPr>
          <a:lstStyle/>
          <a:p>
            <a:pPr>
              <a:buNone/>
            </a:pPr>
            <a:r>
              <a:rPr lang="ru-RU" dirty="0" smtClean="0">
                <a:latin typeface="Times New Roman" pitchFamily="18" charset="0"/>
                <a:cs typeface="Times New Roman" pitchFamily="18" charset="0"/>
              </a:rPr>
              <a:t>1) Пособие выступает как демонстрационный материал , а также используется для создания игровой ситуации.</a:t>
            </a:r>
          </a:p>
          <a:p>
            <a:pPr>
              <a:buNone/>
            </a:pPr>
            <a:r>
              <a:rPr lang="ru-RU" dirty="0" smtClean="0">
                <a:latin typeface="Times New Roman" pitchFamily="18" charset="0"/>
                <a:cs typeface="Times New Roman" pitchFamily="18" charset="0"/>
              </a:rPr>
              <a:t>2) Способствует формированию навыков сотрудничества со сверстниками и взрослыми.</a:t>
            </a:r>
          </a:p>
          <a:p>
            <a:pPr>
              <a:buNone/>
            </a:pPr>
            <a:r>
              <a:rPr lang="ru-RU" dirty="0" smtClean="0">
                <a:latin typeface="Times New Roman" pitchFamily="18" charset="0"/>
                <a:cs typeface="Times New Roman" pitchFamily="18" charset="0"/>
              </a:rPr>
              <a:t>3) Можно организовать как индивидуальную игру , так и игру для работы с подгруппой детей.</a:t>
            </a:r>
          </a:p>
          <a:p>
            <a:pPr>
              <a:buNone/>
            </a:pPr>
            <a:r>
              <a:rPr lang="ru-RU" dirty="0" smtClean="0">
                <a:latin typeface="Times New Roman" pitchFamily="18" charset="0"/>
                <a:cs typeface="Times New Roman" pitchFamily="18" charset="0"/>
              </a:rPr>
              <a:t>Развивает:</a:t>
            </a:r>
          </a:p>
          <a:p>
            <a:pPr>
              <a:buNone/>
            </a:pPr>
            <a:r>
              <a:rPr lang="ru-RU" dirty="0" smtClean="0">
                <a:latin typeface="Times New Roman" pitchFamily="18" charset="0"/>
                <a:cs typeface="Times New Roman" pitchFamily="18" charset="0"/>
              </a:rPr>
              <a:t>- мелкую моторику рук </a:t>
            </a:r>
          </a:p>
          <a:p>
            <a:pPr>
              <a:buNone/>
            </a:pPr>
            <a:r>
              <a:rPr lang="ru-RU" dirty="0" smtClean="0">
                <a:latin typeface="Times New Roman" pitchFamily="18" charset="0"/>
                <a:cs typeface="Times New Roman" pitchFamily="18" charset="0"/>
              </a:rPr>
              <a:t>- внимание </a:t>
            </a:r>
          </a:p>
          <a:p>
            <a:pPr>
              <a:buNone/>
            </a:pPr>
            <a:r>
              <a:rPr lang="ru-RU" dirty="0" smtClean="0">
                <a:latin typeface="Times New Roman" pitchFamily="18" charset="0"/>
                <a:cs typeface="Times New Roman" pitchFamily="18" charset="0"/>
              </a:rPr>
              <a:t>- логику </a:t>
            </a:r>
          </a:p>
          <a:p>
            <a:pPr>
              <a:buNone/>
            </a:pPr>
            <a:r>
              <a:rPr lang="ru-RU" dirty="0" smtClean="0">
                <a:latin typeface="Times New Roman" pitchFamily="18" charset="0"/>
                <a:cs typeface="Times New Roman" pitchFamily="18" charset="0"/>
              </a:rPr>
              <a:t>- мышление </a:t>
            </a:r>
          </a:p>
          <a:p>
            <a:pPr>
              <a:buNone/>
            </a:pPr>
            <a:r>
              <a:rPr lang="ru-RU" dirty="0" smtClean="0">
                <a:latin typeface="Times New Roman" pitchFamily="18" charset="0"/>
                <a:cs typeface="Times New Roman" pitchFamily="18" charset="0"/>
              </a:rPr>
              <a:t>- самостоятельность </a:t>
            </a:r>
          </a:p>
          <a:p>
            <a:pPr>
              <a:buNone/>
            </a:pPr>
            <a:r>
              <a:rPr lang="ru-RU" dirty="0" smtClean="0">
                <a:latin typeface="Times New Roman" pitchFamily="18" charset="0"/>
                <a:cs typeface="Times New Roman" pitchFamily="18" charset="0"/>
              </a:rPr>
              <a:t>- пространственное воображение</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buNone/>
            </a:pPr>
            <a:r>
              <a:rPr lang="ru-RU"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Чтобы развивать речь ребёнка, нужно не просто предлагать ему разнообразный языковой материал, необходимо ставить перед ним новые задачи общения, требующие новых средств реализации целей коммуникации. Эта линия предполагает формирование умения устанавливать речевые взаимодействия, грамотно строить и высказывать свои мысли, поддерживать диалог.</a:t>
            </a:r>
          </a:p>
          <a:p>
            <a:pPr>
              <a:buNone/>
            </a:pPr>
            <a:r>
              <a:rPr lang="ru-RU" sz="1800" dirty="0" smtClean="0">
                <a:latin typeface="Times New Roman" pitchFamily="18" charset="0"/>
                <a:cs typeface="Times New Roman" pitchFamily="18" charset="0"/>
              </a:rPr>
              <a:t>      Одним из средств формирования связной речи, как составной речевой деятельности, является использование различных плоскостных изображений: иллюстраций, дидактических картин. Широко используются плоскостные изображения в «</a:t>
            </a:r>
            <a:r>
              <a:rPr lang="ru-RU" sz="1800" dirty="0" smtClean="0">
                <a:latin typeface="Times New Roman" pitchFamily="18" charset="0"/>
                <a:cs typeface="Times New Roman" pitchFamily="18" charset="0"/>
                <a:hlinkClick r:id="rId2"/>
              </a:rPr>
              <a:t>Театре на фартуке</a:t>
            </a:r>
            <a:r>
              <a:rPr lang="ru-RU" sz="1800" dirty="0" smtClean="0">
                <a:latin typeface="Times New Roman" pitchFamily="18" charset="0"/>
                <a:cs typeface="Times New Roman" pitchFamily="18" charset="0"/>
              </a:rPr>
              <a:t>».</a:t>
            </a:r>
          </a:p>
          <a:p>
            <a:endParaRPr lang="ru-RU" sz="1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54162"/>
            <a:ext cx="8686800" cy="4899174"/>
          </a:xfrm>
        </p:spPr>
        <p:txBody>
          <a:bodyPr/>
          <a:lstStyle/>
          <a:p>
            <a:pPr>
              <a:buNone/>
            </a:pPr>
            <a:r>
              <a:rPr lang="ru-RU" sz="1800" dirty="0" smtClean="0">
                <a:latin typeface="Times New Roman" pitchFamily="18" charset="0"/>
                <a:cs typeface="Times New Roman" pitchFamily="18" charset="0"/>
              </a:rPr>
              <a:t>      В процессе «</a:t>
            </a:r>
            <a:r>
              <a:rPr lang="ru-RU" sz="1800" dirty="0" err="1" smtClean="0">
                <a:latin typeface="Times New Roman" pitchFamily="18" charset="0"/>
                <a:cs typeface="Times New Roman" pitchFamily="18" charset="0"/>
              </a:rPr>
              <a:t>фартуковой</a:t>
            </a:r>
            <a:r>
              <a:rPr lang="ru-RU" sz="1800" dirty="0" smtClean="0">
                <a:latin typeface="Times New Roman" pitchFamily="18" charset="0"/>
                <a:cs typeface="Times New Roman" pitchFamily="18" charset="0"/>
              </a:rPr>
              <a:t>» театрализованной деятельности педагог имеет возможность упражнять детей в постановке вопросов, сравнивании, рассказывании, побудить к речевому общению в дидактической игре, учит постепенного перехода сказки в рассказ, составлении новой сказки, определение в художественном произведении добра и зла и т.п.</a:t>
            </a:r>
          </a:p>
          <a:p>
            <a:endParaRPr lang="ru-RU" dirty="0"/>
          </a:p>
        </p:txBody>
      </p:sp>
      <p:pic>
        <p:nvPicPr>
          <p:cNvPr id="4" name="Picture 2" descr="C:\Users\User\Desktop\image.jpg"/>
          <p:cNvPicPr>
            <a:picLocks noChangeAspect="1" noChangeArrowheads="1"/>
          </p:cNvPicPr>
          <p:nvPr/>
        </p:nvPicPr>
        <p:blipFill>
          <a:blip r:embed="rId2" cstate="print"/>
          <a:srcRect/>
          <a:stretch>
            <a:fillRect/>
          </a:stretch>
        </p:blipFill>
        <p:spPr bwMode="auto">
          <a:xfrm>
            <a:off x="1043608" y="3068960"/>
            <a:ext cx="2592288" cy="3456384"/>
          </a:xfrm>
          <a:prstGeom prst="rect">
            <a:avLst/>
          </a:prstGeom>
          <a:ln>
            <a:noFill/>
          </a:ln>
          <a:effectLst>
            <a:softEdge rad="112500"/>
          </a:effectLst>
        </p:spPr>
      </p:pic>
      <p:pic>
        <p:nvPicPr>
          <p:cNvPr id="1026" name="Picture 2" descr="https://i.mycdn.me/i?r=AyH4iRPQ2q0otWIFepML2LxRdovob1gQF8APbCjiB8uFKQ"/>
          <p:cNvPicPr>
            <a:picLocks noChangeAspect="1" noChangeArrowheads="1"/>
          </p:cNvPicPr>
          <p:nvPr/>
        </p:nvPicPr>
        <p:blipFill>
          <a:blip r:embed="rId3" cstate="print"/>
          <a:srcRect/>
          <a:stretch>
            <a:fillRect/>
          </a:stretch>
        </p:blipFill>
        <p:spPr bwMode="auto">
          <a:xfrm>
            <a:off x="4932040" y="3068960"/>
            <a:ext cx="2520280" cy="3360374"/>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Игровое поле с детьми ОВЗ</a:t>
            </a:r>
            <a:endParaRPr lang="ru-RU" dirty="0"/>
          </a:p>
        </p:txBody>
      </p:sp>
      <p:sp>
        <p:nvSpPr>
          <p:cNvPr id="3" name="Содержимое 2"/>
          <p:cNvSpPr>
            <a:spLocks noGrp="1"/>
          </p:cNvSpPr>
          <p:nvPr>
            <p:ph idx="1"/>
          </p:nvPr>
        </p:nvSpPr>
        <p:spPr/>
        <p:txBody>
          <a:bodyPr>
            <a:normAutofit/>
          </a:bodyPr>
          <a:lstStyle/>
          <a:p>
            <a:pPr>
              <a:buNone/>
            </a:pPr>
            <a:r>
              <a:rPr lang="ru-RU" sz="2000" dirty="0" smtClean="0">
                <a:latin typeface="Times New Roman" pitchFamily="18" charset="0"/>
                <a:cs typeface="Times New Roman" pitchFamily="18" charset="0"/>
              </a:rPr>
              <a:t>  </a:t>
            </a:r>
          </a:p>
          <a:p>
            <a:pPr>
              <a:buNone/>
            </a:pPr>
            <a:endParaRPr lang="ru-RU" sz="2000" dirty="0" smtClean="0">
              <a:latin typeface="Times New Roman" pitchFamily="18" charset="0"/>
              <a:cs typeface="Times New Roman" pitchFamily="18" charset="0"/>
            </a:endParaRPr>
          </a:p>
          <a:p>
            <a:pPr>
              <a:buNone/>
            </a:pPr>
            <a:r>
              <a:rPr lang="ru-RU" sz="2000" dirty="0" smtClean="0">
                <a:latin typeface="Times New Roman" pitchFamily="18" charset="0"/>
                <a:cs typeface="Times New Roman" pitchFamily="18" charset="0"/>
              </a:rPr>
              <a:t>  Результатом использования пособия «Театр на фартуке» стало воспитание у дошкольников с ОВЗ уверенности в своих силах; создание положительного, эмоционального фона у воспитанников; активизации когнитивных процессов (мышления, внимания, восприятия, памяти); повышение мотивации к самостоятельной и экспериментальной деятельности дошкольников с ОВЗ; способствовало развитию усидчивости, мелкой моторики, зрительного внимания, мышления и пространственных представлений; развитие творческих способностей у детей. с ОВЗ.</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44</TotalTime>
  <Words>384</Words>
  <Application>Microsoft Office PowerPoint</Application>
  <PresentationFormat>Экран (4:3)</PresentationFormat>
  <Paragraphs>66</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Franklin Gothic Book</vt:lpstr>
      <vt:lpstr>Franklin Gothic Medium</vt:lpstr>
      <vt:lpstr>Times New Roman</vt:lpstr>
      <vt:lpstr>Wingdings 2</vt:lpstr>
      <vt:lpstr>Трек</vt:lpstr>
      <vt:lpstr>                  Игровое поле</vt:lpstr>
      <vt:lpstr>                      Актуальность</vt:lpstr>
      <vt:lpstr>                Цель игрового поля</vt:lpstr>
      <vt:lpstr>Презентация PowerPoint</vt:lpstr>
      <vt:lpstr>Характеристика дидактического пособия</vt:lpstr>
      <vt:lpstr>  В образовательной деятельности</vt:lpstr>
      <vt:lpstr>Презентация PowerPoint</vt:lpstr>
      <vt:lpstr>Презентация PowerPoint</vt:lpstr>
      <vt:lpstr>        Игровое поле с детьми ОВЗ</vt:lpstr>
      <vt:lpstr>           Сказка «Три поросенка»</vt:lpstr>
      <vt:lpstr>Презентация PowerPoint</vt:lpstr>
      <vt:lpstr>      ФЭМП «Закрепление счета»</vt:lpstr>
      <vt:lpstr>                             ФЭМП</vt:lpstr>
      <vt:lpstr>Презентация PowerPoint</vt:lpstr>
      <vt:lpstr>                          Список используемых источников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Игровое поле</dc:title>
  <dc:creator>User</dc:creator>
  <cp:lastModifiedBy>Пользователь</cp:lastModifiedBy>
  <cp:revision>7</cp:revision>
  <dcterms:created xsi:type="dcterms:W3CDTF">2021-02-23T15:49:11Z</dcterms:created>
  <dcterms:modified xsi:type="dcterms:W3CDTF">2021-02-24T09:19:50Z</dcterms:modified>
</cp:coreProperties>
</file>