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sldIdLst>
    <p:sldId id="256" r:id="rId2"/>
    <p:sldId id="257" r:id="rId3"/>
    <p:sldId id="258" r:id="rId4"/>
    <p:sldId id="259" r:id="rId5"/>
    <p:sldId id="260" r:id="rId6"/>
    <p:sldId id="268" r:id="rId7"/>
    <p:sldId id="261" r:id="rId8"/>
    <p:sldId id="262" r:id="rId9"/>
    <p:sldId id="263" r:id="rId10"/>
    <p:sldId id="264" r:id="rId11"/>
    <p:sldId id="269" r:id="rId12"/>
    <p:sldId id="265" r:id="rId13"/>
    <p:sldId id="266" r:id="rId14"/>
    <p:sldId id="267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008000"/>
    <a:srgbClr val="FF3300"/>
    <a:srgbClr val="CC33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9" autoAdjust="0"/>
    <p:restoredTop sz="93902" autoAdjust="0"/>
  </p:normalViewPr>
  <p:slideViewPr>
    <p:cSldViewPr>
      <p:cViewPr varScale="1">
        <p:scale>
          <a:sx n="82" d="100"/>
          <a:sy n="82" d="100"/>
        </p:scale>
        <p:origin x="147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84168" y="4869160"/>
            <a:ext cx="2985572" cy="1872208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 smtClean="0">
                <a:solidFill>
                  <a:srgbClr val="008000"/>
                </a:solidFill>
                <a:latin typeface="Gabriola" pitchFamily="82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rgbClr val="008000"/>
                </a:solidFill>
                <a:latin typeface="Gabriola" pitchFamily="82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8000"/>
                </a:solidFill>
                <a:latin typeface="Gabriola" pitchFamily="82" charset="0"/>
                <a:cs typeface="Times New Roman" pitchFamily="18" charset="0"/>
              </a:rPr>
              <a:t>Выполнила: учитель-логопед </a:t>
            </a:r>
            <a:br>
              <a:rPr lang="ru-RU" sz="1800" b="1" dirty="0" smtClean="0">
                <a:solidFill>
                  <a:srgbClr val="008000"/>
                </a:solidFill>
                <a:latin typeface="Gabriola" pitchFamily="82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8000"/>
                </a:solidFill>
                <a:latin typeface="Gabriola" pitchFamily="82" charset="0"/>
                <a:cs typeface="Times New Roman" pitchFamily="18" charset="0"/>
              </a:rPr>
              <a:t>Худякова Лидия Сергеевна</a:t>
            </a:r>
            <a:endParaRPr lang="ru-RU" sz="1800" b="1" dirty="0">
              <a:solidFill>
                <a:srgbClr val="008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412776"/>
            <a:ext cx="8458200" cy="1008112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endParaRPr lang="ru-RU" sz="5400" b="1" dirty="0" smtClean="0">
              <a:solidFill>
                <a:srgbClr val="00CC00"/>
              </a:solidFill>
              <a:latin typeface="Gabriola" pitchFamily="82" charset="0"/>
            </a:endParaRPr>
          </a:p>
          <a:p>
            <a:pPr algn="ctr">
              <a:spcBef>
                <a:spcPts val="0"/>
              </a:spcBef>
            </a:pPr>
            <a:r>
              <a:rPr lang="ru-RU" sz="5400" b="1" dirty="0" smtClean="0">
                <a:solidFill>
                  <a:srgbClr val="00CC00"/>
                </a:solidFill>
                <a:latin typeface="Gabriola" pitchFamily="82" charset="0"/>
              </a:rPr>
              <a:t>Логопедический плей-кейс </a:t>
            </a:r>
            <a:r>
              <a:rPr lang="ru-RU" sz="6000" b="1" dirty="0" smtClean="0">
                <a:solidFill>
                  <a:srgbClr val="00CC00"/>
                </a:solidFill>
                <a:latin typeface="Gabriola" pitchFamily="82" charset="0"/>
              </a:rPr>
              <a:t>«Домашние животные»</a:t>
            </a:r>
            <a:endParaRPr lang="ru-RU" sz="6000" b="1" dirty="0">
              <a:solidFill>
                <a:srgbClr val="00CC00"/>
              </a:solidFill>
              <a:latin typeface="Gabriola" pitchFamily="82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0" y="2564903"/>
            <a:ext cx="6049578" cy="4176465"/>
          </a:xfrm>
          <a:prstGeom prst="rect">
            <a:avLst/>
          </a:prstGeom>
        </p:spPr>
      </p:pic>
      <p:sp>
        <p:nvSpPr>
          <p:cNvPr id="5" name="TextBox 7"/>
          <p:cNvSpPr txBox="1"/>
          <p:nvPr/>
        </p:nvSpPr>
        <p:spPr>
          <a:xfrm>
            <a:off x="1691680" y="116632"/>
            <a:ext cx="56886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 "Детский сад компенсирующего вида №22"  городского округа Кинешма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86140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0"/>
            <a:ext cx="8686800" cy="1628800"/>
          </a:xfrm>
        </p:spPr>
        <p:txBody>
          <a:bodyPr>
            <a:noAutofit/>
          </a:bodyPr>
          <a:lstStyle/>
          <a:p>
            <a:pPr marL="180000" indent="-180000" algn="ctr"/>
            <a:r>
              <a:rPr lang="ru-RU" sz="3600" b="1" dirty="0" smtClean="0">
                <a:solidFill>
                  <a:srgbClr val="008000"/>
                </a:solidFill>
                <a:latin typeface="Gabriola" pitchFamily="82" charset="0"/>
              </a:rPr>
              <a:t>Дидактическая игра «Чей хвост? Чья </a:t>
            </a:r>
            <a:r>
              <a:rPr lang="ru-RU" sz="3600" b="1" dirty="0" smtClean="0">
                <a:solidFill>
                  <a:srgbClr val="008000"/>
                </a:solidFill>
                <a:latin typeface="Gabriola" pitchFamily="82" charset="0"/>
              </a:rPr>
              <a:t>голова?»</a:t>
            </a:r>
            <a:endParaRPr lang="ru-RU" sz="3600" b="1" dirty="0" smtClean="0">
              <a:solidFill>
                <a:srgbClr val="008000"/>
              </a:solidFill>
              <a:latin typeface="Gabriola" pitchFamily="82" charset="0"/>
            </a:endParaRPr>
          </a:p>
          <a:p>
            <a:pPr marL="180000" indent="-180000"/>
            <a:r>
              <a:rPr lang="ru-RU" sz="2500" b="1" dirty="0" smtClean="0">
                <a:solidFill>
                  <a:srgbClr val="008000"/>
                </a:solidFill>
                <a:latin typeface="Gabriola" pitchFamily="82" charset="0"/>
              </a:rPr>
              <a:t>Цель</a:t>
            </a:r>
            <a:r>
              <a:rPr lang="ru-RU" sz="2500" b="1" dirty="0" smtClean="0">
                <a:solidFill>
                  <a:srgbClr val="008000"/>
                </a:solidFill>
                <a:latin typeface="Gabriola" pitchFamily="82" charset="0"/>
              </a:rPr>
              <a:t>: </a:t>
            </a:r>
            <a:r>
              <a:rPr lang="ru-RU" sz="2500" b="1" dirty="0" smtClean="0">
                <a:solidFill>
                  <a:srgbClr val="008000"/>
                </a:solidFill>
                <a:latin typeface="Gabriola" pitchFamily="82" charset="0"/>
              </a:rPr>
              <a:t>закреплять   знания   </a:t>
            </a:r>
            <a:r>
              <a:rPr lang="ru-RU" sz="2500" b="1" dirty="0" smtClean="0">
                <a:solidFill>
                  <a:srgbClr val="008000"/>
                </a:solidFill>
                <a:latin typeface="Gabriola" pitchFamily="82" charset="0"/>
              </a:rPr>
              <a:t>о частях тела    </a:t>
            </a:r>
            <a:r>
              <a:rPr lang="ru-RU" sz="2500" b="1" dirty="0">
                <a:solidFill>
                  <a:srgbClr val="008000"/>
                </a:solidFill>
                <a:latin typeface="Gabriola" pitchFamily="82" charset="0"/>
              </a:rPr>
              <a:t>домашних   </a:t>
            </a:r>
            <a:r>
              <a:rPr lang="ru-RU" sz="2500" b="1" dirty="0" smtClean="0">
                <a:solidFill>
                  <a:srgbClr val="008000"/>
                </a:solidFill>
                <a:latin typeface="Gabriola" pitchFamily="82" charset="0"/>
              </a:rPr>
              <a:t>животных.</a:t>
            </a:r>
          </a:p>
          <a:p>
            <a:pPr marL="180000" indent="-180000"/>
            <a:r>
              <a:rPr lang="ru-RU" sz="2500" b="1" dirty="0">
                <a:solidFill>
                  <a:srgbClr val="008000"/>
                </a:solidFill>
                <a:latin typeface="Gabriola" pitchFamily="82" charset="0"/>
              </a:rPr>
              <a:t>Речевая </a:t>
            </a:r>
            <a:r>
              <a:rPr lang="ru-RU" sz="2500" b="1" dirty="0" smtClean="0">
                <a:solidFill>
                  <a:srgbClr val="008000"/>
                </a:solidFill>
                <a:latin typeface="Gabriola" pitchFamily="82" charset="0"/>
              </a:rPr>
              <a:t>задача: </a:t>
            </a:r>
            <a:r>
              <a:rPr lang="ru-RU" sz="2500" b="1" dirty="0" smtClean="0">
                <a:solidFill>
                  <a:srgbClr val="008000"/>
                </a:solidFill>
                <a:latin typeface="Gabriola" pitchFamily="82" charset="0"/>
              </a:rPr>
              <a:t>обучать </a:t>
            </a:r>
            <a:r>
              <a:rPr lang="ru-RU" sz="2500" b="1" dirty="0">
                <a:solidFill>
                  <a:srgbClr val="008000"/>
                </a:solidFill>
                <a:latin typeface="Gabriola" pitchFamily="82" charset="0"/>
              </a:rPr>
              <a:t>согласованию существительных с притяжательными прилагательными;</a:t>
            </a:r>
          </a:p>
          <a:p>
            <a:pPr marL="180000" indent="-180000"/>
            <a:r>
              <a:rPr lang="ru-RU" sz="2500" b="1" dirty="0">
                <a:solidFill>
                  <a:srgbClr val="008000"/>
                </a:solidFill>
                <a:latin typeface="Gabriola" pitchFamily="82" charset="0"/>
              </a:rPr>
              <a:t>- </a:t>
            </a:r>
            <a:r>
              <a:rPr lang="ru-RU" sz="2500" b="1" dirty="0" smtClean="0">
                <a:solidFill>
                  <a:srgbClr val="008000"/>
                </a:solidFill>
                <a:latin typeface="Gabriola" pitchFamily="82" charset="0"/>
              </a:rPr>
              <a:t>закреплять </a:t>
            </a:r>
            <a:r>
              <a:rPr lang="ru-RU" sz="2500" b="1" dirty="0">
                <a:solidFill>
                  <a:srgbClr val="008000"/>
                </a:solidFill>
                <a:latin typeface="Gabriola" pitchFamily="82" charset="0"/>
              </a:rPr>
              <a:t>умения пользоваться простым распространенным предложением с дополнением, стоящим в родительном падеже.</a:t>
            </a:r>
          </a:p>
          <a:p>
            <a:pPr marL="180000" indent="-180000"/>
            <a:endParaRPr lang="ru-RU" sz="2500" b="1" dirty="0">
              <a:solidFill>
                <a:srgbClr val="008000"/>
              </a:solidFill>
              <a:latin typeface="Gabriola" pitchFamily="8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24944"/>
            <a:ext cx="4104456" cy="30783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3167" y="3501008"/>
            <a:ext cx="4104456" cy="3078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623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0"/>
            <a:ext cx="8686800" cy="1628800"/>
          </a:xfrm>
        </p:spPr>
        <p:txBody>
          <a:bodyPr>
            <a:noAutofit/>
          </a:bodyPr>
          <a:lstStyle/>
          <a:p>
            <a:pPr marL="180000" indent="-180000" algn="ctr"/>
            <a:r>
              <a:rPr lang="ru-RU" sz="3600" b="1" dirty="0" smtClean="0">
                <a:solidFill>
                  <a:srgbClr val="008000"/>
                </a:solidFill>
                <a:latin typeface="Gabriola" pitchFamily="82" charset="0"/>
              </a:rPr>
              <a:t>Дидактическая игра «Чей хвост? Чья </a:t>
            </a:r>
            <a:r>
              <a:rPr lang="ru-RU" sz="3600" b="1" dirty="0" smtClean="0">
                <a:solidFill>
                  <a:srgbClr val="008000"/>
                </a:solidFill>
                <a:latin typeface="Gabriola" pitchFamily="82" charset="0"/>
              </a:rPr>
              <a:t>голова?»</a:t>
            </a:r>
            <a:endParaRPr lang="ru-RU" sz="3600" b="1" dirty="0" smtClean="0">
              <a:solidFill>
                <a:srgbClr val="008000"/>
              </a:solidFill>
              <a:latin typeface="Gabriola" pitchFamily="82" charset="0"/>
            </a:endParaRPr>
          </a:p>
          <a:p>
            <a:pPr marL="180000" indent="-180000"/>
            <a:endParaRPr lang="ru-RU" sz="2500" b="1" dirty="0">
              <a:solidFill>
                <a:srgbClr val="008000"/>
              </a:solidFill>
              <a:latin typeface="Gabriola" pitchFamily="82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764704"/>
            <a:ext cx="4461960" cy="594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5199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0"/>
            <a:ext cx="8686800" cy="1628800"/>
          </a:xfrm>
        </p:spPr>
        <p:txBody>
          <a:bodyPr>
            <a:noAutofit/>
          </a:bodyPr>
          <a:lstStyle/>
          <a:p>
            <a:pPr marL="180000" indent="-180000" algn="ctr"/>
            <a:r>
              <a:rPr lang="ru-RU" sz="3600" b="1" dirty="0" smtClean="0">
                <a:solidFill>
                  <a:srgbClr val="008000"/>
                </a:solidFill>
                <a:latin typeface="Gabriola" pitchFamily="82" charset="0"/>
              </a:rPr>
              <a:t>Дидактическая игра «Где кошка?»</a:t>
            </a:r>
          </a:p>
          <a:p>
            <a:pPr marL="180000" indent="-180000"/>
            <a:r>
              <a:rPr lang="ru-RU" sz="2500" b="1" dirty="0" smtClean="0">
                <a:solidFill>
                  <a:srgbClr val="008000"/>
                </a:solidFill>
                <a:latin typeface="Gabriola" pitchFamily="82" charset="0"/>
              </a:rPr>
              <a:t>Цель</a:t>
            </a:r>
            <a:r>
              <a:rPr lang="ru-RU" sz="2500" b="1" dirty="0" smtClean="0">
                <a:solidFill>
                  <a:srgbClr val="008000"/>
                </a:solidFill>
                <a:latin typeface="Gabriola" pitchFamily="82" charset="0"/>
              </a:rPr>
              <a:t>: </a:t>
            </a:r>
            <a:r>
              <a:rPr lang="ru-RU" sz="2500" b="1" dirty="0" smtClean="0">
                <a:solidFill>
                  <a:srgbClr val="008000"/>
                </a:solidFill>
                <a:latin typeface="Gabriola" pitchFamily="82" charset="0"/>
              </a:rPr>
              <a:t>закреплять    знания   </a:t>
            </a:r>
            <a:r>
              <a:rPr lang="ru-RU" sz="2500" b="1" dirty="0" smtClean="0">
                <a:solidFill>
                  <a:srgbClr val="008000"/>
                </a:solidFill>
                <a:latin typeface="Gabriola" pitchFamily="82" charset="0"/>
              </a:rPr>
              <a:t>о домашних   животных.</a:t>
            </a:r>
          </a:p>
          <a:p>
            <a:pPr marL="180000" indent="-180000"/>
            <a:r>
              <a:rPr lang="ru-RU" sz="2500" b="1" dirty="0">
                <a:solidFill>
                  <a:srgbClr val="008000"/>
                </a:solidFill>
                <a:latin typeface="Gabriola" pitchFamily="82" charset="0"/>
              </a:rPr>
              <a:t>Речевая </a:t>
            </a:r>
            <a:r>
              <a:rPr lang="ru-RU" sz="2500" b="1" dirty="0" smtClean="0">
                <a:solidFill>
                  <a:srgbClr val="008000"/>
                </a:solidFill>
                <a:latin typeface="Gabriola" pitchFamily="82" charset="0"/>
              </a:rPr>
              <a:t>задача</a:t>
            </a:r>
            <a:r>
              <a:rPr lang="ru-RU" sz="2500" b="1" dirty="0">
                <a:solidFill>
                  <a:srgbClr val="008000"/>
                </a:solidFill>
                <a:latin typeface="Gabriola" pitchFamily="82" charset="0"/>
              </a:rPr>
              <a:t>: </a:t>
            </a:r>
            <a:r>
              <a:rPr lang="ru-RU" sz="2500" b="1" dirty="0" smtClean="0">
                <a:solidFill>
                  <a:srgbClr val="008000"/>
                </a:solidFill>
                <a:latin typeface="Gabriola" pitchFamily="82" charset="0"/>
              </a:rPr>
              <a:t>обучать  правильно употреблять предлоги «на» и «под»</a:t>
            </a:r>
            <a:endParaRPr lang="ru-RU" sz="2500" b="1" dirty="0">
              <a:solidFill>
                <a:srgbClr val="008000"/>
              </a:solidFill>
              <a:latin typeface="Gabriola" pitchFamily="82" charset="0"/>
            </a:endParaRPr>
          </a:p>
          <a:p>
            <a:pPr marL="180000" indent="-180000"/>
            <a:endParaRPr lang="ru-RU" sz="2500" b="1" dirty="0">
              <a:solidFill>
                <a:srgbClr val="008000"/>
              </a:solidFill>
              <a:latin typeface="Gabriola" pitchFamily="82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700808"/>
            <a:ext cx="3510390" cy="46805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700807"/>
            <a:ext cx="3510390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5746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0"/>
            <a:ext cx="8686800" cy="1484784"/>
          </a:xfrm>
        </p:spPr>
        <p:txBody>
          <a:bodyPr>
            <a:noAutofit/>
          </a:bodyPr>
          <a:lstStyle/>
          <a:p>
            <a:pPr marL="180000" indent="-180000" algn="ctr"/>
            <a:r>
              <a:rPr lang="ru-RU" sz="3600" b="1" dirty="0" smtClean="0">
                <a:solidFill>
                  <a:srgbClr val="008000"/>
                </a:solidFill>
                <a:latin typeface="Gabriola" pitchFamily="82" charset="0"/>
              </a:rPr>
              <a:t>Дидактическая игра «Собери картинку»</a:t>
            </a:r>
          </a:p>
          <a:p>
            <a:pPr marL="180000" indent="-180000"/>
            <a:r>
              <a:rPr lang="ru-RU" sz="2500" b="1" dirty="0" smtClean="0">
                <a:solidFill>
                  <a:srgbClr val="008000"/>
                </a:solidFill>
                <a:latin typeface="Gabriola" pitchFamily="82" charset="0"/>
              </a:rPr>
              <a:t>Цель</a:t>
            </a:r>
            <a:r>
              <a:rPr lang="ru-RU" sz="2500" b="1" dirty="0" smtClean="0">
                <a:solidFill>
                  <a:srgbClr val="008000"/>
                </a:solidFill>
                <a:latin typeface="Gabriola" pitchFamily="82" charset="0"/>
              </a:rPr>
              <a:t>: </a:t>
            </a:r>
            <a:r>
              <a:rPr lang="ru-RU" sz="2500" b="1" dirty="0" smtClean="0">
                <a:solidFill>
                  <a:srgbClr val="008000"/>
                </a:solidFill>
                <a:latin typeface="Gabriola" pitchFamily="82" charset="0"/>
              </a:rPr>
              <a:t>развивать </a:t>
            </a:r>
            <a:r>
              <a:rPr lang="ru-RU" sz="2500" b="1" dirty="0" smtClean="0">
                <a:solidFill>
                  <a:srgbClr val="008000"/>
                </a:solidFill>
                <a:latin typeface="Gabriola" pitchFamily="82" charset="0"/>
              </a:rPr>
              <a:t>умения составлять из частей целое.</a:t>
            </a:r>
          </a:p>
          <a:p>
            <a:pPr marL="180000" indent="-180000"/>
            <a:r>
              <a:rPr lang="ru-RU" sz="2500" b="1" dirty="0" smtClean="0">
                <a:solidFill>
                  <a:srgbClr val="008000"/>
                </a:solidFill>
                <a:latin typeface="Gabriola" pitchFamily="82" charset="0"/>
              </a:rPr>
              <a:t>Речевая задача</a:t>
            </a:r>
            <a:r>
              <a:rPr lang="ru-RU" sz="2500" b="1" dirty="0">
                <a:solidFill>
                  <a:srgbClr val="008000"/>
                </a:solidFill>
                <a:latin typeface="Gabriola" pitchFamily="82" charset="0"/>
              </a:rPr>
              <a:t>: ф</a:t>
            </a:r>
            <a:r>
              <a:rPr lang="ru-RU" sz="2500" b="1" dirty="0" smtClean="0">
                <a:solidFill>
                  <a:srgbClr val="008000"/>
                </a:solidFill>
                <a:latin typeface="Gabriola" pitchFamily="82" charset="0"/>
              </a:rPr>
              <a:t>ормировать </a:t>
            </a:r>
            <a:r>
              <a:rPr lang="ru-RU" sz="2500" b="1" dirty="0">
                <a:solidFill>
                  <a:srgbClr val="008000"/>
                </a:solidFill>
                <a:latin typeface="Gabriola" pitchFamily="82" charset="0"/>
              </a:rPr>
              <a:t>у детей представления о целостном образе предмета, учить соотносить образ представления с целостным образом реального предмета, складывать картинку, разрезанную на части.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564904"/>
            <a:ext cx="2952328" cy="39364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564904"/>
            <a:ext cx="2952329" cy="3936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3204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0"/>
            <a:ext cx="8686800" cy="1484784"/>
          </a:xfrm>
        </p:spPr>
        <p:txBody>
          <a:bodyPr>
            <a:noAutofit/>
          </a:bodyPr>
          <a:lstStyle/>
          <a:p>
            <a:pPr marL="180000" indent="-180000" algn="ctr"/>
            <a:r>
              <a:rPr lang="ru-RU" sz="3600" b="1" dirty="0" smtClean="0">
                <a:solidFill>
                  <a:srgbClr val="008000"/>
                </a:solidFill>
                <a:latin typeface="Gabriola" pitchFamily="82" charset="0"/>
              </a:rPr>
              <a:t>Дидактическая игра «Один-много»</a:t>
            </a:r>
          </a:p>
          <a:p>
            <a:pPr marL="180000" indent="-180000"/>
            <a:r>
              <a:rPr lang="ru-RU" sz="2500" b="1" dirty="0" smtClean="0">
                <a:solidFill>
                  <a:srgbClr val="008000"/>
                </a:solidFill>
                <a:latin typeface="Gabriola" pitchFamily="82" charset="0"/>
              </a:rPr>
              <a:t>Цель</a:t>
            </a:r>
            <a:r>
              <a:rPr lang="ru-RU" sz="2500" b="1" dirty="0" smtClean="0">
                <a:solidFill>
                  <a:srgbClr val="008000"/>
                </a:solidFill>
                <a:latin typeface="Gabriola" pitchFamily="82" charset="0"/>
              </a:rPr>
              <a:t>: </a:t>
            </a:r>
            <a:r>
              <a:rPr lang="ru-RU" sz="2500" b="1" dirty="0" smtClean="0">
                <a:solidFill>
                  <a:srgbClr val="008000"/>
                </a:solidFill>
                <a:latin typeface="Gabriola" pitchFamily="82" charset="0"/>
              </a:rPr>
              <a:t>расширять знания </a:t>
            </a:r>
            <a:r>
              <a:rPr lang="ru-RU" sz="2500" b="1" dirty="0">
                <a:solidFill>
                  <a:srgbClr val="008000"/>
                </a:solidFill>
                <a:latin typeface="Gabriola" pitchFamily="82" charset="0"/>
              </a:rPr>
              <a:t>о домашних животных</a:t>
            </a:r>
            <a:endParaRPr lang="ru-RU" sz="2500" b="1" dirty="0" smtClean="0">
              <a:solidFill>
                <a:srgbClr val="008000"/>
              </a:solidFill>
              <a:latin typeface="Gabriola" pitchFamily="82" charset="0"/>
            </a:endParaRPr>
          </a:p>
          <a:p>
            <a:pPr marL="180000" indent="-180000"/>
            <a:r>
              <a:rPr lang="ru-RU" sz="2500" b="1" dirty="0">
                <a:solidFill>
                  <a:srgbClr val="008000"/>
                </a:solidFill>
                <a:latin typeface="Gabriola" pitchFamily="82" charset="0"/>
              </a:rPr>
              <a:t>Речевая задача: </a:t>
            </a:r>
            <a:r>
              <a:rPr lang="ru-RU" sz="2500" b="1" dirty="0" smtClean="0">
                <a:solidFill>
                  <a:srgbClr val="008000"/>
                </a:solidFill>
                <a:latin typeface="Gabriola" pitchFamily="82" charset="0"/>
              </a:rPr>
              <a:t>обучать  </a:t>
            </a:r>
            <a:r>
              <a:rPr lang="ru-RU" sz="2500" b="1" dirty="0">
                <a:solidFill>
                  <a:srgbClr val="008000"/>
                </a:solidFill>
                <a:latin typeface="Gabriola" pitchFamily="82" charset="0"/>
              </a:rPr>
              <a:t>детей правильно образовывать </a:t>
            </a:r>
            <a:r>
              <a:rPr lang="ru-RU" sz="2500" b="1" dirty="0" smtClean="0">
                <a:solidFill>
                  <a:srgbClr val="008000"/>
                </a:solidFill>
                <a:latin typeface="Gabriola" pitchFamily="82" charset="0"/>
              </a:rPr>
              <a:t> существительные </a:t>
            </a:r>
            <a:r>
              <a:rPr lang="ru-RU" sz="2500" b="1" dirty="0">
                <a:solidFill>
                  <a:srgbClr val="008000"/>
                </a:solidFill>
                <a:latin typeface="Gabriola" pitchFamily="82" charset="0"/>
              </a:rPr>
              <a:t>единственного и множественного </a:t>
            </a:r>
            <a:r>
              <a:rPr lang="ru-RU" sz="2500" b="1" dirty="0" smtClean="0">
                <a:solidFill>
                  <a:srgbClr val="008000"/>
                </a:solidFill>
                <a:latin typeface="Gabriola" pitchFamily="82" charset="0"/>
              </a:rPr>
              <a:t>числа.</a:t>
            </a:r>
            <a:endParaRPr lang="ru-RU" sz="2500" b="1" dirty="0">
              <a:solidFill>
                <a:srgbClr val="008000"/>
              </a:solidFill>
              <a:latin typeface="Gabriola" pitchFamily="82" charset="0"/>
            </a:endParaRPr>
          </a:p>
          <a:p>
            <a:pPr marL="180000" indent="-180000"/>
            <a:endParaRPr lang="ru-RU" sz="2500" b="1" dirty="0">
              <a:solidFill>
                <a:srgbClr val="008000"/>
              </a:solidFill>
              <a:latin typeface="Gabriola" pitchFamily="82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051610"/>
            <a:ext cx="3312368" cy="441649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051610"/>
            <a:ext cx="3312368" cy="4416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2860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0"/>
            <a:ext cx="8686800" cy="1340768"/>
          </a:xfrm>
        </p:spPr>
        <p:txBody>
          <a:bodyPr>
            <a:noAutofit/>
          </a:bodyPr>
          <a:lstStyle/>
          <a:p>
            <a:pPr marL="180000" indent="-180000"/>
            <a:endParaRPr lang="ru-RU" sz="2500" b="1" dirty="0" smtClean="0">
              <a:solidFill>
                <a:srgbClr val="008000"/>
              </a:solidFill>
              <a:latin typeface="Gabriola" pitchFamily="82" charset="0"/>
            </a:endParaRPr>
          </a:p>
          <a:p>
            <a:pPr marL="180000" indent="-180000" algn="ctr"/>
            <a:r>
              <a:rPr lang="ru-RU" sz="3600" b="1" dirty="0" smtClean="0">
                <a:solidFill>
                  <a:srgbClr val="008000"/>
                </a:solidFill>
                <a:latin typeface="Gabriola" pitchFamily="82" charset="0"/>
              </a:rPr>
              <a:t>Список источников информации:</a:t>
            </a:r>
          </a:p>
          <a:p>
            <a:pPr marL="180000" indent="-180000" algn="ctr"/>
            <a:endParaRPr lang="ru-RU" sz="1200" b="1" dirty="0" smtClean="0">
              <a:solidFill>
                <a:srgbClr val="008000"/>
              </a:solidFill>
              <a:latin typeface="Gabriola" pitchFamily="82" charset="0"/>
            </a:endParaRPr>
          </a:p>
          <a:p>
            <a:pPr marL="180000" indent="-180000"/>
            <a:r>
              <a:rPr lang="ru-RU" sz="2500" b="1" dirty="0" smtClean="0">
                <a:solidFill>
                  <a:srgbClr val="008000"/>
                </a:solidFill>
                <a:latin typeface="Gabriola" pitchFamily="82" charset="0"/>
              </a:rPr>
              <a:t>1. </a:t>
            </a:r>
            <a:r>
              <a:rPr lang="ru-RU" sz="2500" b="1" dirty="0">
                <a:solidFill>
                  <a:srgbClr val="008000"/>
                </a:solidFill>
                <a:latin typeface="Gabriola" pitchFamily="82" charset="0"/>
              </a:rPr>
              <a:t>https://nsportal.ru/shkola/korrektsionnaya-pedagogika/library/2018/05/13/igry-i-uprazhneniya-po-formirovaniyu - </a:t>
            </a:r>
            <a:r>
              <a:rPr lang="ru-RU" sz="2500" b="1" i="1" dirty="0">
                <a:solidFill>
                  <a:srgbClr val="008000"/>
                </a:solidFill>
                <a:latin typeface="Gabriola" pitchFamily="82" charset="0"/>
              </a:rPr>
              <a:t>Игры и упражнения по формированию грамматического строя речи по теме "Домашние животные и их детёныши" у детей дошкольного возраста.</a:t>
            </a:r>
          </a:p>
          <a:p>
            <a:pPr marL="180000" indent="-180000"/>
            <a:r>
              <a:rPr lang="ru-RU" sz="2500" b="1" dirty="0">
                <a:solidFill>
                  <a:srgbClr val="008000"/>
                </a:solidFill>
                <a:latin typeface="Gabriola" pitchFamily="82" charset="0"/>
              </a:rPr>
              <a:t>2. https://multiurok.ru/files/logopedicheskoe-zaniatie-domashnie-zhivotnye.html -" </a:t>
            </a:r>
            <a:r>
              <a:rPr lang="ru-RU" sz="2500" b="1" i="1" dirty="0">
                <a:solidFill>
                  <a:srgbClr val="008000"/>
                </a:solidFill>
                <a:latin typeface="Gabriola" pitchFamily="82" charset="0"/>
              </a:rPr>
              <a:t>Формирование лексико-грамматического строя речи по теме “Домашние животные и их детеныши”.</a:t>
            </a:r>
          </a:p>
          <a:p>
            <a:pPr marL="180000" indent="-180000"/>
            <a:r>
              <a:rPr lang="ru-RU" sz="2500" b="1" dirty="0">
                <a:solidFill>
                  <a:srgbClr val="008000"/>
                </a:solidFill>
                <a:latin typeface="Gabriola" pitchFamily="82" charset="0"/>
              </a:rPr>
              <a:t>3. https://zen.yandex.ru/media/sovety_logopeda/8-igr-na-razvitie-grammaticheskogo-stroia-rechi-5c1548634cc46e00a92da44d</a:t>
            </a:r>
            <a:r>
              <a:rPr lang="ru-RU" sz="2500" b="1" i="1" dirty="0">
                <a:solidFill>
                  <a:srgbClr val="008000"/>
                </a:solidFill>
                <a:latin typeface="Gabriola" pitchFamily="82" charset="0"/>
              </a:rPr>
              <a:t>.- 8 игр на развитие грамматического строя речи.</a:t>
            </a:r>
          </a:p>
          <a:p>
            <a:pPr marL="180000" indent="-180000"/>
            <a:r>
              <a:rPr lang="ru-RU" sz="2500" b="1" dirty="0">
                <a:solidFill>
                  <a:srgbClr val="008000"/>
                </a:solidFill>
                <a:latin typeface="Gabriola" pitchFamily="82" charset="0"/>
              </a:rPr>
              <a:t>4. https://www.stranamam.ru/- </a:t>
            </a:r>
            <a:r>
              <a:rPr lang="ru-RU" sz="2500" b="1" i="1" dirty="0">
                <a:solidFill>
                  <a:srgbClr val="008000"/>
                </a:solidFill>
                <a:latin typeface="Gabriola" pitchFamily="82" charset="0"/>
              </a:rPr>
              <a:t>картинки с изображением домашних животных.</a:t>
            </a:r>
          </a:p>
          <a:p>
            <a:pPr marL="180000" indent="-180000"/>
            <a:endParaRPr lang="ru-RU" sz="2500" b="1" dirty="0">
              <a:solidFill>
                <a:srgbClr val="008000"/>
              </a:solidFill>
              <a:latin typeface="Gabriola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15936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0"/>
            <a:ext cx="8686800" cy="1340768"/>
          </a:xfrm>
        </p:spPr>
        <p:txBody>
          <a:bodyPr>
            <a:noAutofit/>
          </a:bodyPr>
          <a:lstStyle/>
          <a:p>
            <a:pPr marL="180000" indent="-180000"/>
            <a:endParaRPr lang="ru-RU" sz="2500" b="1" dirty="0" smtClean="0">
              <a:solidFill>
                <a:srgbClr val="008000"/>
              </a:solidFill>
              <a:latin typeface="Gabriola" pitchFamily="82" charset="0"/>
            </a:endParaRPr>
          </a:p>
          <a:p>
            <a:pPr marL="180000" indent="-180000" algn="ctr"/>
            <a:endParaRPr lang="ru-RU" sz="8000" b="1" dirty="0" smtClean="0">
              <a:solidFill>
                <a:srgbClr val="008000"/>
              </a:solidFill>
              <a:latin typeface="Gabriola" pitchFamily="82" charset="0"/>
            </a:endParaRPr>
          </a:p>
          <a:p>
            <a:pPr marL="180000" indent="-180000" algn="ctr"/>
            <a:r>
              <a:rPr lang="ru-RU" sz="8000" b="1" dirty="0" smtClean="0">
                <a:solidFill>
                  <a:srgbClr val="008000"/>
                </a:solidFill>
                <a:latin typeface="Gabriola" pitchFamily="82" charset="0"/>
              </a:rPr>
              <a:t>Спасибо за внимание!</a:t>
            </a:r>
            <a:endParaRPr lang="ru-RU" sz="8000" b="1" dirty="0">
              <a:solidFill>
                <a:srgbClr val="008000"/>
              </a:solidFill>
              <a:latin typeface="Gabriola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0689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936104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rgbClr val="008000"/>
                </a:solidFill>
                <a:latin typeface="Gabriola" pitchFamily="82" charset="0"/>
              </a:rPr>
              <a:t>Цель и задачи логопедического </a:t>
            </a:r>
            <a:br>
              <a:rPr lang="ru-RU" b="1" dirty="0" smtClean="0">
                <a:solidFill>
                  <a:srgbClr val="008000"/>
                </a:solidFill>
                <a:latin typeface="Gabriola" pitchFamily="82" charset="0"/>
              </a:rPr>
            </a:br>
            <a:r>
              <a:rPr lang="ru-RU" b="1" dirty="0" smtClean="0">
                <a:solidFill>
                  <a:srgbClr val="008000"/>
                </a:solidFill>
                <a:latin typeface="Gabriola" pitchFamily="82" charset="0"/>
              </a:rPr>
              <a:t>плей-кейса</a:t>
            </a:r>
            <a:endParaRPr lang="ru-RU" b="1" dirty="0">
              <a:solidFill>
                <a:srgbClr val="008000"/>
              </a:solidFill>
              <a:latin typeface="Gabriola" pitchFamily="8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340768"/>
            <a:ext cx="8686800" cy="5328592"/>
          </a:xfrm>
        </p:spPr>
        <p:txBody>
          <a:bodyPr>
            <a:noAutofit/>
          </a:bodyPr>
          <a:lstStyle/>
          <a:p>
            <a:r>
              <a:rPr lang="ru-RU" sz="2200" b="1" dirty="0">
                <a:solidFill>
                  <a:srgbClr val="008000"/>
                </a:solidFill>
                <a:latin typeface="Gabriola" pitchFamily="82" charset="0"/>
              </a:rPr>
              <a:t>Авторское пособие:</a:t>
            </a:r>
            <a:r>
              <a:rPr lang="ru-RU" sz="2200" dirty="0">
                <a:solidFill>
                  <a:srgbClr val="008000"/>
                </a:solidFill>
                <a:latin typeface="Gabriola" pitchFamily="82" charset="0"/>
              </a:rPr>
              <a:t> логопедический плей-кейс </a:t>
            </a:r>
            <a:r>
              <a:rPr lang="ru-RU" sz="2200" b="1" dirty="0" smtClean="0">
                <a:solidFill>
                  <a:srgbClr val="008000"/>
                </a:solidFill>
                <a:latin typeface="Gabriola" pitchFamily="82" charset="0"/>
              </a:rPr>
              <a:t>«Домашние животные</a:t>
            </a:r>
            <a:r>
              <a:rPr lang="ru-RU" sz="2200" dirty="0" smtClean="0">
                <a:solidFill>
                  <a:srgbClr val="008000"/>
                </a:solidFill>
                <a:latin typeface="Gabriola" pitchFamily="82" charset="0"/>
              </a:rPr>
              <a:t>»</a:t>
            </a:r>
            <a:r>
              <a:rPr lang="ru-RU" sz="2200" dirty="0">
                <a:solidFill>
                  <a:srgbClr val="008000"/>
                </a:solidFill>
                <a:latin typeface="Gabriola" pitchFamily="82" charset="0"/>
              </a:rPr>
              <a:t> </a:t>
            </a:r>
            <a:r>
              <a:rPr lang="ru-RU" sz="2200" dirty="0" smtClean="0">
                <a:solidFill>
                  <a:srgbClr val="008000"/>
                </a:solidFill>
                <a:latin typeface="Gabriola" pitchFamily="82" charset="0"/>
              </a:rPr>
              <a:t>предназначен </a:t>
            </a:r>
            <a:r>
              <a:rPr lang="ru-RU" sz="2200" dirty="0">
                <a:solidFill>
                  <a:srgbClr val="008000"/>
                </a:solidFill>
                <a:latin typeface="Gabriola" pitchFamily="82" charset="0"/>
              </a:rPr>
              <a:t>для детей </a:t>
            </a:r>
            <a:r>
              <a:rPr lang="ru-RU" sz="2200" dirty="0" smtClean="0">
                <a:solidFill>
                  <a:srgbClr val="008000"/>
                </a:solidFill>
                <a:latin typeface="Gabriola" pitchFamily="82" charset="0"/>
              </a:rPr>
              <a:t>среднего  </a:t>
            </a:r>
            <a:r>
              <a:rPr lang="ru-RU" sz="2200" dirty="0">
                <a:solidFill>
                  <a:srgbClr val="008000"/>
                </a:solidFill>
                <a:latin typeface="Gabriola" pitchFamily="82" charset="0"/>
              </a:rPr>
              <a:t>дошкольного возраста. Многофункциональное пособие </a:t>
            </a:r>
            <a:r>
              <a:rPr lang="ru-RU" sz="2200" dirty="0" smtClean="0">
                <a:solidFill>
                  <a:srgbClr val="008000"/>
                </a:solidFill>
                <a:latin typeface="Gabriola" pitchFamily="82" charset="0"/>
              </a:rPr>
              <a:t>предназначено </a:t>
            </a:r>
            <a:r>
              <a:rPr lang="ru-RU" sz="2200" dirty="0">
                <a:solidFill>
                  <a:srgbClr val="008000"/>
                </a:solidFill>
                <a:latin typeface="Gabriola" pitchFamily="82" charset="0"/>
              </a:rPr>
              <a:t>для </a:t>
            </a:r>
            <a:r>
              <a:rPr lang="ru-RU" sz="2200" dirty="0" smtClean="0">
                <a:solidFill>
                  <a:srgbClr val="008000"/>
                </a:solidFill>
                <a:latin typeface="Gabriola" pitchFamily="82" charset="0"/>
              </a:rPr>
              <a:t>индивидуальной и подгрупповой работы </a:t>
            </a:r>
            <a:r>
              <a:rPr lang="ru-RU" sz="2200" dirty="0">
                <a:solidFill>
                  <a:srgbClr val="008000"/>
                </a:solidFill>
                <a:latin typeface="Gabriola" pitchFamily="82" charset="0"/>
              </a:rPr>
              <a:t>с детьми </a:t>
            </a:r>
            <a:r>
              <a:rPr lang="ru-RU" sz="2200" dirty="0" smtClean="0">
                <a:solidFill>
                  <a:srgbClr val="008000"/>
                </a:solidFill>
                <a:latin typeface="Gabriola" pitchFamily="82" charset="0"/>
              </a:rPr>
              <a:t>с ОВЗ</a:t>
            </a:r>
            <a:r>
              <a:rPr lang="ru-RU" sz="2200" dirty="0">
                <a:solidFill>
                  <a:srgbClr val="008000"/>
                </a:solidFill>
                <a:latin typeface="Gabriola" pitchFamily="82" charset="0"/>
              </a:rPr>
              <a:t>. </a:t>
            </a:r>
            <a:endParaRPr lang="ru-RU" sz="2200" dirty="0" smtClean="0">
              <a:solidFill>
                <a:srgbClr val="008000"/>
              </a:solidFill>
              <a:latin typeface="Gabriola" pitchFamily="82" charset="0"/>
            </a:endParaRPr>
          </a:p>
          <a:p>
            <a:r>
              <a:rPr lang="ru-RU" sz="2200" b="1" dirty="0" smtClean="0">
                <a:solidFill>
                  <a:srgbClr val="008000"/>
                </a:solidFill>
                <a:latin typeface="Gabriola" pitchFamily="82" charset="0"/>
              </a:rPr>
              <a:t>Цель </a:t>
            </a:r>
            <a:r>
              <a:rPr lang="ru-RU" sz="2200" b="1" dirty="0">
                <a:solidFill>
                  <a:srgbClr val="008000"/>
                </a:solidFill>
                <a:latin typeface="Gabriola" pitchFamily="82" charset="0"/>
              </a:rPr>
              <a:t>использования логопедического </a:t>
            </a:r>
            <a:r>
              <a:rPr lang="ru-RU" sz="2200" b="1" dirty="0" smtClean="0">
                <a:solidFill>
                  <a:srgbClr val="008000"/>
                </a:solidFill>
                <a:latin typeface="Gabriola" pitchFamily="82" charset="0"/>
              </a:rPr>
              <a:t>кейса: </a:t>
            </a:r>
            <a:r>
              <a:rPr lang="ru-RU" sz="2200" dirty="0" smtClean="0">
                <a:solidFill>
                  <a:srgbClr val="008000"/>
                </a:solidFill>
                <a:latin typeface="Gabriola" pitchFamily="82" charset="0"/>
              </a:rPr>
              <a:t>развитие речевой активности детей с ОВЗ в процессе ознакомления с лексической темой «Домашние животные»</a:t>
            </a:r>
            <a:r>
              <a:rPr lang="ru-RU" sz="2200" dirty="0">
                <a:solidFill>
                  <a:srgbClr val="008000"/>
                </a:solidFill>
                <a:latin typeface="Gabriola" pitchFamily="82" charset="0"/>
              </a:rPr>
              <a:t> ». </a:t>
            </a:r>
            <a:endParaRPr lang="ru-RU" sz="2200" dirty="0" smtClean="0">
              <a:solidFill>
                <a:srgbClr val="008000"/>
              </a:solidFill>
              <a:latin typeface="Gabriola" pitchFamily="82" charset="0"/>
            </a:endParaRPr>
          </a:p>
          <a:p>
            <a:r>
              <a:rPr lang="ru-RU" sz="2200" b="1" dirty="0" smtClean="0">
                <a:solidFill>
                  <a:srgbClr val="008000"/>
                </a:solidFill>
                <a:latin typeface="Gabriola" pitchFamily="82" charset="0"/>
              </a:rPr>
              <a:t>Коррекционно </a:t>
            </a:r>
            <a:r>
              <a:rPr lang="ru-RU" sz="2200" b="1" dirty="0">
                <a:solidFill>
                  <a:srgbClr val="008000"/>
                </a:solidFill>
                <a:latin typeface="Gabriola" pitchFamily="82" charset="0"/>
              </a:rPr>
              <a:t>– образовательные задачи: </a:t>
            </a:r>
            <a:r>
              <a:rPr lang="ru-RU" sz="2200" dirty="0" smtClean="0">
                <a:solidFill>
                  <a:srgbClr val="008000"/>
                </a:solidFill>
                <a:latin typeface="Gabriola" pitchFamily="82" charset="0"/>
              </a:rPr>
              <a:t>активизировать словарь </a:t>
            </a:r>
            <a:r>
              <a:rPr lang="ru-RU" sz="2200" dirty="0">
                <a:solidFill>
                  <a:srgbClr val="008000"/>
                </a:solidFill>
                <a:latin typeface="Gabriola" pitchFamily="82" charset="0"/>
              </a:rPr>
              <a:t>по теме «</a:t>
            </a:r>
            <a:r>
              <a:rPr lang="ru-RU" sz="2200" dirty="0" smtClean="0">
                <a:solidFill>
                  <a:srgbClr val="008000"/>
                </a:solidFill>
                <a:latin typeface="Gabriola" pitchFamily="82" charset="0"/>
              </a:rPr>
              <a:t>Домашние животные»; </a:t>
            </a:r>
          </a:p>
          <a:p>
            <a:r>
              <a:rPr lang="ru-RU" sz="2200" dirty="0" smtClean="0">
                <a:solidFill>
                  <a:srgbClr val="008000"/>
                </a:solidFill>
                <a:latin typeface="Gabriola" pitchFamily="82" charset="0"/>
              </a:rPr>
              <a:t>- совершенствовать  </a:t>
            </a:r>
            <a:r>
              <a:rPr lang="ru-RU" sz="2200" dirty="0">
                <a:solidFill>
                  <a:srgbClr val="008000"/>
                </a:solidFill>
                <a:latin typeface="Gabriola" pitchFamily="82" charset="0"/>
              </a:rPr>
              <a:t>лексико – </a:t>
            </a:r>
            <a:r>
              <a:rPr lang="ru-RU" sz="2200" dirty="0" smtClean="0">
                <a:solidFill>
                  <a:srgbClr val="008000"/>
                </a:solidFill>
                <a:latin typeface="Gabriola" pitchFamily="82" charset="0"/>
              </a:rPr>
              <a:t>грамматический строй речи</a:t>
            </a:r>
            <a:r>
              <a:rPr lang="ru-RU" sz="2200" dirty="0">
                <a:solidFill>
                  <a:srgbClr val="008000"/>
                </a:solidFill>
                <a:latin typeface="Gabriola" pitchFamily="82" charset="0"/>
              </a:rPr>
              <a:t>; </a:t>
            </a:r>
            <a:endParaRPr lang="ru-RU" sz="2200" dirty="0" smtClean="0">
              <a:solidFill>
                <a:srgbClr val="008000"/>
              </a:solidFill>
              <a:latin typeface="Gabriola" pitchFamily="82" charset="0"/>
            </a:endParaRPr>
          </a:p>
          <a:p>
            <a:r>
              <a:rPr lang="ru-RU" sz="2200" dirty="0">
                <a:solidFill>
                  <a:srgbClr val="008000"/>
                </a:solidFill>
                <a:latin typeface="Gabriola" pitchFamily="82" charset="0"/>
              </a:rPr>
              <a:t> </a:t>
            </a:r>
            <a:r>
              <a:rPr lang="ru-RU" sz="2200" b="1" dirty="0" smtClean="0">
                <a:solidFill>
                  <a:srgbClr val="008000"/>
                </a:solidFill>
                <a:latin typeface="Gabriola" pitchFamily="82" charset="0"/>
              </a:rPr>
              <a:t>Коррекционно </a:t>
            </a:r>
            <a:r>
              <a:rPr lang="ru-RU" sz="2200" b="1" dirty="0">
                <a:solidFill>
                  <a:srgbClr val="008000"/>
                </a:solidFill>
                <a:latin typeface="Gabriola" pitchFamily="82" charset="0"/>
              </a:rPr>
              <a:t>– развивающие задачи: </a:t>
            </a:r>
            <a:endParaRPr lang="ru-RU" sz="2200" b="1" dirty="0" smtClean="0">
              <a:solidFill>
                <a:srgbClr val="008000"/>
              </a:solidFill>
              <a:latin typeface="Gabriola" pitchFamily="82" charset="0"/>
            </a:endParaRPr>
          </a:p>
          <a:p>
            <a:r>
              <a:rPr lang="ru-RU" sz="2200" dirty="0" smtClean="0">
                <a:solidFill>
                  <a:srgbClr val="008000"/>
                </a:solidFill>
                <a:latin typeface="Gabriola" pitchFamily="82" charset="0"/>
              </a:rPr>
              <a:t>- развивать общие  речевые навыки; </a:t>
            </a:r>
          </a:p>
          <a:p>
            <a:r>
              <a:rPr lang="ru-RU" sz="2200" dirty="0" smtClean="0">
                <a:solidFill>
                  <a:srgbClr val="008000"/>
                </a:solidFill>
                <a:latin typeface="Gabriola" pitchFamily="82" charset="0"/>
              </a:rPr>
              <a:t>- развивать  слуховое </a:t>
            </a:r>
            <a:r>
              <a:rPr lang="ru-RU" sz="2200" dirty="0">
                <a:solidFill>
                  <a:srgbClr val="008000"/>
                </a:solidFill>
                <a:latin typeface="Gabriola" pitchFamily="82" charset="0"/>
              </a:rPr>
              <a:t>и </a:t>
            </a:r>
            <a:r>
              <a:rPr lang="ru-RU" sz="2200" dirty="0" smtClean="0">
                <a:solidFill>
                  <a:srgbClr val="008000"/>
                </a:solidFill>
                <a:latin typeface="Gabriola" pitchFamily="82" charset="0"/>
              </a:rPr>
              <a:t>зрительное внимание и восприятие, память;</a:t>
            </a:r>
          </a:p>
          <a:p>
            <a:r>
              <a:rPr lang="ru-RU" sz="2200" dirty="0" smtClean="0">
                <a:solidFill>
                  <a:srgbClr val="008000"/>
                </a:solidFill>
                <a:latin typeface="Gabriola" pitchFamily="82" charset="0"/>
              </a:rPr>
              <a:t>- развивать связною  речь; речевой  слух; развивать  тонкую моторику;</a:t>
            </a:r>
          </a:p>
          <a:p>
            <a:r>
              <a:rPr lang="ru-RU" sz="2200" dirty="0" smtClean="0">
                <a:solidFill>
                  <a:srgbClr val="008000"/>
                </a:solidFill>
                <a:latin typeface="Gabriola" pitchFamily="82" charset="0"/>
              </a:rPr>
              <a:t>  </a:t>
            </a:r>
            <a:r>
              <a:rPr lang="ru-RU" sz="2200" b="1" dirty="0" smtClean="0">
                <a:solidFill>
                  <a:srgbClr val="008000"/>
                </a:solidFill>
                <a:latin typeface="Gabriola" pitchFamily="82" charset="0"/>
              </a:rPr>
              <a:t>Воспитательные </a:t>
            </a:r>
            <a:r>
              <a:rPr lang="ru-RU" sz="2200" b="1" dirty="0">
                <a:solidFill>
                  <a:srgbClr val="008000"/>
                </a:solidFill>
                <a:latin typeface="Gabriola" pitchFamily="82" charset="0"/>
              </a:rPr>
              <a:t>задачи: </a:t>
            </a:r>
            <a:r>
              <a:rPr lang="ru-RU" sz="2200" dirty="0" smtClean="0">
                <a:solidFill>
                  <a:srgbClr val="008000"/>
                </a:solidFill>
                <a:latin typeface="Gabriola" pitchFamily="82" charset="0"/>
              </a:rPr>
              <a:t>воспитывать  навыки  </a:t>
            </a:r>
            <a:r>
              <a:rPr lang="ru-RU" sz="2200" dirty="0">
                <a:solidFill>
                  <a:srgbClr val="008000"/>
                </a:solidFill>
                <a:latin typeface="Gabriola" pitchFamily="82" charset="0"/>
              </a:rPr>
              <a:t>сотрудничества, самостоятельности, </a:t>
            </a:r>
            <a:r>
              <a:rPr lang="ru-RU" sz="2200" dirty="0" smtClean="0">
                <a:solidFill>
                  <a:srgbClr val="008000"/>
                </a:solidFill>
                <a:latin typeface="Gabriola" pitchFamily="82" charset="0"/>
              </a:rPr>
              <a:t>активности</a:t>
            </a:r>
            <a:r>
              <a:rPr lang="ru-RU" sz="2200" dirty="0">
                <a:solidFill>
                  <a:srgbClr val="008000"/>
                </a:solidFill>
                <a:latin typeface="Gabriola" pitchFamily="8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976618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6632"/>
            <a:ext cx="8686800" cy="6552728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008000"/>
                </a:solidFill>
                <a:latin typeface="Gabriola" pitchFamily="82" charset="0"/>
              </a:rPr>
              <a:t>Пособие разработано с учётом современных педагогических технологий, способствующих активизации деятельности дошкольников с ОВЗ, индивидуализации </a:t>
            </a:r>
            <a:r>
              <a:rPr lang="ru-RU" sz="2400" b="1" dirty="0" smtClean="0">
                <a:solidFill>
                  <a:srgbClr val="008000"/>
                </a:solidFill>
                <a:latin typeface="Gabriola" pitchFamily="82" charset="0"/>
              </a:rPr>
              <a:t>обучения. </a:t>
            </a:r>
          </a:p>
          <a:p>
            <a:r>
              <a:rPr lang="ru-RU" sz="2400" b="1" dirty="0" smtClean="0">
                <a:solidFill>
                  <a:srgbClr val="008000"/>
                </a:solidFill>
                <a:latin typeface="Gabriola" pitchFamily="82" charset="0"/>
              </a:rPr>
              <a:t>Пособие </a:t>
            </a:r>
            <a:r>
              <a:rPr lang="ru-RU" sz="2400" b="1" dirty="0" smtClean="0">
                <a:solidFill>
                  <a:srgbClr val="008000"/>
                </a:solidFill>
                <a:latin typeface="Gabriola" pitchFamily="82" charset="0"/>
              </a:rPr>
              <a:t>адресовано </a:t>
            </a:r>
            <a:r>
              <a:rPr lang="ru-RU" sz="2400" b="1" dirty="0" smtClean="0">
                <a:solidFill>
                  <a:srgbClr val="008000"/>
                </a:solidFill>
                <a:latin typeface="Gabriola" pitchFamily="82" charset="0"/>
              </a:rPr>
              <a:t>учителям-логопедам</a:t>
            </a:r>
            <a:r>
              <a:rPr lang="ru-RU" sz="2400" b="1" dirty="0">
                <a:solidFill>
                  <a:srgbClr val="008000"/>
                </a:solidFill>
                <a:latin typeface="Gabriola" pitchFamily="82" charset="0"/>
              </a:rPr>
              <a:t>, воспитателям, дефектологам. Все наглядные материалы </a:t>
            </a:r>
            <a:r>
              <a:rPr lang="ru-RU" sz="2400" b="1" dirty="0" smtClean="0">
                <a:solidFill>
                  <a:srgbClr val="008000"/>
                </a:solidFill>
                <a:latin typeface="Gabriola" pitchFamily="82" charset="0"/>
              </a:rPr>
              <a:t>красочные </a:t>
            </a:r>
            <a:r>
              <a:rPr lang="ru-RU" sz="2400" b="1" dirty="0">
                <a:solidFill>
                  <a:srgbClr val="008000"/>
                </a:solidFill>
                <a:latin typeface="Gabriola" pitchFamily="82" charset="0"/>
              </a:rPr>
              <a:t>и </a:t>
            </a:r>
            <a:r>
              <a:rPr lang="ru-RU" sz="2400" b="1" dirty="0" err="1" smtClean="0">
                <a:solidFill>
                  <a:srgbClr val="008000"/>
                </a:solidFill>
                <a:latin typeface="Gabriola" pitchFamily="82" charset="0"/>
              </a:rPr>
              <a:t>заламинированы</a:t>
            </a:r>
            <a:r>
              <a:rPr lang="ru-RU" sz="2400" b="1" dirty="0" smtClean="0">
                <a:solidFill>
                  <a:srgbClr val="008000"/>
                </a:solidFill>
                <a:latin typeface="Gabriola" pitchFamily="82" charset="0"/>
              </a:rPr>
              <a:t>,</a:t>
            </a:r>
            <a:r>
              <a:rPr lang="ru-RU" sz="2400" b="1" dirty="0" smtClean="0">
                <a:solidFill>
                  <a:srgbClr val="008000"/>
                </a:solidFill>
              </a:rPr>
              <a:t> </a:t>
            </a:r>
            <a:r>
              <a:rPr lang="ru-RU" sz="2400" b="1" dirty="0" smtClean="0">
                <a:solidFill>
                  <a:srgbClr val="008000"/>
                </a:solidFill>
                <a:latin typeface="Gabriola" pitchFamily="82" charset="0"/>
              </a:rPr>
              <a:t>на </a:t>
            </a:r>
            <a:r>
              <a:rPr lang="ru-RU" sz="2400" b="1" dirty="0" smtClean="0">
                <a:solidFill>
                  <a:srgbClr val="008000"/>
                </a:solidFill>
                <a:latin typeface="Gabriola" pitchFamily="82" charset="0"/>
              </a:rPr>
              <a:t>липучках.</a:t>
            </a:r>
            <a:endParaRPr lang="ru-RU" sz="2200" b="1" dirty="0">
              <a:solidFill>
                <a:srgbClr val="008000"/>
              </a:solidFill>
              <a:latin typeface="Gabriola" pitchFamily="8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630" y="2324877"/>
            <a:ext cx="3147814" cy="419708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053339" y="2669136"/>
            <a:ext cx="4678086" cy="3508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979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6632"/>
            <a:ext cx="8686800" cy="6552728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8000"/>
                </a:solidFill>
                <a:latin typeface="Gabriola" pitchFamily="82" charset="0"/>
              </a:rPr>
              <a:t>Дидактическая игра </a:t>
            </a:r>
            <a:r>
              <a:rPr lang="ru-RU" sz="3600" b="1" dirty="0" smtClean="0">
                <a:solidFill>
                  <a:srgbClr val="008000"/>
                </a:solidFill>
                <a:latin typeface="Gabriola" pitchFamily="82" charset="0"/>
              </a:rPr>
              <a:t>«Назови домашних животных»</a:t>
            </a:r>
            <a:endParaRPr lang="ru-RU" sz="3600" b="1" dirty="0">
              <a:solidFill>
                <a:srgbClr val="008000"/>
              </a:solidFill>
              <a:latin typeface="Gabriola" pitchFamily="82" charset="0"/>
            </a:endParaRPr>
          </a:p>
          <a:p>
            <a:r>
              <a:rPr lang="ru-RU" sz="2800" b="1" dirty="0" smtClean="0">
                <a:solidFill>
                  <a:srgbClr val="008000"/>
                </a:solidFill>
                <a:latin typeface="Gabriola" pitchFamily="82" charset="0"/>
              </a:rPr>
              <a:t>Цель</a:t>
            </a:r>
            <a:r>
              <a:rPr lang="ru-RU" sz="2800" b="1" dirty="0" smtClean="0">
                <a:solidFill>
                  <a:srgbClr val="008000"/>
                </a:solidFill>
                <a:latin typeface="Gabriola" pitchFamily="82" charset="0"/>
              </a:rPr>
              <a:t>: </a:t>
            </a:r>
            <a:r>
              <a:rPr lang="ru-RU" sz="2800" b="1" dirty="0" smtClean="0">
                <a:solidFill>
                  <a:srgbClr val="008000"/>
                </a:solidFill>
                <a:latin typeface="Gabriola" pitchFamily="82" charset="0"/>
              </a:rPr>
              <a:t>расширение </a:t>
            </a:r>
            <a:r>
              <a:rPr lang="ru-RU" sz="2800" b="1" dirty="0" smtClean="0">
                <a:solidFill>
                  <a:srgbClr val="008000"/>
                </a:solidFill>
                <a:latin typeface="Gabriola" pitchFamily="82" charset="0"/>
              </a:rPr>
              <a:t>знаний о домашних</a:t>
            </a:r>
            <a:r>
              <a:rPr lang="ru-RU" sz="2800" b="1" dirty="0">
                <a:solidFill>
                  <a:srgbClr val="008000"/>
                </a:solidFill>
                <a:latin typeface="Gabriola" pitchFamily="82" charset="0"/>
              </a:rPr>
              <a:t> </a:t>
            </a:r>
            <a:r>
              <a:rPr lang="ru-RU" sz="2800" b="1" dirty="0" smtClean="0">
                <a:solidFill>
                  <a:srgbClr val="008000"/>
                </a:solidFill>
                <a:latin typeface="Gabriola" pitchFamily="82" charset="0"/>
              </a:rPr>
              <a:t>животных.</a:t>
            </a:r>
          </a:p>
          <a:p>
            <a:r>
              <a:rPr lang="ru-RU" sz="2800" b="1" dirty="0" smtClean="0">
                <a:solidFill>
                  <a:srgbClr val="008000"/>
                </a:solidFill>
                <a:latin typeface="Gabriola" pitchFamily="82" charset="0"/>
              </a:rPr>
              <a:t>Речевая </a:t>
            </a:r>
            <a:r>
              <a:rPr lang="ru-RU" sz="2800" b="1" dirty="0">
                <a:solidFill>
                  <a:srgbClr val="008000"/>
                </a:solidFill>
                <a:latin typeface="Gabriola" pitchFamily="82" charset="0"/>
              </a:rPr>
              <a:t>задача </a:t>
            </a:r>
            <a:r>
              <a:rPr lang="ru-RU" sz="2800" b="1" dirty="0" smtClean="0">
                <a:solidFill>
                  <a:srgbClr val="008000"/>
                </a:solidFill>
                <a:latin typeface="Gabriola" pitchFamily="82" charset="0"/>
              </a:rPr>
              <a:t>– обогащать  словарный запас  </a:t>
            </a:r>
            <a:r>
              <a:rPr lang="ru-RU" sz="2800" b="1" dirty="0">
                <a:solidFill>
                  <a:srgbClr val="008000"/>
                </a:solidFill>
                <a:latin typeface="Gabriola" pitchFamily="82" charset="0"/>
              </a:rPr>
              <a:t>по теме "Домашние животные" </a:t>
            </a:r>
          </a:p>
          <a:p>
            <a:endParaRPr lang="ru-RU" sz="2800" b="1" dirty="0">
              <a:solidFill>
                <a:srgbClr val="008000"/>
              </a:solidFill>
              <a:latin typeface="Gabriola" pitchFamily="82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680" y="2276872"/>
            <a:ext cx="4176464" cy="31323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4920" y="3212976"/>
            <a:ext cx="4320480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035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0"/>
            <a:ext cx="8686800" cy="2132856"/>
          </a:xfrm>
        </p:spPr>
        <p:txBody>
          <a:bodyPr>
            <a:noAutofit/>
          </a:bodyPr>
          <a:lstStyle/>
          <a:p>
            <a:pPr marL="180000" indent="-180000" algn="ctr"/>
            <a:r>
              <a:rPr lang="ru-RU" sz="3600" b="1" dirty="0" smtClean="0">
                <a:solidFill>
                  <a:srgbClr val="008000"/>
                </a:solidFill>
                <a:latin typeface="Gabriola" pitchFamily="82" charset="0"/>
              </a:rPr>
              <a:t>Дидактическая игра «</a:t>
            </a:r>
            <a:r>
              <a:rPr lang="ru-RU" sz="3600" b="1" dirty="0" smtClean="0">
                <a:solidFill>
                  <a:srgbClr val="008000"/>
                </a:solidFill>
                <a:latin typeface="Gabriola" pitchFamily="82" charset="0"/>
              </a:rPr>
              <a:t>Кто </a:t>
            </a:r>
            <a:r>
              <a:rPr lang="ru-RU" sz="3600" b="1" dirty="0">
                <a:solidFill>
                  <a:srgbClr val="008000"/>
                </a:solidFill>
                <a:latin typeface="Gabriola" pitchFamily="82" charset="0"/>
              </a:rPr>
              <a:t>где </a:t>
            </a:r>
            <a:r>
              <a:rPr lang="ru-RU" sz="3600" b="1" dirty="0" smtClean="0">
                <a:solidFill>
                  <a:srgbClr val="008000"/>
                </a:solidFill>
                <a:latin typeface="Gabriola" pitchFamily="82" charset="0"/>
              </a:rPr>
              <a:t>живет?»</a:t>
            </a:r>
            <a:endParaRPr lang="ru-RU" sz="3600" b="1" dirty="0" smtClean="0">
              <a:solidFill>
                <a:srgbClr val="008000"/>
              </a:solidFill>
              <a:latin typeface="Gabriola" pitchFamily="82" charset="0"/>
            </a:endParaRPr>
          </a:p>
          <a:p>
            <a:pPr marL="180000" indent="-180000"/>
            <a:r>
              <a:rPr lang="ru-RU" sz="2500" b="1" dirty="0" smtClean="0">
                <a:solidFill>
                  <a:srgbClr val="008000"/>
                </a:solidFill>
                <a:latin typeface="Gabriola" pitchFamily="82" charset="0"/>
              </a:rPr>
              <a:t>Цель</a:t>
            </a:r>
            <a:r>
              <a:rPr lang="ru-RU" sz="2500" b="1" dirty="0">
                <a:solidFill>
                  <a:srgbClr val="008000"/>
                </a:solidFill>
                <a:latin typeface="Gabriola" pitchFamily="82" charset="0"/>
              </a:rPr>
              <a:t>:</a:t>
            </a:r>
            <a:r>
              <a:rPr lang="ru-RU" sz="2500" b="1" dirty="0" smtClean="0">
                <a:solidFill>
                  <a:srgbClr val="008000"/>
                </a:solidFill>
                <a:latin typeface="Gabriola" pitchFamily="82" charset="0"/>
              </a:rPr>
              <a:t>  обучать </a:t>
            </a:r>
            <a:r>
              <a:rPr lang="ru-RU" sz="2500" b="1" dirty="0" smtClean="0">
                <a:solidFill>
                  <a:srgbClr val="008000"/>
                </a:solidFill>
                <a:latin typeface="Gabriola" pitchFamily="82" charset="0"/>
              </a:rPr>
              <a:t>классификации домашних животных по месту обитания.</a:t>
            </a:r>
            <a:endParaRPr lang="ru-RU" sz="2500" dirty="0"/>
          </a:p>
          <a:p>
            <a:pPr marL="180000" indent="-180000"/>
            <a:r>
              <a:rPr lang="ru-RU" sz="2500" b="1" dirty="0" smtClean="0">
                <a:solidFill>
                  <a:srgbClr val="008000"/>
                </a:solidFill>
                <a:latin typeface="Gabriola" pitchFamily="82" charset="0"/>
              </a:rPr>
              <a:t>Речевая задача</a:t>
            </a:r>
            <a:r>
              <a:rPr lang="ru-RU" sz="2500" i="1" dirty="0" smtClean="0">
                <a:latin typeface="Gabriola" pitchFamily="82" charset="0"/>
              </a:rPr>
              <a:t>:  </a:t>
            </a:r>
            <a:r>
              <a:rPr lang="ru-RU" sz="2500" b="1" dirty="0" smtClean="0">
                <a:solidFill>
                  <a:srgbClr val="008000"/>
                </a:solidFill>
                <a:latin typeface="Gabriola" pitchFamily="82" charset="0"/>
              </a:rPr>
              <a:t>обогащать словарь </a:t>
            </a:r>
            <a:r>
              <a:rPr lang="ru-RU" sz="2500" b="1" dirty="0" smtClean="0">
                <a:solidFill>
                  <a:srgbClr val="008000"/>
                </a:solidFill>
                <a:latin typeface="Gabriola" pitchFamily="82" charset="0"/>
              </a:rPr>
              <a:t>детей названиями хозяйственных построек; </a:t>
            </a:r>
            <a:r>
              <a:rPr lang="ru-RU" sz="2500" b="1" dirty="0" smtClean="0">
                <a:solidFill>
                  <a:srgbClr val="008000"/>
                </a:solidFill>
                <a:latin typeface="Gabriola" pitchFamily="82" charset="0"/>
              </a:rPr>
              <a:t>употреблять существительные </a:t>
            </a:r>
            <a:r>
              <a:rPr lang="ru-RU" sz="2500" b="1" dirty="0" smtClean="0">
                <a:solidFill>
                  <a:srgbClr val="008000"/>
                </a:solidFill>
                <a:latin typeface="Gabriola" pitchFamily="82" charset="0"/>
              </a:rPr>
              <a:t>в предложном падеже </a:t>
            </a:r>
            <a:r>
              <a:rPr lang="ru-RU" sz="2500" b="1" dirty="0" smtClean="0">
                <a:solidFill>
                  <a:srgbClr val="008000"/>
                </a:solidFill>
                <a:latin typeface="Gabriola" pitchFamily="82" charset="0"/>
              </a:rPr>
              <a:t>в единственном числе.</a:t>
            </a:r>
            <a:endParaRPr lang="ru-RU" sz="2500" b="1" dirty="0">
              <a:solidFill>
                <a:srgbClr val="008000"/>
              </a:solidFill>
              <a:latin typeface="Gabriola" pitchFamily="82" charset="0"/>
            </a:endParaRPr>
          </a:p>
          <a:p>
            <a:pPr marL="180000" indent="-180000"/>
            <a:endParaRPr lang="ru-RU" sz="2500" b="1" dirty="0">
              <a:solidFill>
                <a:srgbClr val="008000"/>
              </a:solidFill>
              <a:latin typeface="Gabriola" pitchFamily="8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060847"/>
            <a:ext cx="3384376" cy="45125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060847"/>
            <a:ext cx="3411520" cy="4548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1664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0"/>
            <a:ext cx="8686800" cy="2132856"/>
          </a:xfrm>
        </p:spPr>
        <p:txBody>
          <a:bodyPr>
            <a:noAutofit/>
          </a:bodyPr>
          <a:lstStyle/>
          <a:p>
            <a:pPr marL="180000" indent="-180000" algn="ctr"/>
            <a:r>
              <a:rPr lang="ru-RU" sz="3600" b="1" dirty="0" smtClean="0">
                <a:solidFill>
                  <a:srgbClr val="008000"/>
                </a:solidFill>
                <a:latin typeface="Gabriola" pitchFamily="82" charset="0"/>
              </a:rPr>
              <a:t>Дидактическая игра «</a:t>
            </a:r>
            <a:r>
              <a:rPr lang="ru-RU" sz="3600" b="1" dirty="0" smtClean="0">
                <a:solidFill>
                  <a:srgbClr val="008000"/>
                </a:solidFill>
                <a:latin typeface="Gabriola" pitchFamily="82" charset="0"/>
              </a:rPr>
              <a:t>Кто </a:t>
            </a:r>
            <a:r>
              <a:rPr lang="ru-RU" sz="3600" b="1" dirty="0">
                <a:solidFill>
                  <a:srgbClr val="008000"/>
                </a:solidFill>
                <a:latin typeface="Gabriola" pitchFamily="82" charset="0"/>
              </a:rPr>
              <a:t>где </a:t>
            </a:r>
            <a:r>
              <a:rPr lang="ru-RU" sz="3600" b="1" dirty="0" smtClean="0">
                <a:solidFill>
                  <a:srgbClr val="008000"/>
                </a:solidFill>
                <a:latin typeface="Gabriola" pitchFamily="82" charset="0"/>
              </a:rPr>
              <a:t>живет?»</a:t>
            </a:r>
            <a:endParaRPr lang="ru-RU" sz="3600" b="1" dirty="0" smtClean="0">
              <a:solidFill>
                <a:srgbClr val="008000"/>
              </a:solidFill>
              <a:latin typeface="Gabriola" pitchFamily="82" charset="0"/>
            </a:endParaRPr>
          </a:p>
          <a:p>
            <a:pPr marL="180000" indent="-180000"/>
            <a:endParaRPr lang="ru-RU" sz="2500" b="1" dirty="0">
              <a:solidFill>
                <a:srgbClr val="008000"/>
              </a:solidFill>
              <a:latin typeface="Gabriola" pitchFamily="82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764704"/>
            <a:ext cx="4407954" cy="5877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0603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0"/>
            <a:ext cx="8686800" cy="1916832"/>
          </a:xfrm>
        </p:spPr>
        <p:txBody>
          <a:bodyPr>
            <a:noAutofit/>
          </a:bodyPr>
          <a:lstStyle/>
          <a:p>
            <a:pPr marL="180000" indent="-180000" algn="ctr"/>
            <a:r>
              <a:rPr lang="ru-RU" sz="3600" b="1" dirty="0" smtClean="0">
                <a:solidFill>
                  <a:srgbClr val="008000"/>
                </a:solidFill>
                <a:latin typeface="Gabriola" pitchFamily="82" charset="0"/>
              </a:rPr>
              <a:t>Дидактическая игра «Чей детёныш?»</a:t>
            </a:r>
          </a:p>
          <a:p>
            <a:pPr marL="180000" indent="-180000"/>
            <a:r>
              <a:rPr lang="ru-RU" sz="2500" b="1" dirty="0" smtClean="0">
                <a:solidFill>
                  <a:srgbClr val="008000"/>
                </a:solidFill>
                <a:latin typeface="Gabriola" pitchFamily="82" charset="0"/>
              </a:rPr>
              <a:t>Цель: расширять  знания </a:t>
            </a:r>
            <a:r>
              <a:rPr lang="ru-RU" sz="2500" b="1" dirty="0" smtClean="0">
                <a:solidFill>
                  <a:srgbClr val="008000"/>
                </a:solidFill>
                <a:latin typeface="Gabriola" pitchFamily="82" charset="0"/>
              </a:rPr>
              <a:t>о домашних животных и их детёнышах.</a:t>
            </a:r>
            <a:endParaRPr lang="ru-RU" sz="2800" dirty="0"/>
          </a:p>
          <a:p>
            <a:pPr marL="0" indent="0">
              <a:buNone/>
            </a:pPr>
            <a:r>
              <a:rPr lang="ru-RU" sz="2500" b="1" dirty="0">
                <a:solidFill>
                  <a:srgbClr val="008000"/>
                </a:solidFill>
                <a:latin typeface="Gabriola" pitchFamily="82" charset="0"/>
              </a:rPr>
              <a:t> </a:t>
            </a:r>
            <a:r>
              <a:rPr lang="ru-RU" sz="2500" b="1" dirty="0" smtClean="0">
                <a:solidFill>
                  <a:srgbClr val="008000"/>
                </a:solidFill>
                <a:latin typeface="Gabriola" pitchFamily="82" charset="0"/>
              </a:rPr>
              <a:t>   Речевая задача</a:t>
            </a:r>
            <a:r>
              <a:rPr lang="ru-RU" sz="2500" b="1" dirty="0">
                <a:solidFill>
                  <a:srgbClr val="008000"/>
                </a:solidFill>
                <a:latin typeface="Gabriola" pitchFamily="82" charset="0"/>
              </a:rPr>
              <a:t>: - </a:t>
            </a:r>
            <a:r>
              <a:rPr lang="ru-RU" sz="2500" b="1" dirty="0" smtClean="0">
                <a:solidFill>
                  <a:srgbClr val="008000"/>
                </a:solidFill>
                <a:latin typeface="Gabriola" pitchFamily="82" charset="0"/>
              </a:rPr>
              <a:t>обучать    образовывать  существительные  </a:t>
            </a:r>
            <a:r>
              <a:rPr lang="ru-RU" sz="2500" b="1" dirty="0">
                <a:solidFill>
                  <a:srgbClr val="008000"/>
                </a:solidFill>
                <a:latin typeface="Gabriola" pitchFamily="82" charset="0"/>
              </a:rPr>
              <a:t>при помощи </a:t>
            </a:r>
            <a:r>
              <a:rPr lang="ru-RU" sz="2500" b="1" dirty="0" smtClean="0">
                <a:solidFill>
                  <a:srgbClr val="008000"/>
                </a:solidFill>
                <a:latin typeface="Gabriola" pitchFamily="82" charset="0"/>
              </a:rPr>
              <a:t>   суффиксов: &lt;-онок</a:t>
            </a:r>
            <a:r>
              <a:rPr lang="ru-RU" sz="2500" b="1" dirty="0">
                <a:solidFill>
                  <a:srgbClr val="008000"/>
                </a:solidFill>
                <a:latin typeface="Gabriola" pitchFamily="82" charset="0"/>
              </a:rPr>
              <a:t>&gt;</a:t>
            </a:r>
            <a:r>
              <a:rPr lang="ru-RU" sz="2500" b="1" dirty="0" smtClean="0">
                <a:solidFill>
                  <a:srgbClr val="008000"/>
                </a:solidFill>
                <a:latin typeface="Gabriola" pitchFamily="82" charset="0"/>
              </a:rPr>
              <a:t>, &lt;-ёнок</a:t>
            </a:r>
            <a:r>
              <a:rPr lang="ru-RU" sz="2500" b="1" dirty="0">
                <a:solidFill>
                  <a:srgbClr val="008000"/>
                </a:solidFill>
                <a:latin typeface="Gabriola" pitchFamily="82" charset="0"/>
              </a:rPr>
              <a:t>&gt;</a:t>
            </a:r>
            <a:r>
              <a:rPr lang="ru-RU" sz="2500" b="1" dirty="0" smtClean="0">
                <a:solidFill>
                  <a:srgbClr val="008000"/>
                </a:solidFill>
                <a:latin typeface="Gabriola" pitchFamily="82" charset="0"/>
              </a:rPr>
              <a:t>.</a:t>
            </a:r>
            <a:endParaRPr lang="ru-RU" sz="2500" b="1" dirty="0">
              <a:solidFill>
                <a:srgbClr val="008000"/>
              </a:solidFill>
              <a:latin typeface="Gabriola" pitchFamily="82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88840"/>
            <a:ext cx="4126827" cy="30951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109" y="3356992"/>
            <a:ext cx="4248472" cy="3186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7998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0"/>
            <a:ext cx="8686800" cy="1844824"/>
          </a:xfrm>
        </p:spPr>
        <p:txBody>
          <a:bodyPr>
            <a:noAutofit/>
          </a:bodyPr>
          <a:lstStyle/>
          <a:p>
            <a:pPr marL="180000" indent="-180000" algn="ctr"/>
            <a:r>
              <a:rPr lang="ru-RU" sz="3600" b="1" dirty="0" smtClean="0">
                <a:solidFill>
                  <a:srgbClr val="008000"/>
                </a:solidFill>
                <a:latin typeface="Gabriola" pitchFamily="82" charset="0"/>
              </a:rPr>
              <a:t>Дидактическая игра </a:t>
            </a:r>
            <a:r>
              <a:rPr lang="ru-RU" sz="3600" b="1" dirty="0">
                <a:solidFill>
                  <a:srgbClr val="008000"/>
                </a:solidFill>
                <a:latin typeface="Gabriola" pitchFamily="82" charset="0"/>
              </a:rPr>
              <a:t>«Накормим </a:t>
            </a:r>
            <a:r>
              <a:rPr lang="ru-RU" sz="3600" b="1" dirty="0" smtClean="0">
                <a:solidFill>
                  <a:srgbClr val="008000"/>
                </a:solidFill>
                <a:latin typeface="Gabriola" pitchFamily="82" charset="0"/>
              </a:rPr>
              <a:t>животных»</a:t>
            </a:r>
          </a:p>
          <a:p>
            <a:pPr marL="180000" indent="-180000"/>
            <a:r>
              <a:rPr lang="ru-RU" sz="2500" b="1" dirty="0" smtClean="0">
                <a:solidFill>
                  <a:srgbClr val="008000"/>
                </a:solidFill>
                <a:latin typeface="Gabriola" pitchFamily="82" charset="0"/>
              </a:rPr>
              <a:t>Цель</a:t>
            </a:r>
            <a:r>
              <a:rPr lang="ru-RU" sz="2500" b="1" dirty="0" smtClean="0">
                <a:solidFill>
                  <a:srgbClr val="008000"/>
                </a:solidFill>
                <a:latin typeface="Gabriola" pitchFamily="82" charset="0"/>
              </a:rPr>
              <a:t>: </a:t>
            </a:r>
            <a:r>
              <a:rPr lang="ru-RU" sz="2500" b="1" dirty="0" smtClean="0">
                <a:solidFill>
                  <a:srgbClr val="008000"/>
                </a:solidFill>
                <a:latin typeface="Gabriola" pitchFamily="82" charset="0"/>
              </a:rPr>
              <a:t>расширять  знания </a:t>
            </a:r>
            <a:r>
              <a:rPr lang="ru-RU" sz="2500" b="1" dirty="0">
                <a:solidFill>
                  <a:srgbClr val="008000"/>
                </a:solidFill>
                <a:latin typeface="Gabriola" pitchFamily="82" charset="0"/>
              </a:rPr>
              <a:t>о домашних животных и </a:t>
            </a:r>
            <a:r>
              <a:rPr lang="ru-RU" sz="2500" b="1" dirty="0" smtClean="0">
                <a:solidFill>
                  <a:srgbClr val="008000"/>
                </a:solidFill>
                <a:latin typeface="Gabriola" pitchFamily="82" charset="0"/>
              </a:rPr>
              <a:t>видах корма для них.</a:t>
            </a:r>
          </a:p>
          <a:p>
            <a:pPr marL="180000" indent="-180000"/>
            <a:r>
              <a:rPr lang="ru-RU" sz="2500" b="1" dirty="0" smtClean="0">
                <a:solidFill>
                  <a:srgbClr val="008000"/>
                </a:solidFill>
                <a:latin typeface="Gabriola" pitchFamily="82" charset="0"/>
              </a:rPr>
              <a:t>Речевая задача</a:t>
            </a:r>
            <a:r>
              <a:rPr lang="ru-RU" sz="2500" b="1" dirty="0">
                <a:solidFill>
                  <a:srgbClr val="008000"/>
                </a:solidFill>
                <a:latin typeface="Gabriola" pitchFamily="82" charset="0"/>
              </a:rPr>
              <a:t>:- учить   использовать   в  речи   простые распространенные </a:t>
            </a:r>
            <a:r>
              <a:rPr lang="ru-RU" sz="2500" b="1" dirty="0" smtClean="0">
                <a:solidFill>
                  <a:srgbClr val="008000"/>
                </a:solidFill>
                <a:latin typeface="Gabriola" pitchFamily="82" charset="0"/>
              </a:rPr>
              <a:t>предложения; </a:t>
            </a:r>
            <a:r>
              <a:rPr lang="ru-RU" sz="2500" b="1" dirty="0" smtClean="0">
                <a:solidFill>
                  <a:srgbClr val="008000"/>
                </a:solidFill>
                <a:latin typeface="Gabriola" pitchFamily="82" charset="0"/>
              </a:rPr>
              <a:t>обучать        </a:t>
            </a:r>
            <a:r>
              <a:rPr lang="ru-RU" sz="2500" b="1" dirty="0">
                <a:solidFill>
                  <a:srgbClr val="008000"/>
                </a:solidFill>
                <a:latin typeface="Gabriola" pitchFamily="82" charset="0"/>
              </a:rPr>
              <a:t>употреблению существительных      в творительном падеже        единственного        и множественного числа.</a:t>
            </a:r>
          </a:p>
          <a:p>
            <a:pPr marL="180000" indent="-180000"/>
            <a:endParaRPr lang="ru-RU" sz="2500" b="1" dirty="0">
              <a:solidFill>
                <a:srgbClr val="008000"/>
              </a:solidFill>
              <a:latin typeface="Gabriola" pitchFamily="8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354222"/>
            <a:ext cx="3096344" cy="412845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354222"/>
            <a:ext cx="3096344" cy="4128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327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0"/>
            <a:ext cx="8686800" cy="1844824"/>
          </a:xfrm>
        </p:spPr>
        <p:txBody>
          <a:bodyPr>
            <a:noAutofit/>
          </a:bodyPr>
          <a:lstStyle/>
          <a:p>
            <a:pPr marL="180000" indent="-180000" algn="ctr"/>
            <a:r>
              <a:rPr lang="ru-RU" sz="3600" b="1" dirty="0" smtClean="0">
                <a:solidFill>
                  <a:srgbClr val="008000"/>
                </a:solidFill>
                <a:latin typeface="Gabriola" pitchFamily="82" charset="0"/>
              </a:rPr>
              <a:t>Дидактическая игра « 1, 2, 5 »</a:t>
            </a:r>
          </a:p>
          <a:p>
            <a:pPr marL="180000" indent="-180000"/>
            <a:r>
              <a:rPr lang="ru-RU" sz="2500" b="1" dirty="0" smtClean="0">
                <a:solidFill>
                  <a:srgbClr val="008000"/>
                </a:solidFill>
                <a:latin typeface="Gabriola" pitchFamily="82" charset="0"/>
              </a:rPr>
              <a:t>Цель</a:t>
            </a:r>
            <a:r>
              <a:rPr lang="ru-RU" sz="2500" b="1" dirty="0" smtClean="0">
                <a:solidFill>
                  <a:srgbClr val="008000"/>
                </a:solidFill>
                <a:latin typeface="Gabriola" pitchFamily="82" charset="0"/>
              </a:rPr>
              <a:t>: </a:t>
            </a:r>
            <a:r>
              <a:rPr lang="ru-RU" sz="2500" b="1" dirty="0" smtClean="0">
                <a:solidFill>
                  <a:srgbClr val="008000"/>
                </a:solidFill>
                <a:latin typeface="Gabriola" pitchFamily="82" charset="0"/>
              </a:rPr>
              <a:t>закреплять    знания   </a:t>
            </a:r>
            <a:r>
              <a:rPr lang="ru-RU" sz="2500" b="1" dirty="0">
                <a:solidFill>
                  <a:srgbClr val="008000"/>
                </a:solidFill>
                <a:latin typeface="Gabriola" pitchFamily="82" charset="0"/>
              </a:rPr>
              <a:t>о   домашних   </a:t>
            </a:r>
            <a:r>
              <a:rPr lang="ru-RU" sz="2500" b="1" dirty="0" smtClean="0">
                <a:solidFill>
                  <a:srgbClr val="008000"/>
                </a:solidFill>
                <a:latin typeface="Gabriola" pitchFamily="82" charset="0"/>
              </a:rPr>
              <a:t>животных.</a:t>
            </a:r>
          </a:p>
          <a:p>
            <a:pPr marL="180000" indent="-180000"/>
            <a:r>
              <a:rPr lang="ru-RU" sz="2500" b="1" dirty="0">
                <a:solidFill>
                  <a:srgbClr val="008000"/>
                </a:solidFill>
                <a:latin typeface="Gabriola" pitchFamily="82" charset="0"/>
              </a:rPr>
              <a:t>Речевая задача: </a:t>
            </a:r>
            <a:r>
              <a:rPr lang="ru-RU" sz="2500" b="1" dirty="0" smtClean="0">
                <a:solidFill>
                  <a:srgbClr val="008000"/>
                </a:solidFill>
                <a:latin typeface="Gabriola" pitchFamily="82" charset="0"/>
              </a:rPr>
              <a:t>обучать  согласованию   </a:t>
            </a:r>
            <a:r>
              <a:rPr lang="ru-RU" sz="2500" b="1" dirty="0">
                <a:solidFill>
                  <a:srgbClr val="008000"/>
                </a:solidFill>
                <a:latin typeface="Gabriola" pitchFamily="82" charset="0"/>
              </a:rPr>
              <a:t>количественных числительных с существительными.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916832"/>
            <a:ext cx="3384376" cy="45125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920213"/>
            <a:ext cx="3381840" cy="450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8413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187</TotalTime>
  <Words>557</Words>
  <Application>Microsoft Office PowerPoint</Application>
  <PresentationFormat>Экран (4:3)</PresentationFormat>
  <Paragraphs>56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Franklin Gothic Book</vt:lpstr>
      <vt:lpstr>Franklin Gothic Medium</vt:lpstr>
      <vt:lpstr>Gabriola</vt:lpstr>
      <vt:lpstr>Times New Roman</vt:lpstr>
      <vt:lpstr>Wingdings 2</vt:lpstr>
      <vt:lpstr>Трек</vt:lpstr>
      <vt:lpstr> Выполнила: учитель-логопед  Худякова Лидия Сергеевна</vt:lpstr>
      <vt:lpstr>Цель и задачи логопедического  плей-кейса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Учитель –логопед "Детский сад компенсирующего вида №22"  городского округа Кинешма  Худякова Лидия Сергеевна </dc:title>
  <dc:creator>Admin</dc:creator>
  <cp:lastModifiedBy>Пользователь</cp:lastModifiedBy>
  <cp:revision>24</cp:revision>
  <dcterms:created xsi:type="dcterms:W3CDTF">2021-02-17T06:04:27Z</dcterms:created>
  <dcterms:modified xsi:type="dcterms:W3CDTF">2021-02-25T06:02:18Z</dcterms:modified>
</cp:coreProperties>
</file>