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5" r:id="rId3"/>
    <p:sldId id="259" r:id="rId4"/>
    <p:sldId id="266" r:id="rId5"/>
    <p:sldId id="264" r:id="rId6"/>
    <p:sldId id="258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0" d="100"/>
          <a:sy n="70" d="100"/>
        </p:scale>
        <p:origin x="-72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12101" y="3189794"/>
            <a:ext cx="71453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400" b="1" i="1" dirty="0" smtClean="0">
                <a:ln w="5271" cap="flat" cmpd="sng" algn="ctr">
                  <a:solidFill>
                    <a:srgbClr val="4579B8"/>
                  </a:solidFill>
                  <a:prstDash val="solid"/>
                  <a:round/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ru-RU" sz="4400" b="1" i="1" dirty="0">
                <a:ln w="5271" cap="flat" cmpd="sng" algn="ctr">
                  <a:solidFill>
                    <a:srgbClr val="4579B8"/>
                  </a:solidFill>
                  <a:prstDash val="solid"/>
                  <a:round/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Вместе весело играть</a:t>
            </a:r>
            <a:endParaRPr lang="ru-RU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400" b="1" i="1" dirty="0">
                <a:ln w="5271" cap="flat" cmpd="sng" algn="ctr">
                  <a:solidFill>
                    <a:srgbClr val="4579B8"/>
                  </a:solidFill>
                  <a:prstDash val="solid"/>
                  <a:round/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словечки называть”</a:t>
            </a:r>
            <a:endParaRPr lang="ru-RU" sz="4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6160" y="2126504"/>
            <a:ext cx="55038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i="1" cap="all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Дидактические пособия для дошкольников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70069" y="317648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solidFill>
                  <a:schemeClr val="bg1"/>
                </a:solidFill>
              </a:rPr>
              <a:t>Муниципальное бюджетное дошкольное учреждение «Детский сад компенсирующего вида № 22» городского округа Кинешма Ивановской области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0238" y="4918964"/>
            <a:ext cx="32891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Автор</a:t>
            </a:r>
            <a:r>
              <a:rPr lang="en-US" sz="24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4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r>
              <a:rPr lang="ru-RU" sz="24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 </a:t>
            </a:r>
          </a:p>
          <a:p>
            <a:pPr algn="ctr">
              <a:spcAft>
                <a:spcPts val="0"/>
              </a:spcAft>
            </a:pPr>
            <a:r>
              <a:rPr lang="ru-RU" sz="24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Мельник О. Н</a:t>
            </a:r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355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880" y="213960"/>
            <a:ext cx="118610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i="1" dirty="0" smtClean="0">
                <a:solidFill>
                  <a:srgbClr val="090A0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Представленные </a:t>
            </a:r>
            <a:r>
              <a:rPr lang="ru-RU" sz="2400" i="1" dirty="0">
                <a:solidFill>
                  <a:srgbClr val="090A0B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пособия являются полезным примером дидактических игр по развитию речи, способствующих улучшению звуковой культуры речи, развитию мелкой моторики рук, а также развитию логического мышления и способности к формированию объяснения своего сделанного выбора.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537" y="2094003"/>
            <a:ext cx="4480560" cy="43920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4" descr="https://i.mycdn.me/image?id=913414216559&amp;t=3&amp;plc=API&amp;viewToken=T9UyED1sQuGZzS7TWY8p3g&amp;tkn=*VsOhZgDuPk5mMFAxAdyqmM1bd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052" y="2094002"/>
            <a:ext cx="4310742" cy="43920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418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446" y="184947"/>
            <a:ext cx="116651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i="1" cap="all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400" b="1" i="1" cap="all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игры: </a:t>
            </a:r>
            <a:endParaRPr lang="ru-RU" sz="2400" b="1" i="1" dirty="0" smtClean="0">
              <a:solidFill>
                <a:srgbClr val="7030A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Соотнесение </a:t>
            </a:r>
            <a:r>
              <a:rPr lang="ru-RU" sz="24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существительных мужского, женского рода единственного и множественного числа с местоимениями он, она, они.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0445" y="1385276"/>
            <a:ext cx="116651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i="1" dirty="0" smtClean="0">
                <a:ln w="12256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400" b="1" i="1" dirty="0">
                <a:ln w="12256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2400" b="1" i="1" dirty="0" smtClean="0">
                <a:ln w="12256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1.Упражнять </a:t>
            </a:r>
            <a:r>
              <a:rPr lang="ru-RU" sz="24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дошкольников в правильном употреблении существительных единственного и множественного числа 3-его лица.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2.Развивать </a:t>
            </a:r>
            <a:r>
              <a:rPr lang="ru-RU" sz="24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умение детей подбирать картинки -  слова, подходящие по смыслу.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3.Упражнять </a:t>
            </a:r>
            <a:r>
              <a:rPr lang="ru-RU" sz="24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правильном употреблении местоимений 3-его лица.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4.Способствовать </a:t>
            </a:r>
            <a:r>
              <a:rPr lang="ru-RU" sz="24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развитию </a:t>
            </a:r>
            <a:r>
              <a:rPr lang="ru-RU" sz="2400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речи, внимания </a:t>
            </a:r>
            <a:r>
              <a:rPr lang="ru-RU" sz="24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мышления.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5.Воспитывать </a:t>
            </a:r>
            <a:r>
              <a:rPr lang="ru-RU" sz="24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самостоятельность детей.</a:t>
            </a:r>
            <a:endParaRPr lang="ru-RU" sz="24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445" y="4847761"/>
            <a:ext cx="23343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i="1" cap="all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</a:p>
          <a:p>
            <a:pPr algn="ctr">
              <a:spcAft>
                <a:spcPts val="0"/>
              </a:spcAft>
            </a:pPr>
            <a:r>
              <a:rPr lang="ru-RU" sz="2400" b="1" i="1" cap="all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cap="all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участников: 3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https://i.mycdn.me/image?id=913414227567&amp;t=3&amp;plc=API&amp;viewToken=FMhoBo1Fd7D0l8kKftD7jg&amp;tkn=*UXLlDZFaHMM3oKvtkdzsPMCks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047" y="3855790"/>
            <a:ext cx="3614947" cy="28149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i.mycdn.me/image?id=913414226543&amp;t=3&amp;plc=API&amp;viewToken=JaUmNXH5T_8r4iJMxxOmBA&amp;tkn=*p_w3TMvycEDnrLD_qUmKQMM9KQ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947" y="4123571"/>
            <a:ext cx="2105681" cy="2547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i.mycdn.me/image?id=913414227311&amp;t=3&amp;plc=API&amp;viewToken=bMV8KQpA5whXXVwls5YFEg&amp;tkn=*Jq1cyB111jPX_mzT4P08-r_3y8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221" y="4150999"/>
            <a:ext cx="2214307" cy="2492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012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9634" y="370174"/>
            <a:ext cx="1140387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i="1" cap="all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 игры: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цветных секторах “он”, “она”, “они” живут слова мужского, женского рода единственного и множественного числа. 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Детям предлагается разложить картинки в секторы под названием "Он", "Она", "Они". Картинки, про которые можно сказать  - "мой" ребенок кладет в сектор под названием "Он". Картинки, про которые можно сказать  -  "моя" в сектор "Она", "мои" – в сектор "Они".</a:t>
            </a:r>
            <a:endParaRPr lang="ru-RU" sz="24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окончания сортирования картинок, дети объясняют свой выбор.</a:t>
            </a:r>
            <a:endParaRPr lang="ru-RU" sz="24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726" y="3583220"/>
            <a:ext cx="4820193" cy="3091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https://i.mycdn.me/image?id=913414227055&amp;t=3&amp;plc=API&amp;viewToken=CzV-vjcz4t5UQgtmAr9Ouw&amp;tkn=*ZYf86Ovu_n50H47FMAMkWOcUsu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623" y="3526923"/>
            <a:ext cx="2834639" cy="31481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i.mycdn.me/image?id=913414226799&amp;t=3&amp;plc=API&amp;viewToken=UZvjpndLAWOgaswba_2DwA&amp;tkn=*FnHKM4UQ9O7vBjcOpSY44X_jzA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34" y="3526923"/>
            <a:ext cx="2795452" cy="31723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438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63071" y="191905"/>
            <a:ext cx="115375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i="1" cap="all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2 игры: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старших дошкольников различать слова, близкие по звуковому составу.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>
                <a:ln w="12256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ИГРЫ</a:t>
            </a:r>
            <a:r>
              <a:rPr lang="en-US" sz="2400" b="1" i="1" dirty="0">
                <a:ln w="12256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1.Развивать артикуляционные навыки детей.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2.Развивать  фонематический  слух дошкольников.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3.Расширять активный словарь детей.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4.Развивать слуховое внимание, память, мышление дошкольников. 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4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5.Воспитывать активность и самостоятельность детей.</a:t>
            </a:r>
            <a:endParaRPr lang="ru-RU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99145" y="4158732"/>
            <a:ext cx="22654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i="1" cap="all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endParaRPr lang="ru-RU" sz="2400" b="1" i="1" cap="all" dirty="0" smtClean="0">
              <a:ln w="4496" cap="flat" cmpd="sng" algn="ctr">
                <a:solidFill>
                  <a:srgbClr val="5C437A"/>
                </a:solidFill>
                <a:prstDash val="solid"/>
                <a:round/>
              </a:ln>
              <a:gradFill>
                <a:gsLst>
                  <a:gs pos="0">
                    <a:srgbClr val="381563"/>
                  </a:gs>
                  <a:gs pos="43000">
                    <a:srgbClr val="7B34D2"/>
                  </a:gs>
                  <a:gs pos="48000">
                    <a:srgbClr val="7230C3"/>
                  </a:gs>
                  <a:gs pos="100000">
                    <a:srgbClr val="381563"/>
                  </a:gs>
                </a:gsLst>
                <a:lin ang="5400000" scaled="0"/>
              </a:gradFill>
              <a:effectLst>
                <a:reflection blurRad="12700" stA="28000" endPos="45000" dist="1003" dir="5400000" sy="-100000" algn="bl"/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i="1" cap="all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r>
              <a:rPr lang="ru-RU" sz="2400" b="1" i="1" cap="all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https://i.mycdn.me/image?id=913414216303&amp;t=3&amp;plc=API&amp;viewToken=8dh_XKWGrqCVRBXl3DwN-w&amp;tkn=*Bwps6rR6YT2WZULIfSLODCNWVc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29" y="3420058"/>
            <a:ext cx="3000246" cy="31393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s://i.mycdn.me/image?id=913414217071&amp;t=3&amp;plc=API&amp;viewToken=8qVVS2zi_2-2wDAAvi7I0A&amp;tkn=*tbfQtnOXkJkqg3ctm0-kTCNbPK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343" y="3420058"/>
            <a:ext cx="2946457" cy="31393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365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97998" y="286451"/>
            <a:ext cx="2391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i="1" cap="all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Правила игры: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https://i.mycdn.me/image?id=913414216559&amp;t=3&amp;plc=API&amp;viewToken=T9UyED1sQuGZzS7TWY8p3g&amp;tkn=*VsOhZgDuPk5mMFAxAdyqmM1bd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581" y="3631474"/>
            <a:ext cx="3098630" cy="29851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i.mycdn.me/image?id=913414216815&amp;t=3&amp;plc=API&amp;viewToken=45AAMr4zka_ABROb8SYvIw&amp;tkn=*Y9vZD_1bRBxPtVVANzt5ApTfTF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1486" y="3631474"/>
            <a:ext cx="3108960" cy="29851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i.mycdn.me/image?id=913414217583&amp;t=3&amp;plc=API&amp;viewToken=zbx4or0yYPms_1EC6sMS6A&amp;tkn=*Cgfs5e-TEh3gb4fn0qSCz694rj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4" y="3746477"/>
            <a:ext cx="2965267" cy="28701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0264" y="748116"/>
            <a:ext cx="11090365" cy="2344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Игровое пособие разделено на два цветных сектора. В середине – две вращающиеся стрелки.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 </a:t>
            </a:r>
            <a:r>
              <a:rPr lang="ru-RU" sz="24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 называет одно слово на игровом пособии и показывает на картинку стрелочкой. Второй ребенок находит, произносит и показывает близкое по звучанию слово на своём игровом секторе.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049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70830" y="910287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endParaRPr lang="ru-RU" sz="4000" b="1" dirty="0">
              <a:solidFill>
                <a:prstClr val="white"/>
              </a:solidFill>
            </a:endParaRPr>
          </a:p>
          <a:p>
            <a:pPr lvl="0" algn="ctr"/>
            <a:endParaRPr lang="ru-RU" sz="4000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93659" y="978119"/>
            <a:ext cx="6096000" cy="407393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ln w="12256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СПАСИБО ЗА ВНИМАНИЕ</a:t>
            </a:r>
            <a:r>
              <a:rPr lang="ru-RU" sz="2800" b="1" i="1" dirty="0" smtClean="0">
                <a:ln w="12256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!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i="1" cap="all" dirty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/>
                <a:ea typeface="Calibri"/>
                <a:cs typeface="Times New Roman"/>
              </a:rPr>
              <a:t>НАДЕЮСЬ, ЧТО ДАННЫЕ ДИДАКТИЧЕСКИЕ ПОСОБИЯ ВАС ЗАИНТЕРЕСОВАЛИ</a:t>
            </a:r>
            <a:r>
              <a:rPr lang="ru-RU" sz="2800" b="1" i="1" cap="all" dirty="0" smtClean="0">
                <a:ln w="4496" cap="flat" cmpd="sng" algn="ctr">
                  <a:solidFill>
                    <a:srgbClr val="5C437A"/>
                  </a:solidFill>
                  <a:prstDash val="solid"/>
                  <a:round/>
                </a:ln>
                <a:gradFill>
                  <a:gsLst>
                    <a:gs pos="0">
                      <a:srgbClr val="381563"/>
                    </a:gs>
                    <a:gs pos="43000">
                      <a:srgbClr val="7B34D2"/>
                    </a:gs>
                    <a:gs pos="48000">
                      <a:srgbClr val="7230C3"/>
                    </a:gs>
                    <a:gs pos="100000">
                      <a:srgbClr val="381563"/>
                    </a:gs>
                  </a:gsLst>
                  <a:lin ang="5400000" scaled="0"/>
                </a:gradFill>
                <a:effectLst>
                  <a:reflection blurRad="12700" stA="28000" endPos="45000" dist="1003" dir="5400000" sy="-100000" algn="bl"/>
                </a:effectLst>
                <a:latin typeface="Calibri"/>
                <a:ea typeface="Calibri"/>
                <a:cs typeface="Times New Roman"/>
              </a:rPr>
              <a:t>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8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ln w="12256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/>
                <a:ea typeface="Calibri"/>
                <a:cs typeface="Times New Roman"/>
              </a:rPr>
              <a:t>ЖЕЛАЮ ТВОРЧЕСКИХ УСПЕХОВ!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4770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120</TotalTime>
  <Words>248</Words>
  <Application>Microsoft Office PowerPoint</Application>
  <PresentationFormat>Произвольный</PresentationFormat>
  <Paragraphs>40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12</cp:revision>
  <dcterms:created xsi:type="dcterms:W3CDTF">2021-02-15T11:40:25Z</dcterms:created>
  <dcterms:modified xsi:type="dcterms:W3CDTF">2021-02-15T13:46:37Z</dcterms:modified>
</cp:coreProperties>
</file>