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302" r:id="rId2"/>
    <p:sldId id="333" r:id="rId3"/>
    <p:sldId id="287" r:id="rId4"/>
    <p:sldId id="314" r:id="rId5"/>
    <p:sldId id="315" r:id="rId6"/>
    <p:sldId id="331" r:id="rId7"/>
    <p:sldId id="317" r:id="rId8"/>
    <p:sldId id="299" r:id="rId9"/>
    <p:sldId id="332" r:id="rId10"/>
    <p:sldId id="328" r:id="rId11"/>
    <p:sldId id="329" r:id="rId12"/>
    <p:sldId id="324" r:id="rId13"/>
    <p:sldId id="325" r:id="rId14"/>
    <p:sldId id="297" r:id="rId15"/>
    <p:sldId id="30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0AC0"/>
    <a:srgbClr val="22901C"/>
    <a:srgbClr val="1A701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6" autoAdjust="0"/>
    <p:restoredTop sz="90786" autoAdjust="0"/>
  </p:normalViewPr>
  <p:slideViewPr>
    <p:cSldViewPr>
      <p:cViewPr>
        <p:scale>
          <a:sx n="90" d="100"/>
          <a:sy n="90" d="100"/>
        </p:scale>
        <p:origin x="-62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2706E-5F83-4805-AC3A-97F11EE00507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E9397-1D84-46B4-B2DE-9FA197B46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>
            <a:off x="1007604" y="548680"/>
            <a:ext cx="7128792" cy="3473674"/>
          </a:xfrm>
          <a:prstGeom prst="wedgeEllipseCallout">
            <a:avLst>
              <a:gd name="adj1" fmla="val 47755"/>
              <a:gd name="adj2" fmla="val 3507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390"/>
          <a:stretch/>
        </p:blipFill>
        <p:spPr>
          <a:xfrm>
            <a:off x="6660232" y="3409156"/>
            <a:ext cx="2223864" cy="3207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3189"/>
          <a:stretch/>
        </p:blipFill>
        <p:spPr>
          <a:xfrm>
            <a:off x="179512" y="1841514"/>
            <a:ext cx="2345804" cy="4723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86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79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547664" y="332656"/>
            <a:ext cx="7272808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9512" y="116632"/>
            <a:ext cx="1584176" cy="2327588"/>
          </a:xfrm>
          <a:prstGeom prst="rect">
            <a:avLst/>
          </a:prstGeom>
        </p:spPr>
      </p:pic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5748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003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3987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6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392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738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74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2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90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21.jpe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5.jpeg"/><Relationship Id="rId5" Type="http://schemas.openxmlformats.org/officeDocument/2006/relationships/image" Target="../media/image40.png"/><Relationship Id="rId10" Type="http://schemas.openxmlformats.org/officeDocument/2006/relationships/slide" Target="slide8.xml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6.emf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22.png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9.pn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10" Type="http://schemas.openxmlformats.org/officeDocument/2006/relationships/image" Target="../media/image27.jpeg"/><Relationship Id="rId4" Type="http://schemas.openxmlformats.org/officeDocument/2006/relationships/image" Target="../media/image22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jpeg"/><Relationship Id="rId7" Type="http://schemas.openxmlformats.org/officeDocument/2006/relationships/slide" Target="slid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4.xml"/><Relationship Id="rId4" Type="http://schemas.openxmlformats.org/officeDocument/2006/relationships/image" Target="../media/image7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" Target="slide8.xml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0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" Target="slide8.xml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jpeg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43;&#1072;&#1083;&#1080;&#1085;&#1072;%20&#1048;&#1074;&#1072;&#1085;&#1086;&#1074;&#1085;&#1072;\Desktop\&#1055;&#1048;&#1096;&#1080;&#1095;&#1080;&#1090;&#1072;&#1081;&#1082;&#1072;\&#1060;\&#1047;&#1072;&#1088;&#1103;&#1076;&#1082;&#1072;%20&#1082;&#1086;&#1088;&#1086;&#1090;&#1082;&#1072;&#1103;.mp4" TargetMode="External"/><Relationship Id="rId6" Type="http://schemas.openxmlformats.org/officeDocument/2006/relationships/image" Target="../media/image32.png"/><Relationship Id="rId5" Type="http://schemas.openxmlformats.org/officeDocument/2006/relationships/slide" Target="slide8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21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:\ОБУЧЕНИЕ ГРАМОТЕ\Н\Н\img6.jpg"/>
          <p:cNvPicPr>
            <a:picLocks noChangeAspect="1" noChangeArrowheads="1"/>
          </p:cNvPicPr>
          <p:nvPr/>
        </p:nvPicPr>
        <p:blipFill>
          <a:blip r:embed="rId3" cstate="print"/>
          <a:srcRect l="9838" t="19550" r="9051" b="11912"/>
          <a:stretch>
            <a:fillRect/>
          </a:stretch>
        </p:blipFill>
        <p:spPr bwMode="auto">
          <a:xfrm>
            <a:off x="539552" y="1484784"/>
            <a:ext cx="8180969" cy="5184576"/>
          </a:xfrm>
          <a:prstGeom prst="rect">
            <a:avLst/>
          </a:prstGeom>
          <a:noFill/>
        </p:spPr>
      </p:pic>
      <p:sp>
        <p:nvSpPr>
          <p:cNvPr id="16" name="Полилиния 15"/>
          <p:cNvSpPr/>
          <p:nvPr/>
        </p:nvSpPr>
        <p:spPr>
          <a:xfrm>
            <a:off x="179512" y="332656"/>
            <a:ext cx="8784976" cy="1107996"/>
          </a:xfrm>
          <a:custGeom>
            <a:avLst/>
            <a:gdLst>
              <a:gd name="connsiteX0" fmla="*/ 0 w 6184129"/>
              <a:gd name="connsiteY0" fmla="*/ 0 h 923330"/>
              <a:gd name="connsiteX1" fmla="*/ 6184129 w 6184129"/>
              <a:gd name="connsiteY1" fmla="*/ 0 h 923330"/>
              <a:gd name="connsiteX2" fmla="*/ 6184129 w 6184129"/>
              <a:gd name="connsiteY2" fmla="*/ 923330 h 923330"/>
              <a:gd name="connsiteX3" fmla="*/ 0 w 6184129"/>
              <a:gd name="connsiteY3" fmla="*/ 923330 h 923330"/>
              <a:gd name="connsiteX4" fmla="*/ 0 w 6184129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4129" h="923330">
                <a:moveTo>
                  <a:pt x="0" y="0"/>
                </a:moveTo>
                <a:lnTo>
                  <a:pt x="6184129" y="0"/>
                </a:lnTo>
                <a:lnTo>
                  <a:pt x="6184129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«Учим звуки и буквы»</a:t>
            </a:r>
            <a:endParaRPr lang="ru-RU" sz="6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7" name="Picture 7" descr="C:\Users\Галина Ивановна\Desktop\Картинки\Буратино.gif"/>
          <p:cNvPicPr>
            <a:picLocks noChangeAspect="1" noChangeArrowheads="1"/>
          </p:cNvPicPr>
          <p:nvPr/>
        </p:nvPicPr>
        <p:blipFill>
          <a:blip r:embed="rId2" cstate="print"/>
          <a:srcRect l="29137" t="2751" r="23614" b="2751"/>
          <a:stretch>
            <a:fillRect/>
          </a:stretch>
        </p:blipFill>
        <p:spPr bwMode="auto">
          <a:xfrm>
            <a:off x="3491880" y="3573016"/>
            <a:ext cx="2016224" cy="3024335"/>
          </a:xfrm>
          <a:prstGeom prst="rect">
            <a:avLst/>
          </a:prstGeom>
          <a:noFill/>
        </p:spPr>
      </p:pic>
      <p:grpSp>
        <p:nvGrpSpPr>
          <p:cNvPr id="12" name="Группа 11"/>
          <p:cNvGrpSpPr/>
          <p:nvPr/>
        </p:nvGrpSpPr>
        <p:grpSpPr>
          <a:xfrm>
            <a:off x="827584" y="862747"/>
            <a:ext cx="1061065" cy="1788945"/>
            <a:chOff x="827584" y="862747"/>
            <a:chExt cx="1061065" cy="1788945"/>
          </a:xfrm>
        </p:grpSpPr>
        <p:pic>
          <p:nvPicPr>
            <p:cNvPr id="35849" name="Picture 9" descr="http://www.pngmart.com/files/9/Water-Bubbles-PNG-Free-Download.png"/>
            <p:cNvPicPr>
              <a:picLocks noChangeAspect="1" noChangeArrowheads="1"/>
            </p:cNvPicPr>
            <p:nvPr/>
          </p:nvPicPr>
          <p:blipFill>
            <a:blip r:embed="rId3" cstate="print"/>
            <a:srcRect l="50239" r="16268" b="13536"/>
            <a:stretch>
              <a:fillRect/>
            </a:stretch>
          </p:blipFill>
          <p:spPr bwMode="auto">
            <a:xfrm rot="20827971">
              <a:off x="855962" y="862747"/>
              <a:ext cx="1032687" cy="1788945"/>
            </a:xfrm>
            <a:prstGeom prst="rect">
              <a:avLst/>
            </a:prstGeom>
            <a:noFill/>
          </p:spPr>
        </p:pic>
        <p:sp>
          <p:nvSpPr>
            <p:cNvPr id="11" name="Прямоугольник 10"/>
            <p:cNvSpPr/>
            <p:nvPr/>
          </p:nvSpPr>
          <p:spPr>
            <a:xfrm>
              <a:off x="827584" y="1052736"/>
              <a:ext cx="90730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БА</a:t>
              </a:r>
              <a:r>
                <a:rPr lang="ru-RU" dirty="0" smtClean="0">
                  <a:solidFill>
                    <a:srgbClr val="00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 </a:t>
              </a:r>
              <a:endParaRPr lang="ru-RU" dirty="0"/>
            </a:p>
          </p:txBody>
        </p:sp>
      </p:grpSp>
      <p:pic>
        <p:nvPicPr>
          <p:cNvPr id="35856" name="Picture 16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4" cstate="print"/>
          <a:srcRect t="61866" r="89374" b="5773"/>
          <a:stretch>
            <a:fillRect/>
          </a:stretch>
        </p:blipFill>
        <p:spPr bwMode="auto">
          <a:xfrm rot="19557842">
            <a:off x="2303021" y="2941609"/>
            <a:ext cx="830227" cy="1845913"/>
          </a:xfrm>
          <a:prstGeom prst="rect">
            <a:avLst/>
          </a:prstGeom>
          <a:noFill/>
        </p:spPr>
      </p:pic>
      <p:pic>
        <p:nvPicPr>
          <p:cNvPr id="35857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5" cstate="print"/>
          <a:srcRect l="87012" t="42449" b="24111"/>
          <a:stretch>
            <a:fillRect/>
          </a:stretch>
        </p:blipFill>
        <p:spPr bwMode="auto">
          <a:xfrm rot="1569876">
            <a:off x="6431509" y="3066473"/>
            <a:ext cx="559863" cy="1052314"/>
          </a:xfrm>
          <a:prstGeom prst="rect">
            <a:avLst/>
          </a:prstGeom>
          <a:noFill/>
        </p:spPr>
      </p:pic>
      <p:pic>
        <p:nvPicPr>
          <p:cNvPr id="19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4" cstate="print"/>
          <a:srcRect l="87012" b="73032"/>
          <a:stretch>
            <a:fillRect/>
          </a:stretch>
        </p:blipFill>
        <p:spPr bwMode="auto">
          <a:xfrm rot="12023875">
            <a:off x="5160861" y="2868132"/>
            <a:ext cx="1292205" cy="1958724"/>
          </a:xfrm>
          <a:prstGeom prst="rect">
            <a:avLst/>
          </a:prstGeom>
          <a:noFill/>
        </p:spPr>
      </p:pic>
      <p:pic>
        <p:nvPicPr>
          <p:cNvPr id="20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6" cstate="print"/>
          <a:srcRect l="87012" t="42449" b="24111"/>
          <a:stretch>
            <a:fillRect/>
          </a:stretch>
        </p:blipFill>
        <p:spPr bwMode="auto">
          <a:xfrm rot="21023107">
            <a:off x="3264247" y="3158978"/>
            <a:ext cx="613717" cy="1153538"/>
          </a:xfrm>
          <a:prstGeom prst="rect">
            <a:avLst/>
          </a:prstGeom>
          <a:noFill/>
        </p:spPr>
      </p:pic>
      <p:grpSp>
        <p:nvGrpSpPr>
          <p:cNvPr id="58" name="Группа 57"/>
          <p:cNvGrpSpPr/>
          <p:nvPr/>
        </p:nvGrpSpPr>
        <p:grpSpPr>
          <a:xfrm>
            <a:off x="3342166" y="887012"/>
            <a:ext cx="1005260" cy="1455608"/>
            <a:chOff x="3342166" y="887012"/>
            <a:chExt cx="1005260" cy="1455608"/>
          </a:xfrm>
        </p:grpSpPr>
        <p:pic>
          <p:nvPicPr>
            <p:cNvPr id="35851" name="Picture 11" descr="http://www.pngmart.com/files/9/Water-Bubbles-PNG-Free-Download.png"/>
            <p:cNvPicPr>
              <a:picLocks noChangeAspect="1" noChangeArrowheads="1"/>
            </p:cNvPicPr>
            <p:nvPr/>
          </p:nvPicPr>
          <p:blipFill>
            <a:blip r:embed="rId7" cstate="print"/>
            <a:srcRect l="25830" t="51414" r="48940" b="-1456"/>
            <a:stretch>
              <a:fillRect/>
            </a:stretch>
          </p:blipFill>
          <p:spPr bwMode="auto">
            <a:xfrm rot="841602">
              <a:off x="3342166" y="887012"/>
              <a:ext cx="1005260" cy="1455608"/>
            </a:xfrm>
            <a:prstGeom prst="rect">
              <a:avLst/>
            </a:prstGeom>
            <a:noFill/>
          </p:spPr>
        </p:pic>
        <p:sp>
          <p:nvSpPr>
            <p:cNvPr id="23" name="Прямоугольник 22"/>
            <p:cNvSpPr/>
            <p:nvPr/>
          </p:nvSpPr>
          <p:spPr>
            <a:xfrm>
              <a:off x="3419872" y="1052736"/>
              <a:ext cx="84991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БИ</a:t>
              </a:r>
              <a:endParaRPr lang="ru-RU" sz="4000" dirty="0"/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5323213" y="1026268"/>
            <a:ext cx="1193003" cy="2064275"/>
            <a:chOff x="5323213" y="1026268"/>
            <a:chExt cx="1193003" cy="2064275"/>
          </a:xfrm>
        </p:grpSpPr>
        <p:pic>
          <p:nvPicPr>
            <p:cNvPr id="35855" name="Picture 15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32675" t="18718" r="57875" b="57551"/>
            <a:stretch>
              <a:fillRect/>
            </a:stretch>
          </p:blipFill>
          <p:spPr bwMode="auto">
            <a:xfrm rot="896787">
              <a:off x="5323213" y="1026268"/>
              <a:ext cx="1125968" cy="2064275"/>
            </a:xfrm>
            <a:prstGeom prst="rect">
              <a:avLst/>
            </a:prstGeom>
            <a:noFill/>
          </p:spPr>
        </p:pic>
        <p:sp>
          <p:nvSpPr>
            <p:cNvPr id="24" name="Прямоугольник 23"/>
            <p:cNvSpPr/>
            <p:nvPr/>
          </p:nvSpPr>
          <p:spPr>
            <a:xfrm>
              <a:off x="5580112" y="1124744"/>
              <a:ext cx="936104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БУ</a:t>
              </a:r>
              <a:endParaRPr lang="ru-RU" sz="4000" dirty="0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7308027" y="1270436"/>
            <a:ext cx="1134695" cy="1817142"/>
            <a:chOff x="7308027" y="1270436"/>
            <a:chExt cx="1134695" cy="1817142"/>
          </a:xfrm>
        </p:grpSpPr>
        <p:pic>
          <p:nvPicPr>
            <p:cNvPr id="35854" name="Picture 14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8" cstate="print"/>
            <a:srcRect l="6367" r="73135" b="43843"/>
            <a:stretch>
              <a:fillRect/>
            </a:stretch>
          </p:blipFill>
          <p:spPr bwMode="auto">
            <a:xfrm rot="1597944">
              <a:off x="7308027" y="1270436"/>
              <a:ext cx="1080120" cy="1817142"/>
            </a:xfrm>
            <a:prstGeom prst="rect">
              <a:avLst/>
            </a:prstGeom>
            <a:noFill/>
          </p:spPr>
        </p:pic>
        <p:sp>
          <p:nvSpPr>
            <p:cNvPr id="25" name="Прямоугольник 24"/>
            <p:cNvSpPr/>
            <p:nvPr/>
          </p:nvSpPr>
          <p:spPr>
            <a:xfrm>
              <a:off x="7596336" y="1340768"/>
              <a:ext cx="84638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БО</a:t>
              </a:r>
              <a:endParaRPr lang="ru-RU" sz="4000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2149708" y="1512557"/>
            <a:ext cx="1212701" cy="1137861"/>
            <a:chOff x="2149708" y="1512557"/>
            <a:chExt cx="1212701" cy="1137861"/>
          </a:xfrm>
        </p:grpSpPr>
        <p:pic>
          <p:nvPicPr>
            <p:cNvPr id="22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26" name="Прямоугольник 25"/>
            <p:cNvSpPr/>
            <p:nvPr/>
          </p:nvSpPr>
          <p:spPr>
            <a:xfrm>
              <a:off x="2195736" y="1772816"/>
              <a:ext cx="81785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БЭ</a:t>
              </a:r>
              <a:endParaRPr lang="ru-RU" sz="4000" dirty="0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4427984" y="1916832"/>
            <a:ext cx="1222670" cy="1878758"/>
            <a:chOff x="4250658" y="1847463"/>
            <a:chExt cx="1222670" cy="1878758"/>
          </a:xfrm>
        </p:grpSpPr>
        <p:pic>
          <p:nvPicPr>
            <p:cNvPr id="21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88378" r="4072" b="82967"/>
            <a:stretch>
              <a:fillRect/>
            </a:stretch>
          </p:blipFill>
          <p:spPr bwMode="auto">
            <a:xfrm rot="12023875">
              <a:off x="4250658" y="1847463"/>
              <a:ext cx="1222670" cy="1878758"/>
            </a:xfrm>
            <a:prstGeom prst="rect">
              <a:avLst/>
            </a:prstGeom>
            <a:noFill/>
          </p:spPr>
        </p:pic>
        <p:sp>
          <p:nvSpPr>
            <p:cNvPr id="27" name="Прямоугольник 26"/>
            <p:cNvSpPr/>
            <p:nvPr/>
          </p:nvSpPr>
          <p:spPr>
            <a:xfrm>
              <a:off x="4283968" y="2708920"/>
              <a:ext cx="92685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БЫ</a:t>
              </a:r>
              <a:endParaRPr lang="ru-RU" sz="4000" dirty="0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2051720" y="332656"/>
            <a:ext cx="1212701" cy="1137861"/>
            <a:chOff x="2149708" y="1512557"/>
            <a:chExt cx="1212701" cy="1137861"/>
          </a:xfrm>
        </p:grpSpPr>
        <p:pic>
          <p:nvPicPr>
            <p:cNvPr id="30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31" name="Прямоугольник 30"/>
            <p:cNvSpPr/>
            <p:nvPr/>
          </p:nvSpPr>
          <p:spPr>
            <a:xfrm>
              <a:off x="2195736" y="1772816"/>
              <a:ext cx="81785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ЭБ</a:t>
              </a:r>
              <a:endParaRPr lang="ru-RU" sz="400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6660232" y="188640"/>
            <a:ext cx="1212701" cy="1137861"/>
            <a:chOff x="2149708" y="1512557"/>
            <a:chExt cx="1212701" cy="1137861"/>
          </a:xfrm>
        </p:grpSpPr>
        <p:pic>
          <p:nvPicPr>
            <p:cNvPr id="33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34" name="Прямоугольник 33"/>
            <p:cNvSpPr/>
            <p:nvPr/>
          </p:nvSpPr>
          <p:spPr>
            <a:xfrm>
              <a:off x="2195736" y="1772816"/>
              <a:ext cx="84350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УБ</a:t>
              </a:r>
              <a:endParaRPr lang="ru-RU" sz="4000" dirty="0"/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395536" y="2420888"/>
            <a:ext cx="1212701" cy="1137861"/>
            <a:chOff x="2149708" y="1512557"/>
            <a:chExt cx="1212701" cy="1137861"/>
          </a:xfrm>
        </p:grpSpPr>
        <p:pic>
          <p:nvPicPr>
            <p:cNvPr id="36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37" name="Прямоугольник 36"/>
            <p:cNvSpPr/>
            <p:nvPr/>
          </p:nvSpPr>
          <p:spPr>
            <a:xfrm>
              <a:off x="2195736" y="1772816"/>
              <a:ext cx="84991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ИБ</a:t>
              </a:r>
              <a:endParaRPr lang="ru-RU" sz="4000" dirty="0"/>
            </a:p>
          </p:txBody>
        </p:sp>
      </p:grpSp>
      <p:pic>
        <p:nvPicPr>
          <p:cNvPr id="38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6" cstate="print"/>
          <a:srcRect l="87012" t="42449" b="24111"/>
          <a:stretch>
            <a:fillRect/>
          </a:stretch>
        </p:blipFill>
        <p:spPr bwMode="auto">
          <a:xfrm rot="21023107">
            <a:off x="4808040" y="951871"/>
            <a:ext cx="613717" cy="1153538"/>
          </a:xfrm>
          <a:prstGeom prst="rect">
            <a:avLst/>
          </a:prstGeom>
          <a:noFill/>
        </p:spPr>
      </p:pic>
      <p:pic>
        <p:nvPicPr>
          <p:cNvPr id="39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9" cstate="print"/>
          <a:srcRect l="87012" t="42449" b="24111"/>
          <a:stretch>
            <a:fillRect/>
          </a:stretch>
        </p:blipFill>
        <p:spPr bwMode="auto">
          <a:xfrm rot="3062188">
            <a:off x="6804208" y="1217854"/>
            <a:ext cx="528282" cy="992955"/>
          </a:xfrm>
          <a:prstGeom prst="rect">
            <a:avLst/>
          </a:prstGeom>
          <a:noFill/>
        </p:spPr>
      </p:pic>
      <p:grpSp>
        <p:nvGrpSpPr>
          <p:cNvPr id="40" name="Группа 39"/>
          <p:cNvGrpSpPr/>
          <p:nvPr/>
        </p:nvGrpSpPr>
        <p:grpSpPr>
          <a:xfrm>
            <a:off x="3059832" y="2348880"/>
            <a:ext cx="1212701" cy="1137861"/>
            <a:chOff x="2149708" y="1512557"/>
            <a:chExt cx="1212701" cy="1137861"/>
          </a:xfrm>
        </p:grpSpPr>
        <p:pic>
          <p:nvPicPr>
            <p:cNvPr id="41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42" name="Прямоугольник 41"/>
            <p:cNvSpPr/>
            <p:nvPr/>
          </p:nvSpPr>
          <p:spPr>
            <a:xfrm>
              <a:off x="2195736" y="1772816"/>
              <a:ext cx="84991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ОБ</a:t>
              </a:r>
              <a:endParaRPr lang="ru-RU" sz="4000" dirty="0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372200" y="2060848"/>
            <a:ext cx="1212701" cy="1137861"/>
            <a:chOff x="2149708" y="1512557"/>
            <a:chExt cx="1212701" cy="1137861"/>
          </a:xfrm>
        </p:grpSpPr>
        <p:pic>
          <p:nvPicPr>
            <p:cNvPr id="45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46" name="Прямоугольник 45"/>
            <p:cNvSpPr/>
            <p:nvPr/>
          </p:nvSpPr>
          <p:spPr>
            <a:xfrm>
              <a:off x="2195736" y="1772816"/>
              <a:ext cx="84991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АБ</a:t>
              </a:r>
              <a:endParaRPr lang="ru-RU" sz="4000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7308304" y="2996952"/>
            <a:ext cx="1212701" cy="1137861"/>
            <a:chOff x="2149708" y="1512557"/>
            <a:chExt cx="1212701" cy="1137861"/>
          </a:xfrm>
        </p:grpSpPr>
        <p:pic>
          <p:nvPicPr>
            <p:cNvPr id="48" name="Picture 17" descr="H:\ОБУЧЕНИЕ ГРАМОТЕ\Ф\Water-Bubbles-PNG-Free-Download.png"/>
            <p:cNvPicPr>
              <a:picLocks noChangeAspect="1" noChangeArrowheads="1"/>
            </p:cNvPicPr>
            <p:nvPr/>
          </p:nvPicPr>
          <p:blipFill>
            <a:blip r:embed="rId4" cstate="print"/>
            <a:srcRect l="88126" r="4019" b="89283"/>
            <a:stretch>
              <a:fillRect/>
            </a:stretch>
          </p:blipFill>
          <p:spPr bwMode="auto">
            <a:xfrm rot="161063">
              <a:off x="2149708" y="1512557"/>
              <a:ext cx="1212701" cy="1137861"/>
            </a:xfrm>
            <a:prstGeom prst="rect">
              <a:avLst/>
            </a:prstGeom>
            <a:noFill/>
          </p:spPr>
        </p:pic>
        <p:sp>
          <p:nvSpPr>
            <p:cNvPr id="49" name="Прямоугольник 48"/>
            <p:cNvSpPr/>
            <p:nvPr/>
          </p:nvSpPr>
          <p:spPr>
            <a:xfrm>
              <a:off x="2195736" y="1772816"/>
              <a:ext cx="92685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4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ЫБ</a:t>
              </a:r>
              <a:endParaRPr lang="ru-RU" sz="4000" dirty="0"/>
            </a:p>
          </p:txBody>
        </p:sp>
      </p:grpSp>
      <p:pic>
        <p:nvPicPr>
          <p:cNvPr id="51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4" cstate="print"/>
          <a:srcRect l="88654" t="10528" r="3553" b="73032"/>
          <a:stretch>
            <a:fillRect/>
          </a:stretch>
        </p:blipFill>
        <p:spPr bwMode="auto">
          <a:xfrm rot="19388547">
            <a:off x="1323298" y="3107521"/>
            <a:ext cx="605938" cy="933183"/>
          </a:xfrm>
          <a:prstGeom prst="rect">
            <a:avLst/>
          </a:prstGeom>
          <a:noFill/>
        </p:spPr>
      </p:pic>
      <p:pic>
        <p:nvPicPr>
          <p:cNvPr id="52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4" cstate="print"/>
          <a:srcRect l="87012" b="73032"/>
          <a:stretch>
            <a:fillRect/>
          </a:stretch>
        </p:blipFill>
        <p:spPr bwMode="auto">
          <a:xfrm rot="18817803">
            <a:off x="1575825" y="3626230"/>
            <a:ext cx="986346" cy="1495103"/>
          </a:xfrm>
          <a:prstGeom prst="rect">
            <a:avLst/>
          </a:prstGeom>
          <a:noFill/>
        </p:spPr>
      </p:pic>
      <p:pic>
        <p:nvPicPr>
          <p:cNvPr id="53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4" cstate="print"/>
          <a:srcRect l="88654" t="10528" r="3553" b="73032"/>
          <a:stretch>
            <a:fillRect/>
          </a:stretch>
        </p:blipFill>
        <p:spPr bwMode="auto">
          <a:xfrm rot="19388547">
            <a:off x="2487064" y="2653375"/>
            <a:ext cx="605938" cy="933183"/>
          </a:xfrm>
          <a:prstGeom prst="rect">
            <a:avLst/>
          </a:prstGeom>
          <a:noFill/>
        </p:spPr>
      </p:pic>
      <p:pic>
        <p:nvPicPr>
          <p:cNvPr id="54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4" cstate="print"/>
          <a:srcRect l="88654" t="10528" r="3553" b="73032"/>
          <a:stretch>
            <a:fillRect/>
          </a:stretch>
        </p:blipFill>
        <p:spPr bwMode="auto">
          <a:xfrm rot="2209372">
            <a:off x="6447388" y="4021549"/>
            <a:ext cx="605938" cy="933183"/>
          </a:xfrm>
          <a:prstGeom prst="rect">
            <a:avLst/>
          </a:prstGeom>
          <a:noFill/>
        </p:spPr>
      </p:pic>
      <p:sp>
        <p:nvSpPr>
          <p:cNvPr id="55" name="Скругленный прямоугольник 54">
            <a:hlinkClick r:id="rId10" action="ppaction://hlinksldjump"/>
          </p:cNvPr>
          <p:cNvSpPr/>
          <p:nvPr/>
        </p:nvSpPr>
        <p:spPr>
          <a:xfrm>
            <a:off x="3419872" y="332656"/>
            <a:ext cx="244827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ndara" pitchFamily="34" charset="0"/>
              </a:rPr>
              <a:t>Прочитай слоги</a:t>
            </a:r>
            <a:endParaRPr lang="ru-RU" sz="2000" b="1" dirty="0">
              <a:latin typeface="Candara" pitchFamily="34" charset="0"/>
            </a:endParaRPr>
          </a:p>
        </p:txBody>
      </p:sp>
      <p:pic>
        <p:nvPicPr>
          <p:cNvPr id="59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4" cstate="print"/>
          <a:srcRect l="88654" t="10528" r="3553" b="73032"/>
          <a:stretch>
            <a:fillRect/>
          </a:stretch>
        </p:blipFill>
        <p:spPr bwMode="auto">
          <a:xfrm rot="19388547">
            <a:off x="1406943" y="349120"/>
            <a:ext cx="605938" cy="933183"/>
          </a:xfrm>
          <a:prstGeom prst="rect">
            <a:avLst/>
          </a:prstGeom>
          <a:noFill/>
        </p:spPr>
      </p:pic>
      <p:pic>
        <p:nvPicPr>
          <p:cNvPr id="60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4" cstate="print"/>
          <a:srcRect l="88654" t="10528" r="3553" b="73032"/>
          <a:stretch>
            <a:fillRect/>
          </a:stretch>
        </p:blipFill>
        <p:spPr bwMode="auto">
          <a:xfrm rot="263725">
            <a:off x="4034501" y="1866529"/>
            <a:ext cx="605938" cy="1029662"/>
          </a:xfrm>
          <a:prstGeom prst="rect">
            <a:avLst/>
          </a:prstGeom>
          <a:noFill/>
        </p:spPr>
      </p:pic>
      <p:pic>
        <p:nvPicPr>
          <p:cNvPr id="61" name="Picture 17" descr="H:\ОБУЧЕНИЕ ГРАМОТЕ\Ф\Water-Bubbles-PNG-Free-Download.png"/>
          <p:cNvPicPr>
            <a:picLocks noChangeAspect="1" noChangeArrowheads="1"/>
          </p:cNvPicPr>
          <p:nvPr/>
        </p:nvPicPr>
        <p:blipFill>
          <a:blip r:embed="rId4" cstate="print"/>
          <a:srcRect l="88654" t="10528" r="3553" b="73032"/>
          <a:stretch>
            <a:fillRect/>
          </a:stretch>
        </p:blipFill>
        <p:spPr bwMode="auto">
          <a:xfrm rot="20398830">
            <a:off x="141426" y="1416294"/>
            <a:ext cx="605938" cy="933183"/>
          </a:xfrm>
          <a:prstGeom prst="rect">
            <a:avLst/>
          </a:prstGeom>
          <a:noFill/>
        </p:spPr>
      </p:pic>
      <p:pic>
        <p:nvPicPr>
          <p:cNvPr id="62" name="Picture 2" descr="C:\Users\Галина Ивановна\Desktop\Картинки\kisspng-wallet-money-coin-computer-icons-5b1eaab0c12169.5757298115287364327911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336" y="5301208"/>
            <a:ext cx="1355625" cy="1296144"/>
          </a:xfrm>
          <a:prstGeom prst="rect">
            <a:avLst/>
          </a:prstGeom>
          <a:noFill/>
        </p:spPr>
      </p:pic>
      <p:pic>
        <p:nvPicPr>
          <p:cNvPr id="63" name="Picture 4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88640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C 0.01719 4.07407E-6 0.03524 4.07407E-6 0.05295 0.0037 C 0.07118 0.00787 0.08594 0.01273 0.10851 0.02291 C 0.13073 0.03287 0.15625 0.04305 0.18785 0.06458 C 0.21962 0.08634 0.23785 0.09652 0.29809 0.15254 C 0.35903 0.2081 0.4599 0.29745 0.55052 0.39976 C 0.64149 0.50185 0.74167 0.63379 0.84271 0.76643 " pathEditMode="relative" rAng="0" ptsTypes="aaaaaaA">
                                      <p:cBhvr>
                                        <p:cTn id="6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" y="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/>
          <p:cNvPicPr/>
          <p:nvPr/>
        </p:nvPicPr>
        <p:blipFill rotWithShape="1">
          <a:blip r:embed="rId3" cstate="print"/>
          <a:srcRect l="2244" t="5693" r="2244" b="78025"/>
          <a:stretch/>
        </p:blipFill>
        <p:spPr bwMode="auto">
          <a:xfrm>
            <a:off x="827584" y="3068960"/>
            <a:ext cx="6466712" cy="1457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2555776" y="260648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ndara" pitchFamily="34" charset="0"/>
              </a:rPr>
              <a:t>Письмо буквы Б</a:t>
            </a:r>
            <a:endParaRPr lang="ru-RU" sz="2000" b="1" dirty="0">
              <a:latin typeface="Candara" pitchFamily="34" charset="0"/>
            </a:endParaRP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251520" y="733927"/>
            <a:ext cx="86409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0488" algn="l"/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Обвести карандашом только правильно написанные буквы Б.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5" cstate="print"/>
          <a:srcRect l="11433" r="11147"/>
          <a:stretch>
            <a:fillRect/>
          </a:stretch>
        </p:blipFill>
        <p:spPr bwMode="auto">
          <a:xfrm flipH="1">
            <a:off x="7380312" y="260648"/>
            <a:ext cx="1532892" cy="1083782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323528" y="2564904"/>
            <a:ext cx="49289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Зачеркни неправильно написанные буквы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827584" y="3284984"/>
            <a:ext cx="684000" cy="1080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827584" y="3284984"/>
            <a:ext cx="684000" cy="1080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23528" y="4581128"/>
            <a:ext cx="455477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Добавь недостающий элемент буквы Б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898" name="Группа 158"/>
          <p:cNvGrpSpPr>
            <a:grpSpLocks/>
          </p:cNvGrpSpPr>
          <p:nvPr/>
        </p:nvGrpSpPr>
        <p:grpSpPr bwMode="auto">
          <a:xfrm>
            <a:off x="899592" y="1052736"/>
            <a:ext cx="6192688" cy="1368152"/>
            <a:chOff x="0" y="0"/>
            <a:chExt cx="60864" cy="10953"/>
          </a:xfrm>
        </p:grpSpPr>
        <p:pic>
          <p:nvPicPr>
            <p:cNvPr id="22" name="Рисунок 146" descr="s1200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762"/>
              <a:ext cx="7334" cy="10191"/>
            </a:xfrm>
            <a:prstGeom prst="rect">
              <a:avLst/>
            </a:prstGeom>
            <a:noFill/>
          </p:spPr>
        </p:pic>
        <p:pic>
          <p:nvPicPr>
            <p:cNvPr id="25" name="Рисунок 152" descr="s1200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5400000">
              <a:off x="9430" y="857"/>
              <a:ext cx="7334" cy="10191"/>
            </a:xfrm>
            <a:prstGeom prst="rect">
              <a:avLst/>
            </a:prstGeom>
            <a:noFill/>
          </p:spPr>
        </p:pic>
        <p:pic>
          <p:nvPicPr>
            <p:cNvPr id="26" name="Рисунок 153" descr="s1200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10800000">
              <a:off x="18669" y="0"/>
              <a:ext cx="7334" cy="10191"/>
            </a:xfrm>
            <a:prstGeom prst="rect">
              <a:avLst/>
            </a:prstGeom>
            <a:noFill/>
          </p:spPr>
        </p:pic>
        <p:pic>
          <p:nvPicPr>
            <p:cNvPr id="27" name="Рисунок 154" descr="s1200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051" y="762"/>
              <a:ext cx="7334" cy="10191"/>
            </a:xfrm>
            <a:prstGeom prst="rect">
              <a:avLst/>
            </a:prstGeom>
            <a:noFill/>
          </p:spPr>
        </p:pic>
        <p:pic>
          <p:nvPicPr>
            <p:cNvPr id="28" name="Рисунок 155" descr="s1200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-5400000">
              <a:off x="36195" y="1428"/>
              <a:ext cx="7334" cy="10192"/>
            </a:xfrm>
            <a:prstGeom prst="rect">
              <a:avLst/>
            </a:prstGeom>
            <a:noFill/>
          </p:spPr>
        </p:pic>
        <p:pic>
          <p:nvPicPr>
            <p:cNvPr id="29" name="Рисунок 156" descr="s1200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958" y="0"/>
              <a:ext cx="7334" cy="10191"/>
            </a:xfrm>
            <a:prstGeom prst="rect">
              <a:avLst/>
            </a:prstGeom>
            <a:noFill/>
          </p:spPr>
        </p:pic>
        <p:pic>
          <p:nvPicPr>
            <p:cNvPr id="30" name="Рисунок 157" descr="s1200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flipH="1">
              <a:off x="53244" y="0"/>
              <a:ext cx="7620" cy="10191"/>
            </a:xfrm>
            <a:prstGeom prst="rect">
              <a:avLst/>
            </a:prstGeom>
            <a:noFill/>
          </p:spPr>
        </p:pic>
      </p:grpSp>
      <p:sp>
        <p:nvSpPr>
          <p:cNvPr id="41" name="Блок-схема: задержка 40"/>
          <p:cNvSpPr/>
          <p:nvPr/>
        </p:nvSpPr>
        <p:spPr>
          <a:xfrm>
            <a:off x="971600" y="1628800"/>
            <a:ext cx="720080" cy="684000"/>
          </a:xfrm>
          <a:prstGeom prst="flowChartDelay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rot="16200000">
            <a:off x="1313600" y="854752"/>
            <a:ext cx="0" cy="68400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971600" y="1124744"/>
            <a:ext cx="0" cy="118800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Блок-схема: задержка 45"/>
          <p:cNvSpPr/>
          <p:nvPr/>
        </p:nvSpPr>
        <p:spPr>
          <a:xfrm>
            <a:off x="7884368" y="3933056"/>
            <a:ext cx="423664" cy="576000"/>
          </a:xfrm>
          <a:prstGeom prst="flowChartDelay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Группа 47"/>
          <p:cNvGrpSpPr/>
          <p:nvPr/>
        </p:nvGrpSpPr>
        <p:grpSpPr>
          <a:xfrm>
            <a:off x="683568" y="5157192"/>
            <a:ext cx="7992888" cy="1152128"/>
            <a:chOff x="683568" y="5157192"/>
            <a:chExt cx="7992888" cy="1152128"/>
          </a:xfrm>
        </p:grpSpPr>
        <p:pic>
          <p:nvPicPr>
            <p:cNvPr id="45" name="Рисунок 44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157192"/>
              <a:ext cx="7272808" cy="11521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Рисунок 46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  </a:ext>
              </a:extLst>
            </a:blip>
            <a:srcRect l="10776" r="80313"/>
            <a:stretch>
              <a:fillRect/>
            </a:stretch>
          </p:blipFill>
          <p:spPr bwMode="auto">
            <a:xfrm>
              <a:off x="683568" y="5157192"/>
              <a:ext cx="648072" cy="1152128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9" name="Прямая соединительная линия 48"/>
          <p:cNvCxnSpPr/>
          <p:nvPr/>
        </p:nvCxnSpPr>
        <p:spPr>
          <a:xfrm rot="16200000">
            <a:off x="989584" y="5139208"/>
            <a:ext cx="0" cy="32400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2 C 0.00642 -0.02338 0.01354 -0.04514 0.02135 -0.06759 C 0.02916 -0.08981 0.03871 -0.11574 0.04635 -0.13565 C 0.05399 -0.15509 0.05885 -0.16713 0.06649 -0.1868 C 0.07448 -0.20648 0.07916 -0.22407 0.09305 -0.25278 C 0.10711 -0.28171 0.13455 -0.33241 0.15086 -0.36018 C 0.16701 -0.38796 0.17257 -0.3963 0.18993 -0.42014 C 0.20729 -0.44398 0.23142 -0.47546 0.25538 -0.50231 C 0.27934 -0.53009 0.30833 -0.56111 0.33333 -0.58333 C 0.3585 -0.60532 0.38211 -0.61759 0.40659 -0.63518 C 0.43107 -0.65231 0.45225 -0.67222 0.48003 -0.68842 C 0.50781 -0.7044 0.54288 -0.71852 0.57361 -0.73194 C 0.60399 -0.74491 0.63871 -0.75694 0.66389 -0.7669 C 0.68906 -0.77662 0.70798 -0.7838 0.72639 -0.79167 C 0.74479 -0.79977 0.75972 -0.80717 0.775 -0.81412 " pathEditMode="relative" rAng="0" ptsTypes="aaaaaaaaaaaaa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" y="-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37889" grpId="0"/>
      <p:bldP spid="4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2051720" y="1772816"/>
            <a:ext cx="468000" cy="288000"/>
            <a:chOff x="827584" y="1124744"/>
            <a:chExt cx="432048" cy="288032"/>
          </a:xfrm>
        </p:grpSpPr>
        <p:sp>
          <p:nvSpPr>
            <p:cNvPr id="16" name="Блок-схема: задержка 15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11560" y="1700808"/>
            <a:ext cx="684000" cy="396000"/>
            <a:chOff x="827584" y="1124744"/>
            <a:chExt cx="432048" cy="264008"/>
          </a:xfrm>
        </p:grpSpPr>
        <p:sp>
          <p:nvSpPr>
            <p:cNvPr id="13" name="Блок-схема: задержка 12"/>
            <p:cNvSpPr/>
            <p:nvPr/>
          </p:nvSpPr>
          <p:spPr>
            <a:xfrm rot="5400000">
              <a:off x="1006541" y="1135661"/>
              <a:ext cx="192000" cy="314182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827584" y="908720"/>
            <a:ext cx="432000" cy="288000"/>
            <a:chOff x="827584" y="1124744"/>
            <a:chExt cx="432048" cy="288032"/>
          </a:xfrm>
        </p:grpSpPr>
        <p:sp>
          <p:nvSpPr>
            <p:cNvPr id="4" name="Блок-схема: задержка 3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683568" y="476672"/>
            <a:ext cx="10005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боб</a:t>
            </a:r>
            <a:endParaRPr lang="ru-RU" sz="4000" dirty="0"/>
          </a:p>
        </p:txBody>
      </p:sp>
      <p:pic>
        <p:nvPicPr>
          <p:cNvPr id="2" name="Picture 6" descr="https://avatars.mds.yandex.net/get-pdb/2006743/afd8fdc4-25fc-40b4-9e69-885ccdea90c3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1476" y="4137660"/>
            <a:ext cx="2302524" cy="272034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83568" y="1340768"/>
            <a:ext cx="19800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бом - ба</a:t>
            </a:r>
            <a:endParaRPr lang="ru-RU" sz="4000" dirty="0"/>
          </a:p>
        </p:txBody>
      </p:sp>
      <p:sp>
        <p:nvSpPr>
          <p:cNvPr id="21" name="Овал 20"/>
          <p:cNvSpPr/>
          <p:nvPr/>
        </p:nvSpPr>
        <p:spPr>
          <a:xfrm>
            <a:off x="1475656" y="198884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48"/>
          <p:cNvGrpSpPr/>
          <p:nvPr/>
        </p:nvGrpSpPr>
        <p:grpSpPr>
          <a:xfrm>
            <a:off x="4355976" y="908720"/>
            <a:ext cx="396000" cy="288000"/>
            <a:chOff x="827584" y="1124744"/>
            <a:chExt cx="432048" cy="288032"/>
          </a:xfrm>
        </p:grpSpPr>
        <p:sp>
          <p:nvSpPr>
            <p:cNvPr id="50" name="Блок-схема: задержка 49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3635896" y="908720"/>
            <a:ext cx="432000" cy="288000"/>
            <a:chOff x="827584" y="1124744"/>
            <a:chExt cx="432048" cy="288032"/>
          </a:xfrm>
        </p:grpSpPr>
        <p:sp>
          <p:nvSpPr>
            <p:cNvPr id="53" name="Блок-схема: задержка 52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3491880" y="476672"/>
            <a:ext cx="14991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 smtClean="0"/>
              <a:t>бо-бы</a:t>
            </a:r>
            <a:endParaRPr lang="ru-RU" sz="4000" dirty="0"/>
          </a:p>
        </p:txBody>
      </p:sp>
      <p:grpSp>
        <p:nvGrpSpPr>
          <p:cNvPr id="56" name="Группа 55"/>
          <p:cNvGrpSpPr/>
          <p:nvPr/>
        </p:nvGrpSpPr>
        <p:grpSpPr>
          <a:xfrm>
            <a:off x="4283968" y="1772816"/>
            <a:ext cx="468000" cy="288000"/>
            <a:chOff x="827584" y="1124744"/>
            <a:chExt cx="432048" cy="288032"/>
          </a:xfrm>
        </p:grpSpPr>
        <p:sp>
          <p:nvSpPr>
            <p:cNvPr id="57" name="Блок-схема: задержка 56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3635896" y="1772816"/>
            <a:ext cx="432000" cy="288000"/>
            <a:chOff x="827584" y="1124744"/>
            <a:chExt cx="432048" cy="288032"/>
          </a:xfrm>
        </p:grpSpPr>
        <p:sp>
          <p:nvSpPr>
            <p:cNvPr id="60" name="Блок-схема: задержка 59"/>
            <p:cNvSpPr/>
            <p:nvPr/>
          </p:nvSpPr>
          <p:spPr>
            <a:xfrm rot="5400000">
              <a:off x="935596" y="1088740"/>
              <a:ext cx="216024" cy="432048"/>
            </a:xfrm>
            <a:prstGeom prst="flowChartDelay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827584" y="1124744"/>
              <a:ext cx="432048" cy="144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3491880" y="1340768"/>
            <a:ext cx="13773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 smtClean="0"/>
              <a:t>ба-ба</a:t>
            </a:r>
            <a:endParaRPr lang="ru-RU" sz="4000" dirty="0"/>
          </a:p>
        </p:txBody>
      </p:sp>
      <p:pic>
        <p:nvPicPr>
          <p:cNvPr id="123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4" cstate="print"/>
          <a:srcRect l="11433" r="11147"/>
          <a:stretch>
            <a:fillRect/>
          </a:stretch>
        </p:blipFill>
        <p:spPr bwMode="auto">
          <a:xfrm flipH="1">
            <a:off x="7164288" y="260647"/>
            <a:ext cx="1748916" cy="1236515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48" name="Прямая соединительная линия 147"/>
          <p:cNvCxnSpPr/>
          <p:nvPr/>
        </p:nvCxnSpPr>
        <p:spPr>
          <a:xfrm flipH="1">
            <a:off x="4572000" y="476672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/>
          <p:cNvCxnSpPr/>
          <p:nvPr/>
        </p:nvCxnSpPr>
        <p:spPr>
          <a:xfrm flipH="1">
            <a:off x="1259632" y="1340768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/>
          <p:cNvCxnSpPr/>
          <p:nvPr/>
        </p:nvCxnSpPr>
        <p:spPr>
          <a:xfrm flipH="1">
            <a:off x="3995936" y="1340768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2" name="Овал 151"/>
          <p:cNvSpPr/>
          <p:nvPr/>
        </p:nvSpPr>
        <p:spPr>
          <a:xfrm>
            <a:off x="1403648" y="1052736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202" name="Picture 10" descr="https://www.goodfreephotos.com/albums/vector-images/black-bomb-vector-clipar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348103"/>
            <a:ext cx="855639" cy="864873"/>
          </a:xfrm>
          <a:prstGeom prst="rect">
            <a:avLst/>
          </a:prstGeom>
          <a:noFill/>
        </p:spPr>
      </p:pic>
      <p:pic>
        <p:nvPicPr>
          <p:cNvPr id="8204" name="Picture 12" descr="https://thumbs.dreamstime.com/b/%D1%81%D0%B2%D0%B5%D0%B6%D0%B0%D1%8F-%D1%84%D0%B0%D1%81%D0%BE%D0%BB%D0%B5%D0%B9-%D0%BE%D0%B1%D1%88%D0%B8%D1%80%D0%BD%D0%B0%D1%8F-16961639.jpg"/>
          <p:cNvPicPr>
            <a:picLocks noChangeAspect="1" noChangeArrowheads="1"/>
          </p:cNvPicPr>
          <p:nvPr/>
        </p:nvPicPr>
        <p:blipFill>
          <a:blip r:embed="rId6" cstate="print"/>
          <a:srcRect l="6615" t="11347" r="11171" b="27663"/>
          <a:stretch>
            <a:fillRect/>
          </a:stretch>
        </p:blipFill>
        <p:spPr bwMode="auto">
          <a:xfrm>
            <a:off x="2051720" y="2564904"/>
            <a:ext cx="1656184" cy="818574"/>
          </a:xfrm>
          <a:prstGeom prst="rect">
            <a:avLst/>
          </a:prstGeom>
          <a:noFill/>
        </p:spPr>
      </p:pic>
      <p:pic>
        <p:nvPicPr>
          <p:cNvPr id="8208" name="Picture 16" descr="https://st2.depositphotos.com/1020070/8241/v/950/depositphotos_82410820-stock-illustration-cartoon-fresh-legumes-and-vegetables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562" t="36068" r="57673" b="31562"/>
          <a:stretch>
            <a:fillRect/>
          </a:stretch>
        </p:blipFill>
        <p:spPr bwMode="auto">
          <a:xfrm rot="18651017">
            <a:off x="685677" y="2460298"/>
            <a:ext cx="699925" cy="1084884"/>
          </a:xfrm>
          <a:prstGeom prst="rect">
            <a:avLst/>
          </a:prstGeom>
          <a:noFill/>
        </p:spPr>
      </p:pic>
      <p:pic>
        <p:nvPicPr>
          <p:cNvPr id="8210" name="Picture 18" descr="https://i.pinimg.com/originals/90/f0/53/90f0533b46e5fa0342244dd92047baf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1654563"/>
            <a:ext cx="862232" cy="1702429"/>
          </a:xfrm>
          <a:prstGeom prst="rect">
            <a:avLst/>
          </a:prstGeom>
          <a:noFill/>
        </p:spPr>
      </p:pic>
      <p:sp>
        <p:nvSpPr>
          <p:cNvPr id="8211" name="Rectangle 19"/>
          <p:cNvSpPr>
            <a:spLocks noChangeArrowheads="1"/>
          </p:cNvSpPr>
          <p:nvPr/>
        </p:nvSpPr>
        <p:spPr bwMode="auto">
          <a:xfrm>
            <a:off x="251520" y="3573016"/>
            <a:ext cx="82444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Посели буквы Б в соседние домики. Выполняй задание по памяти. Запомни, как расположены буквы Б в левом домике, закрой его листом бумаги и запиши буквы в правый домик.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" name="Рисунок 152"/>
          <p:cNvPicPr/>
          <p:nvPr/>
        </p:nvPicPr>
        <p:blipFill>
          <a:blip r:embed="rId9" cstate="print"/>
          <a:srcRect r="50688"/>
          <a:stretch>
            <a:fillRect/>
          </a:stretch>
        </p:blipFill>
        <p:spPr bwMode="auto">
          <a:xfrm>
            <a:off x="1475656" y="4149080"/>
            <a:ext cx="16561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" name="Рисунок 153"/>
          <p:cNvPicPr/>
          <p:nvPr/>
        </p:nvPicPr>
        <p:blipFill>
          <a:blip r:embed="rId9" cstate="print"/>
          <a:srcRect l="50000"/>
          <a:stretch>
            <a:fillRect/>
          </a:stretch>
        </p:blipFill>
        <p:spPr bwMode="auto">
          <a:xfrm>
            <a:off x="4067944" y="4149080"/>
            <a:ext cx="16561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" name="Прямоугольник 154"/>
          <p:cNvSpPr/>
          <p:nvPr/>
        </p:nvSpPr>
        <p:spPr>
          <a:xfrm>
            <a:off x="4211960" y="5229200"/>
            <a:ext cx="47173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56" name="Прямоугольник 155"/>
          <p:cNvSpPr/>
          <p:nvPr/>
        </p:nvSpPr>
        <p:spPr>
          <a:xfrm>
            <a:off x="5076056" y="5733256"/>
            <a:ext cx="47173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/>
          </a:p>
        </p:txBody>
      </p:sp>
      <p:pic>
        <p:nvPicPr>
          <p:cNvPr id="124" name="Picture 3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C 0.00659 -0.02176 0.01354 -0.04282 0.02118 -0.06481 C 0.02882 -0.08634 0.03819 -0.11157 0.04566 -0.13102 C 0.05312 -0.15 0.05798 -0.16157 0.06545 -0.18079 C 0.07326 -0.2 0.07777 -0.21713 0.09149 -0.24491 C 0.10521 -0.27315 0.13211 -0.32245 0.14809 -0.34954 C 0.16389 -0.37662 0.16927 -0.38472 0.18628 -0.40787 C 0.2033 -0.43102 0.22691 -0.4618 0.25017 -0.48796 C 0.27396 -0.51481 0.30225 -0.54514 0.32673 -0.56667 C 0.35139 -0.58819 0.37465 -0.6 0.39861 -0.61713 C 0.42257 -0.6338 0.44323 -0.65324 0.47048 -0.66898 C 0.49774 -0.68449 0.53194 -0.69838 0.56198 -0.71134 C 0.59201 -0.72407 0.62569 -0.73565 0.65052 -0.74537 C 0.67534 -0.75486 0.69375 -0.7618 0.7118 -0.76944 C 0.72986 -0.77731 0.74444 -0.78449 0.75937 -0.79143 " pathEditMode="relative" rAng="0" ptsTypes="aaaaaaaaaaaaaaA">
                                      <p:cBhvr>
                                        <p:cTn id="128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21" grpId="0" animBg="1"/>
      <p:bldP spid="55" grpId="0"/>
      <p:bldP spid="62" grpId="0"/>
      <p:bldP spid="152" grpId="0" animBg="1"/>
      <p:bldP spid="8211" grpId="0"/>
      <p:bldP spid="155" grpId="0"/>
      <p:bldP spid="15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581128"/>
            <a:ext cx="2289338" cy="2141468"/>
          </a:xfrm>
          <a:prstGeom prst="rect">
            <a:avLst/>
          </a:prstGeom>
          <a:noFill/>
        </p:spPr>
      </p:pic>
      <p:pic>
        <p:nvPicPr>
          <p:cNvPr id="10" name="Picture 7" descr="C:\Users\Галина Ивановна\Desktop\Картинки\s12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85" y="3933056"/>
            <a:ext cx="1928715" cy="2728578"/>
          </a:xfrm>
          <a:prstGeom prst="rect">
            <a:avLst/>
          </a:prstGeom>
          <a:noFill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395666">
            <a:off x="7578742" y="5364829"/>
            <a:ext cx="440665" cy="395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" name="Рисунок 2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908720"/>
            <a:ext cx="417646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51520" y="286490"/>
            <a:ext cx="85689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Найди ошибку в каждой цепочке слогов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995936" y="980728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3995936" y="980728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995936" y="1700808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3995936" y="1700808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508104" y="2492896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5508104" y="2492896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995936" y="3284984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3995936" y="3284984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995936" y="4077072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995936" y="4077072"/>
            <a:ext cx="684000" cy="648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0949 C -0.0151 0.00069 -0.02917 -0.00787 -0.04219 -0.01667 C -0.05555 -0.02546 -0.06528 -0.03634 -0.08038 -0.04306 C -0.09531 -0.04977 -0.11458 -0.05347 -0.13229 -0.05718 C -0.15017 -0.06088 -0.16528 -0.06296 -0.18732 -0.06482 C -0.21042 -0.06667 -0.24219 -0.06713 -0.26701 -0.06782 C -0.29184 -0.06852 -0.31614 -0.06944 -0.33611 -0.06944 C -0.35573 -0.06944 -0.36753 -0.06875 -0.38455 -0.06782 C -0.40191 -0.0669 -0.42153 -0.06505 -0.43976 -0.06319 C -0.45798 -0.06134 -0.47899 -0.05995 -0.49514 -0.05718 C -0.51111 -0.0544 -0.52066 -0.05093 -0.53663 -0.0463 C -0.5526 -0.04167 -0.58125 -0.03194 -0.58923 -0.02917 " pathEditMode="relative" rAng="0" ptsTypes="aaaaaaaaaa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C:\Users\Галина Ивановна\Desktop\Картинки\main_14_14_тортил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643"/>
          <a:stretch>
            <a:fillRect/>
          </a:stretch>
        </p:blipFill>
        <p:spPr bwMode="auto">
          <a:xfrm>
            <a:off x="4283968" y="1052736"/>
            <a:ext cx="4176464" cy="5472608"/>
          </a:xfrm>
          <a:prstGeom prst="rect">
            <a:avLst/>
          </a:prstGeom>
          <a:noFill/>
        </p:spPr>
      </p:pic>
      <p:pic>
        <p:nvPicPr>
          <p:cNvPr id="61442" name="Picture 2" descr="C:\Users\Галина Ивановна\Desktop\Картинки\ваврпвр.png"/>
          <p:cNvPicPr>
            <a:picLocks noChangeAspect="1" noChangeArrowheads="1"/>
          </p:cNvPicPr>
          <p:nvPr/>
        </p:nvPicPr>
        <p:blipFill>
          <a:blip r:embed="rId3" cstate="print"/>
          <a:srcRect l="8010"/>
          <a:stretch>
            <a:fillRect/>
          </a:stretch>
        </p:blipFill>
        <p:spPr bwMode="auto">
          <a:xfrm>
            <a:off x="179513" y="1837774"/>
            <a:ext cx="2448272" cy="4876209"/>
          </a:xfrm>
          <a:prstGeom prst="rect">
            <a:avLst/>
          </a:prstGeom>
          <a:noFill/>
        </p:spPr>
      </p:pic>
      <p:pic>
        <p:nvPicPr>
          <p:cNvPr id="10" name="Picture 3" descr="C:\Users\Галина Ивановна\Desktop\Картинки\кошелек с монетами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708920"/>
            <a:ext cx="1407808" cy="1368152"/>
          </a:xfrm>
          <a:prstGeom prst="rect">
            <a:avLst/>
          </a:prstGeom>
          <a:noFill/>
        </p:spPr>
      </p:pic>
      <p:pic>
        <p:nvPicPr>
          <p:cNvPr id="14" name="Picture 12" descr="C:\Users\Галина Ивановна\Desktop\Картинки\0009-014-.png"/>
          <p:cNvPicPr>
            <a:picLocks noChangeAspect="1" noChangeArrowheads="1"/>
          </p:cNvPicPr>
          <p:nvPr/>
        </p:nvPicPr>
        <p:blipFill>
          <a:blip r:embed="rId5" cstate="print"/>
          <a:srcRect l="40259" r="5467"/>
          <a:stretch>
            <a:fillRect/>
          </a:stretch>
        </p:blipFill>
        <p:spPr bwMode="auto">
          <a:xfrm>
            <a:off x="179512" y="1844824"/>
            <a:ext cx="2520280" cy="4860000"/>
          </a:xfrm>
          <a:prstGeom prst="rect">
            <a:avLst/>
          </a:prstGeom>
          <a:noFill/>
        </p:spPr>
      </p:pic>
      <p:pic>
        <p:nvPicPr>
          <p:cNvPr id="132" name="Picture 1" descr="H:\ОБУЧЕНИЕ ГРАМОТЕ\Б\Презентация Бь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548680"/>
            <a:ext cx="6408712" cy="6165304"/>
          </a:xfrm>
          <a:prstGeom prst="rect">
            <a:avLst/>
          </a:prstGeom>
          <a:noFill/>
        </p:spPr>
      </p:pic>
      <p:sp>
        <p:nvSpPr>
          <p:cNvPr id="133" name="Прямоугольник 132"/>
          <p:cNvSpPr/>
          <p:nvPr/>
        </p:nvSpPr>
        <p:spPr>
          <a:xfrm>
            <a:off x="3851920" y="2564904"/>
            <a:ext cx="5040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Б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254 C 0.00469 -0.03056 0.00973 -0.06412 0.0158 -0.08519 C 0.02188 -0.10602 0.02917 -0.11366 0.03525 -0.12477 C 0.04167 -0.13588 0.04653 -0.14491 0.05365 -0.15232 C 0.06077 -0.15949 0.06927 -0.16598 0.07813 -0.16922 C 0.08681 -0.17362 0.09375 -0.17385 0.10573 -0.17431 C 0.11771 -0.17477 0.1349 -0.17547 0.1507 -0.17431 C 0.16615 -0.17315 0.18473 -0.16875 0.19948 -0.16482 C 0.21424 -0.15973 0.22483 -0.15556 0.23924 -0.14699 C 0.25365 -0.13843 0.27049 -0.12639 0.28611 -0.1125 C 0.30174 -0.09862 0.31893 -0.07801 0.33195 -0.06505 C 0.34514 -0.05162 0.35261 -0.0463 0.36459 -0.03264 C 0.37639 -0.01875 0.3915 -0.00162 0.4033 0.01713 C 0.41528 0.03634 0.42709 0.06689 0.43507 0.08194 C 0.44271 0.09722 0.44636 0.10277 0.4507 0.11041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-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avatars.mds.yandex.net/get-pdb/1813491/18daed8a-e7ba-424d-bf16-8ece1189bc5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474521" cy="43924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4941168"/>
            <a:ext cx="49201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:\ОБУЧЕНИЕ ГРАМОТЕ\Б\Презентация Бь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2315"/>
            <a:ext cx="8712968" cy="6511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Галина Ивановна\Desktop\Картинки\img11.jpg"/>
          <p:cNvPicPr>
            <a:picLocks noChangeAspect="1" noChangeArrowheads="1"/>
          </p:cNvPicPr>
          <p:nvPr/>
        </p:nvPicPr>
        <p:blipFill>
          <a:blip r:embed="rId3" cstate="print"/>
          <a:srcRect r="820" b="3058"/>
          <a:stretch>
            <a:fillRect/>
          </a:stretch>
        </p:blipFill>
        <p:spPr bwMode="auto">
          <a:xfrm>
            <a:off x="179512" y="188640"/>
            <a:ext cx="8784976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алина Ивановна\Desktop\Картинки\задняя-черная-школа-классн-классного-к-205465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88640"/>
            <a:ext cx="4248472" cy="419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2915816" y="1412776"/>
            <a:ext cx="2808312" cy="46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Б</a:t>
            </a:r>
            <a:r>
              <a:rPr lang="en-US" sz="2800" b="1" dirty="0" smtClean="0">
                <a:latin typeface="Candara" pitchFamily="34" charset="0"/>
              </a:rPr>
              <a:t>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7" name="Скругленный прямоугольник 6">
            <a:hlinkClick r:id="rId5" action="ppaction://hlinksldjump"/>
          </p:cNvPr>
          <p:cNvSpPr/>
          <p:nvPr/>
        </p:nvSpPr>
        <p:spPr>
          <a:xfrm>
            <a:off x="2915816" y="2060848"/>
            <a:ext cx="2807792" cy="468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Б</a:t>
            </a:r>
            <a:r>
              <a:rPr lang="en-US" sz="2800" b="1" dirty="0" smtClean="0">
                <a:latin typeface="Candara" pitchFamily="34" charset="0"/>
              </a:rPr>
              <a:t>’]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8" name="Скругленный прямоугольник 7">
            <a:hlinkClick r:id="rId6" action="ppaction://hlinksldjump"/>
          </p:cNvPr>
          <p:cNvSpPr/>
          <p:nvPr/>
        </p:nvSpPr>
        <p:spPr>
          <a:xfrm>
            <a:off x="2915816" y="2708920"/>
            <a:ext cx="2808312" cy="46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latin typeface="Candara" pitchFamily="34" charset="0"/>
              </a:rPr>
              <a:t>Звуки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Б</a:t>
            </a:r>
            <a:r>
              <a:rPr lang="en-US" sz="2600" b="1" dirty="0" smtClean="0">
                <a:latin typeface="Candara" pitchFamily="34" charset="0"/>
              </a:rPr>
              <a:t>]</a:t>
            </a:r>
            <a:r>
              <a:rPr lang="ru-RU" sz="2600" b="1" dirty="0" smtClean="0">
                <a:latin typeface="Candara" pitchFamily="34" charset="0"/>
              </a:rPr>
              <a:t> -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Б</a:t>
            </a:r>
            <a:r>
              <a:rPr lang="en-US" sz="2600" b="1" dirty="0" smtClean="0">
                <a:latin typeface="Candara" pitchFamily="34" charset="0"/>
              </a:rPr>
              <a:t>’]</a:t>
            </a:r>
            <a:endParaRPr lang="ru-RU" sz="2600" b="1" dirty="0">
              <a:latin typeface="Candara" pitchFamily="34" charset="0"/>
            </a:endParaRPr>
          </a:p>
        </p:txBody>
      </p:sp>
      <p:sp>
        <p:nvSpPr>
          <p:cNvPr id="9" name="Скругленный прямоугольник 8">
            <a:hlinkClick r:id="rId7" action="ppaction://hlinksldjump"/>
          </p:cNvPr>
          <p:cNvSpPr/>
          <p:nvPr/>
        </p:nvSpPr>
        <p:spPr>
          <a:xfrm>
            <a:off x="2915816" y="3356992"/>
            <a:ext cx="2808312" cy="468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Буква Б, б</a:t>
            </a:r>
            <a:endParaRPr lang="ru-RU" sz="2800" b="1" dirty="0">
              <a:latin typeface="Candara" pitchFamily="34" charset="0"/>
            </a:endParaRPr>
          </a:p>
        </p:txBody>
      </p:sp>
      <p:pic>
        <p:nvPicPr>
          <p:cNvPr id="10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573016"/>
            <a:ext cx="3312367" cy="3098419"/>
          </a:xfrm>
          <a:prstGeom prst="rect">
            <a:avLst/>
          </a:prstGeom>
          <a:noFill/>
        </p:spPr>
      </p:pic>
      <p:pic>
        <p:nvPicPr>
          <p:cNvPr id="49158" name="Picture 6" descr="https://avatars.mds.yandex.net/get-pdb/2006743/afd8fdc4-25fc-40b4-9e69-885ccdea90c3/s1200?webp=false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6056" y="2471676"/>
            <a:ext cx="3600400" cy="425372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987824" y="764704"/>
            <a:ext cx="26516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u="sng" dirty="0" smtClean="0">
                <a:latin typeface="Candara" pitchFamily="34" charset="0"/>
              </a:rPr>
              <a:t>Занятие № 12</a:t>
            </a:r>
            <a:endParaRPr lang="ru-RU" sz="3200" b="1" i="1" u="sng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 flipH="1">
            <a:off x="251520" y="3645025"/>
            <a:ext cx="1440160" cy="3024336"/>
          </a:xfrm>
          <a:prstGeom prst="rect">
            <a:avLst/>
          </a:prstGeom>
          <a:noFill/>
        </p:spPr>
      </p:pic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2699792" y="476672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ndara" pitchFamily="34" charset="0"/>
              </a:rPr>
              <a:t>Звук и буква</a:t>
            </a:r>
            <a:endParaRPr lang="ru-RU" sz="2000" b="1" dirty="0">
              <a:latin typeface="Candara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1660184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212975"/>
            <a:ext cx="1224136" cy="191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F:\мастер класс\iJRXQ1ZR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44824"/>
            <a:ext cx="1443762" cy="1443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F:\мастер класс\10829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17032"/>
            <a:ext cx="1913569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835696" y="5949280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Звуки</a:t>
            </a:r>
            <a:r>
              <a:rPr lang="ru-RU" dirty="0" smtClean="0"/>
              <a:t> </a:t>
            </a:r>
            <a:r>
              <a:rPr lang="ru-RU" dirty="0"/>
              <a:t>мы </a:t>
            </a:r>
            <a:r>
              <a:rPr lang="ru-RU" dirty="0" smtClean="0"/>
              <a:t>слышим и произносим, </a:t>
            </a:r>
            <a:r>
              <a:rPr lang="ru-RU" dirty="0"/>
              <a:t>а </a:t>
            </a:r>
            <a:r>
              <a:rPr lang="ru-RU" b="1" dirty="0"/>
              <a:t>буквы</a:t>
            </a:r>
            <a:r>
              <a:rPr lang="ru-RU" dirty="0"/>
              <a:t> видим, читаем и пишем</a:t>
            </a:r>
            <a:r>
              <a:rPr lang="ru-RU" dirty="0" smtClean="0"/>
              <a:t>.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87624" y="1268760"/>
            <a:ext cx="2088232" cy="36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Что такое звук?</a:t>
            </a:r>
            <a:endParaRPr lang="ru-RU" sz="2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40152" y="1268760"/>
            <a:ext cx="2088232" cy="360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Что такое буква?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WordArt 4"/>
          <p:cNvSpPr>
            <a:spLocks noChangeArrowheads="1" noChangeShapeType="1" noTextEdit="1"/>
          </p:cNvSpPr>
          <p:nvPr/>
        </p:nvSpPr>
        <p:spPr bwMode="auto">
          <a:xfrm>
            <a:off x="899592" y="764704"/>
            <a:ext cx="1728192" cy="19442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317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Б</a:t>
            </a:r>
            <a:endParaRPr lang="ru-RU" sz="3600" kern="10" spc="0" dirty="0">
              <a:ln w="317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Arial Black"/>
            </a:endParaRPr>
          </a:p>
        </p:txBody>
      </p:sp>
      <p:sp>
        <p:nvSpPr>
          <p:cNvPr id="35845" name="WordArt 5"/>
          <p:cNvSpPr>
            <a:spLocks noChangeArrowheads="1" noChangeShapeType="1" noTextEdit="1"/>
          </p:cNvSpPr>
          <p:nvPr/>
        </p:nvSpPr>
        <p:spPr bwMode="auto">
          <a:xfrm>
            <a:off x="3347864" y="1268760"/>
            <a:ext cx="1224136" cy="12961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/>
                <a:latin typeface="Arial Black"/>
              </a:rPr>
              <a:t>б</a:t>
            </a:r>
            <a:endParaRPr lang="ru-RU" sz="3600" kern="10" spc="0" dirty="0">
              <a:ln w="19050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/>
              <a:latin typeface="Arial Black"/>
            </a:endParaRPr>
          </a:p>
        </p:txBody>
      </p:sp>
      <p:sp>
        <p:nvSpPr>
          <p:cNvPr id="6" name="Скругленный прямоугольник 5">
            <a:hlinkClick r:id="rId3" action="ppaction://hlinksldjump"/>
          </p:cNvPr>
          <p:cNvSpPr/>
          <p:nvPr/>
        </p:nvSpPr>
        <p:spPr>
          <a:xfrm>
            <a:off x="3635896" y="404664"/>
            <a:ext cx="194421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ndara" pitchFamily="34" charset="0"/>
              </a:rPr>
              <a:t>Буква Б, б</a:t>
            </a:r>
            <a:endParaRPr lang="ru-RU" sz="2000" b="1" dirty="0">
              <a:latin typeface="Candara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3023872" y="1952792"/>
            <a:ext cx="792000" cy="0"/>
          </a:xfrm>
          <a:prstGeom prst="line">
            <a:avLst/>
          </a:prstGeom>
          <a:ln w="12700">
            <a:solidFill>
              <a:srgbClr val="200A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>
            <a:off x="3005880" y="1934768"/>
            <a:ext cx="972000" cy="0"/>
          </a:xfrm>
          <a:prstGeom prst="line">
            <a:avLst/>
          </a:prstGeom>
          <a:ln w="12700">
            <a:solidFill>
              <a:srgbClr val="200A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3023888" y="1952776"/>
            <a:ext cx="1080000" cy="0"/>
          </a:xfrm>
          <a:prstGeom prst="line">
            <a:avLst/>
          </a:prstGeom>
          <a:ln w="12700">
            <a:solidFill>
              <a:srgbClr val="200A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>
            <a:off x="7812360" y="2492896"/>
            <a:ext cx="1181291" cy="2520280"/>
          </a:xfrm>
          <a:prstGeom prst="rect">
            <a:avLst/>
          </a:prstGeom>
          <a:noFill/>
        </p:spPr>
      </p:pic>
      <p:grpSp>
        <p:nvGrpSpPr>
          <p:cNvPr id="60" name="Группа 59"/>
          <p:cNvGrpSpPr/>
          <p:nvPr/>
        </p:nvGrpSpPr>
        <p:grpSpPr>
          <a:xfrm>
            <a:off x="755576" y="620688"/>
            <a:ext cx="2009428" cy="2295525"/>
            <a:chOff x="6444208" y="980728"/>
            <a:chExt cx="2009428" cy="2295525"/>
          </a:xfrm>
        </p:grpSpPr>
        <p:pic>
          <p:nvPicPr>
            <p:cNvPr id="64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l="69461"/>
            <a:stretch>
              <a:fillRect/>
            </a:stretch>
          </p:blipFill>
          <p:spPr bwMode="auto">
            <a:xfrm>
              <a:off x="7092280" y="980728"/>
              <a:ext cx="1361356" cy="2295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CFF"/>
                </a:clrFrom>
                <a:clrTo>
                  <a:srgbClr val="FFFCFF">
                    <a:alpha val="0"/>
                  </a:srgbClr>
                </a:clrTo>
              </a:clrChange>
            </a:blip>
            <a:srcRect r="83846"/>
            <a:stretch>
              <a:fillRect/>
            </a:stretch>
          </p:blipFill>
          <p:spPr bwMode="auto">
            <a:xfrm>
              <a:off x="6444208" y="980728"/>
              <a:ext cx="720080" cy="2295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66" name="Рисунок 65" descr="http://cdn-nus-1.pinme.ru/tumb/600/photo/92/ca9e/92ca9e441b330f205b93aeb593d75077.jpe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55892" t="44123" r="3367" b="31043"/>
          <a:stretch/>
        </p:blipFill>
        <p:spPr bwMode="auto">
          <a:xfrm>
            <a:off x="5220072" y="1124744"/>
            <a:ext cx="1611316" cy="15104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996952"/>
            <a:ext cx="1868463" cy="2480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3212976"/>
            <a:ext cx="1584176" cy="2250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 descr="https://baby-club.ru/media/program_icon/%D0%B1%D1%8D%D0%B1%D0%B8-%D1%84%D0%B8%D1%82%D0%BD%D0%B5%D1%81_TmJ4aEX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82" r="17827"/>
          <a:stretch>
            <a:fillRect/>
          </a:stretch>
        </p:blipFill>
        <p:spPr bwMode="auto">
          <a:xfrm>
            <a:off x="5940152" y="3140968"/>
            <a:ext cx="1534209" cy="2210984"/>
          </a:xfrm>
          <a:prstGeom prst="rect">
            <a:avLst/>
          </a:prstGeom>
          <a:noFill/>
        </p:spPr>
      </p:pic>
      <p:graphicFrame>
        <p:nvGraphicFramePr>
          <p:cNvPr id="67" name="Таблица 66"/>
          <p:cNvGraphicFramePr>
            <a:graphicFrameLocks noGrp="1"/>
          </p:cNvGraphicFramePr>
          <p:nvPr/>
        </p:nvGraphicFramePr>
        <p:xfrm>
          <a:off x="467544" y="5517232"/>
          <a:ext cx="2592288" cy="853440"/>
        </p:xfrm>
        <a:graphic>
          <a:graphicData uri="http://schemas.openxmlformats.org/drawingml/2006/table">
            <a:tbl>
              <a:tblPr/>
              <a:tblGrid>
                <a:gridCol w="2592288"/>
              </a:tblGrid>
              <a:tr h="0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Буква Б проснется рано.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Буква Б – проснется с краном.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Умывайся! Будь здоров,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Богатырь, Борис Бобров.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9" name="Таблица 68"/>
          <p:cNvGraphicFramePr>
            <a:graphicFrameLocks noGrp="1"/>
          </p:cNvGraphicFramePr>
          <p:nvPr/>
        </p:nvGraphicFramePr>
        <p:xfrm>
          <a:off x="3059832" y="5517232"/>
          <a:ext cx="2520280" cy="504056"/>
        </p:xfrm>
        <a:graphic>
          <a:graphicData uri="http://schemas.openxmlformats.org/drawingml/2006/table">
            <a:tbl>
              <a:tblPr/>
              <a:tblGrid>
                <a:gridCol w="2520280"/>
              </a:tblGrid>
              <a:tr h="504056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Буква Б с большим брюшком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,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В кепке с длинным козырьком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0" name="Таблица 69"/>
          <p:cNvGraphicFramePr>
            <a:graphicFrameLocks noGrp="1"/>
          </p:cNvGraphicFramePr>
          <p:nvPr/>
        </p:nvGraphicFramePr>
        <p:xfrm>
          <a:off x="6012160" y="5517232"/>
          <a:ext cx="1823864" cy="640080"/>
        </p:xfrm>
        <a:graphic>
          <a:graphicData uri="http://schemas.openxmlformats.org/drawingml/2006/table">
            <a:tbl>
              <a:tblPr/>
              <a:tblGrid>
                <a:gridCol w="1823864"/>
              </a:tblGrid>
              <a:tr h="516632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Разыгралась буква Б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И бараном блеет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: </a:t>
                      </a: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-Б –е –</a:t>
                      </a:r>
                      <a:r>
                        <a:rPr lang="ru-RU" sz="1400" dirty="0" err="1" smtClean="0">
                          <a:latin typeface="Times New Roman"/>
                          <a:ea typeface="Times New Roman"/>
                        </a:rPr>
                        <a:t>е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!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71" name="Группа 44"/>
          <p:cNvGrpSpPr/>
          <p:nvPr/>
        </p:nvGrpSpPr>
        <p:grpSpPr>
          <a:xfrm>
            <a:off x="7308304" y="692696"/>
            <a:ext cx="900000" cy="900000"/>
            <a:chOff x="5148064" y="4797152"/>
            <a:chExt cx="1080000" cy="1080000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5148064" y="4797152"/>
              <a:ext cx="1080000" cy="1080000"/>
            </a:xfrm>
            <a:prstGeom prst="rect">
              <a:avLst/>
            </a:prstGeom>
            <a:solidFill>
              <a:srgbClr val="200AC0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3" name="Picture 12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20072" y="4869160"/>
              <a:ext cx="887412" cy="97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4" name="Группа 47"/>
          <p:cNvGrpSpPr/>
          <p:nvPr/>
        </p:nvGrpSpPr>
        <p:grpSpPr>
          <a:xfrm>
            <a:off x="7308304" y="1700808"/>
            <a:ext cx="900000" cy="900000"/>
            <a:chOff x="6516216" y="4797152"/>
            <a:chExt cx="1080000" cy="1080000"/>
          </a:xfrm>
        </p:grpSpPr>
        <p:sp>
          <p:nvSpPr>
            <p:cNvPr id="75" name="Прямоугольник 74"/>
            <p:cNvSpPr/>
            <p:nvPr/>
          </p:nvSpPr>
          <p:spPr>
            <a:xfrm>
              <a:off x="6516216" y="4797152"/>
              <a:ext cx="1080000" cy="1080000"/>
            </a:xfrm>
            <a:prstGeom prst="rect">
              <a:avLst/>
            </a:prstGeom>
            <a:solidFill>
              <a:srgbClr val="1A7016"/>
            </a:solidFill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6" name="Picture 12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88224" y="4869160"/>
              <a:ext cx="887412" cy="977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624589">
            <a:off x="183342" y="6082464"/>
            <a:ext cx="593131" cy="53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15449E-6 C 0.02587 -0.02683 0.05208 -0.05319 0.07483 -0.07401 C 0.09722 -0.09505 0.11059 -0.10685 0.1349 -0.12535 C 0.15903 -0.14385 0.19254 -0.16813 0.22049 -0.18455 C 0.24826 -0.20074 0.26927 -0.21092 0.30191 -0.22318 C 0.33472 -0.23497 0.38472 -0.24746 0.41719 -0.25671 C 0.44983 -0.26619 0.46858 -0.27244 0.4974 -0.27914 C 0.52622 -0.28608 0.56076 -0.29094 0.58993 -0.29672 C 0.61875 -0.30227 0.64427 -0.30782 0.67153 -0.31268 C 0.69861 -0.318 0.73281 -0.32262 0.75313 -0.32725 C 0.77309 -0.33187 0.77986 -0.33418 0.79184 -0.33997 C 0.80382 -0.34575 0.81979 -0.3587 0.82552 -0.36217 " pathEditMode="relative" rAng="0" ptsTypes="aaaaaaaaaaaA">
                                      <p:cBhvr>
                                        <p:cTn id="7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" y="-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3419872" y="404664"/>
            <a:ext cx="244827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Candara" pitchFamily="34" charset="0"/>
              </a:rPr>
              <a:t>Выложи букву Б, б</a:t>
            </a:r>
            <a:endParaRPr lang="ru-RU" sz="2000" b="1" dirty="0">
              <a:latin typeface="Candara" pitchFamily="34" charset="0"/>
            </a:endParaRPr>
          </a:p>
        </p:txBody>
      </p:sp>
      <p:pic>
        <p:nvPicPr>
          <p:cNvPr id="4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4" cstate="print"/>
          <a:srcRect l="11433" r="11147"/>
          <a:stretch>
            <a:fillRect/>
          </a:stretch>
        </p:blipFill>
        <p:spPr bwMode="auto">
          <a:xfrm flipH="1">
            <a:off x="7079950" y="260648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C:\Users\Галина Ивановна\AppData\Local\Microsoft\Windows\Temporary Internet Files\Content.Word\shabloni-bukv6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908720"/>
            <a:ext cx="2808312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23055">
            <a:off x="1082946" y="1003973"/>
            <a:ext cx="483600" cy="5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457459">
            <a:off x="1077744" y="1492097"/>
            <a:ext cx="468000" cy="49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823055">
            <a:off x="1079354" y="1948278"/>
            <a:ext cx="468000" cy="49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589838">
            <a:off x="1078775" y="2379005"/>
            <a:ext cx="468000" cy="49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589838">
            <a:off x="1078772" y="2871081"/>
            <a:ext cx="468000" cy="49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589838">
            <a:off x="1078773" y="3303129"/>
            <a:ext cx="468000" cy="49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589838">
            <a:off x="1078773" y="3807184"/>
            <a:ext cx="468000" cy="49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30469">
            <a:off x="1557902" y="996257"/>
            <a:ext cx="468000" cy="49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30469">
            <a:off x="1990758" y="1037000"/>
            <a:ext cx="484396" cy="45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432702">
            <a:off x="2449413" y="1067219"/>
            <a:ext cx="443402" cy="45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51964">
            <a:off x="2891899" y="1025613"/>
            <a:ext cx="468000" cy="49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30469">
            <a:off x="1549070" y="2374929"/>
            <a:ext cx="484396" cy="47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30469">
            <a:off x="2000397" y="2374932"/>
            <a:ext cx="484396" cy="47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302662">
            <a:off x="2471351" y="2404102"/>
            <a:ext cx="484396" cy="45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421489">
            <a:off x="2827884" y="2700327"/>
            <a:ext cx="484396" cy="47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48745">
            <a:off x="2988360" y="3138795"/>
            <a:ext cx="506145" cy="43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30469">
            <a:off x="2864494" y="3599066"/>
            <a:ext cx="484396" cy="47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470654">
            <a:off x="2481250" y="3818438"/>
            <a:ext cx="438453" cy="430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30469">
            <a:off x="2000398" y="3815090"/>
            <a:ext cx="484396" cy="47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AFEFF"/>
              </a:clrFrom>
              <a:clrTo>
                <a:srgbClr val="FA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230469">
            <a:off x="1556034" y="3839346"/>
            <a:ext cx="484396" cy="445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Рисунок 26" descr="C:\Users\Галина Ивановна\AppData\Local\Microsoft\Windows\Temporary Internet Files\Content.Word\shabloni-bukv6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772816"/>
            <a:ext cx="194421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62" name="Группа 143"/>
          <p:cNvGrpSpPr>
            <a:grpSpLocks/>
          </p:cNvGrpSpPr>
          <p:nvPr/>
        </p:nvGrpSpPr>
        <p:grpSpPr bwMode="auto">
          <a:xfrm>
            <a:off x="755576" y="5013176"/>
            <a:ext cx="6480720" cy="1296144"/>
            <a:chOff x="0" y="0"/>
            <a:chExt cx="63286" cy="11550"/>
          </a:xfrm>
        </p:grpSpPr>
        <p:pic>
          <p:nvPicPr>
            <p:cNvPr id="141" name="Рисунок 141" descr="7ea8f03487728f33cb4eb7f7cca35b07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0"/>
              <a:ext cx="44276" cy="11550"/>
            </a:xfrm>
            <a:prstGeom prst="rect">
              <a:avLst/>
            </a:prstGeom>
            <a:noFill/>
          </p:spPr>
        </p:pic>
        <p:pic>
          <p:nvPicPr>
            <p:cNvPr id="142" name="Рисунок 142" descr="7ea8f03487728f33cb4eb7f7cca35b07"/>
            <p:cNvPicPr>
              <a:picLocks noChangeAspect="1"/>
            </p:cNvPicPr>
            <p:nvPr/>
          </p:nvPicPr>
          <p:blipFill>
            <a:blip r:embed="rId8" cstate="print"/>
            <a:srcRect l="60326"/>
            <a:stretch>
              <a:fillRect/>
            </a:stretch>
          </p:blipFill>
          <p:spPr bwMode="auto">
            <a:xfrm>
              <a:off x="45720" y="0"/>
              <a:ext cx="17566" cy="11550"/>
            </a:xfrm>
            <a:prstGeom prst="rect">
              <a:avLst/>
            </a:prstGeom>
            <a:noFill/>
          </p:spPr>
        </p:pic>
      </p:grp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611560" y="4581128"/>
            <a:ext cx="27363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Обведи по точкам букву Б.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Блок-схема: задержка 31"/>
          <p:cNvSpPr/>
          <p:nvPr/>
        </p:nvSpPr>
        <p:spPr>
          <a:xfrm>
            <a:off x="1763688" y="5589240"/>
            <a:ext cx="720080" cy="648000"/>
          </a:xfrm>
          <a:prstGeom prst="flowChartDelay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rot="16200000">
            <a:off x="2105688" y="4815192"/>
            <a:ext cx="0" cy="68400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763688" y="5085184"/>
            <a:ext cx="0" cy="118800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6 C 0.00659 -0.02176 0.01354 -0.04283 0.02118 -0.06482 C 0.02881 -0.08635 0.03819 -0.11158 0.04566 -0.13079 C 0.05312 -0.14977 0.05798 -0.16135 0.06545 -0.18056 C 0.07326 -0.19977 0.07777 -0.2169 0.09149 -0.24468 C 0.1052 -0.27292 0.13211 -0.32223 0.14809 -0.34931 C 0.16388 -0.37639 0.16927 -0.38426 0.18628 -0.40741 C 0.20329 -0.43056 0.22691 -0.46135 0.25017 -0.4875 C 0.27395 -0.51436 0.30225 -0.54468 0.32673 -0.56621 C 0.35138 -0.58774 0.37465 -0.59954 0.39861 -0.61667 C 0.42256 -0.63311 0.44322 -0.65255 0.47048 -0.66829 C 0.49774 -0.6838 0.53194 -0.69769 0.56197 -0.71065 C 0.59201 -0.72338 0.62569 -0.73496 0.65052 -0.74468 C 0.67534 -0.75417 0.69375 -0.76111 0.7118 -0.76875 C 0.72986 -0.77662 0.74444 -0.7838 0.75937 -0.79074 " pathEditMode="relative" rAng="0" ptsTypes="aaaaaaaaaaaaaaA">
                                      <p:cBhvr>
                                        <p:cTn id="1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 rot="20972489">
            <a:off x="2366226" y="2068764"/>
            <a:ext cx="988175" cy="1175499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539552" y="548680"/>
            <a:ext cx="626469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/>
              <a:t> Найди и обведи все шарики с буквой Б синим карандашом, посчитай и напиши соответствующую цифру в клеточке.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3" cstate="print"/>
          <a:srcRect l="11433" r="11147"/>
          <a:stretch>
            <a:fillRect/>
          </a:stretch>
        </p:blipFill>
        <p:spPr bwMode="auto">
          <a:xfrm flipH="1">
            <a:off x="7079950" y="260648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Прямоугольник 23"/>
          <p:cNvSpPr/>
          <p:nvPr/>
        </p:nvSpPr>
        <p:spPr>
          <a:xfrm>
            <a:off x="7380312" y="3140968"/>
            <a:ext cx="1080120" cy="108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 rot="2217118">
            <a:off x="5460227" y="2404032"/>
            <a:ext cx="887841" cy="1095648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 rot="203745">
            <a:off x="3603521" y="1656304"/>
            <a:ext cx="960232" cy="1064729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 rot="4452451">
            <a:off x="5909259" y="3325893"/>
            <a:ext cx="853874" cy="1214326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 rot="18916795">
            <a:off x="1112716" y="4154186"/>
            <a:ext cx="778883" cy="1197348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380312" y="2924944"/>
            <a:ext cx="10801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dirty="0" smtClean="0"/>
              <a:t>5</a:t>
            </a:r>
            <a:endParaRPr lang="ru-RU" sz="8800" dirty="0"/>
          </a:p>
        </p:txBody>
      </p:sp>
      <p:pic>
        <p:nvPicPr>
          <p:cNvPr id="12290" name="Picture 2" descr="C:\Users\Галина Ивановна\Desktop\Картинки\i (1)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687" r="10423" b="40328"/>
          <a:stretch>
            <a:fillRect/>
          </a:stretch>
        </p:blipFill>
        <p:spPr bwMode="auto">
          <a:xfrm>
            <a:off x="2627784" y="2924944"/>
            <a:ext cx="2951843" cy="2520280"/>
          </a:xfrm>
          <a:prstGeom prst="rect">
            <a:avLst/>
          </a:prstGeom>
          <a:noFill/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22"/>
          <a:stretch>
            <a:fillRect/>
          </a:stretch>
        </p:blipFill>
        <p:spPr bwMode="auto">
          <a:xfrm>
            <a:off x="611560" y="1484784"/>
            <a:ext cx="6949879" cy="4488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9 0.0088 C 0.00191 -0.01296 0.00885 -0.03403 0.01649 -0.05602 C 0.02413 -0.07755 0.0335 -0.10278 0.04097 -0.12222 C 0.04843 -0.1412 0.0533 -0.15278 0.06076 -0.17199 C 0.06857 -0.1912 0.07309 -0.20833 0.0868 -0.23611 C 0.10052 -0.26435 0.12743 -0.31366 0.1434 -0.34074 C 0.1592 -0.36782 0.16458 -0.37592 0.18159 -0.39907 C 0.19861 -0.42222 0.22222 -0.45301 0.24548 -0.47917 C 0.26927 -0.50602 0.29757 -0.53634 0.32205 -0.55787 C 0.3467 -0.5794 0.36996 -0.5912 0.39392 -0.60833 C 0.41788 -0.625 0.43854 -0.64444 0.4658 -0.66018 C 0.49305 -0.67569 0.52725 -0.68958 0.55729 -0.70255 C 0.58732 -0.71528 0.621 -0.72685 0.64583 -0.73657 C 0.67066 -0.74606 0.68906 -0.75301 0.70711 -0.76065 C 0.72517 -0.76852 0.73975 -0.77569 0.75468 -0.78264 " pathEditMode="relative" rAng="0" ptsTypes="aaaaaaaaaaaaaaA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" grpId="0" animBg="1"/>
      <p:bldP spid="28" grpId="0" animBg="1"/>
      <p:bldP spid="29" grpId="0" animBg="1"/>
      <p:bldP spid="30" grpId="0" animBg="1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алина Ивановна\Desktop\Картинки\1579435023_10-45.jpg"/>
          <p:cNvPicPr>
            <a:picLocks noChangeAspect="1" noChangeArrowheads="1"/>
          </p:cNvPicPr>
          <p:nvPr/>
        </p:nvPicPr>
        <p:blipFill>
          <a:blip r:embed="rId3" cstate="print"/>
          <a:srcRect l="6667" t="-1818" b="9513"/>
          <a:stretch>
            <a:fillRect/>
          </a:stretch>
        </p:blipFill>
        <p:spPr bwMode="auto">
          <a:xfrm>
            <a:off x="179512" y="0"/>
            <a:ext cx="8784976" cy="6735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6" name="Picture 6" descr="http://skupka-ocenka24.ru/wp-content/uploads/2018/01/sdat_televizor.png"/>
          <p:cNvPicPr>
            <a:picLocks noChangeAspect="1" noChangeArrowheads="1"/>
          </p:cNvPicPr>
          <p:nvPr/>
        </p:nvPicPr>
        <p:blipFill>
          <a:blip r:embed="rId4" cstate="print"/>
          <a:srcRect l="16980" t="4547" r="12884" b="8829"/>
          <a:stretch>
            <a:fillRect/>
          </a:stretch>
        </p:blipFill>
        <p:spPr bwMode="auto">
          <a:xfrm>
            <a:off x="4283968" y="836712"/>
            <a:ext cx="4680520" cy="4032448"/>
          </a:xfrm>
          <a:prstGeom prst="rect">
            <a:avLst/>
          </a:prstGeom>
          <a:noFill/>
        </p:spPr>
      </p:pic>
      <p:sp>
        <p:nvSpPr>
          <p:cNvPr id="3" name="Скругленный прямоугольник 2">
            <a:hlinkClick r:id="rId5" action="ppaction://hlinksldjump"/>
          </p:cNvPr>
          <p:cNvSpPr/>
          <p:nvPr/>
        </p:nvSpPr>
        <p:spPr>
          <a:xfrm>
            <a:off x="5436096" y="332656"/>
            <a:ext cx="316835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Физкультминутка </a:t>
            </a:r>
          </a:p>
        </p:txBody>
      </p:sp>
      <p:pic>
        <p:nvPicPr>
          <p:cNvPr id="1027" name="Picture 3" descr="C:\Users\Галина Ивановна\Desktop\Картинки\40620_9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51520" y="1916832"/>
            <a:ext cx="3819600" cy="4658463"/>
          </a:xfrm>
          <a:prstGeom prst="rect">
            <a:avLst/>
          </a:prstGeom>
          <a:noFill/>
        </p:spPr>
      </p:pic>
      <p:sp>
        <p:nvSpPr>
          <p:cNvPr id="6" name="Управляющая кнопка: домой 5">
            <a:hlinkClick r:id="rId7" action="ppaction://hlinksldjump" highlightClick="1"/>
          </p:cNvPr>
          <p:cNvSpPr/>
          <p:nvPr/>
        </p:nvSpPr>
        <p:spPr>
          <a:xfrm>
            <a:off x="8460432" y="6237312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Зарядка короткая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4644009" y="1916832"/>
            <a:ext cx="3171333" cy="255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476672"/>
            <a:ext cx="7632847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http://i.mycdn.me/i?r=AzEPZsRbOZEKgBhR0XGMT1RkBzMZJiybD7bYIP5ffRxpmKaKTM5SRkZCeTgDn6uOyic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028" r="8972"/>
          <a:stretch>
            <a:fillRect/>
          </a:stretch>
        </p:blipFill>
        <p:spPr bwMode="auto">
          <a:xfrm>
            <a:off x="7164288" y="4005064"/>
            <a:ext cx="1728192" cy="2708920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88640"/>
            <a:ext cx="504056" cy="4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7020272" y="1052736"/>
            <a:ext cx="792088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Б</a:t>
            </a:r>
            <a:endParaRPr lang="ru-RU" sz="5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3968" y="3861048"/>
            <a:ext cx="792088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Б</a:t>
            </a:r>
            <a:endParaRPr lang="ru-RU" sz="5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88024" y="2924944"/>
            <a:ext cx="792088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Б</a:t>
            </a:r>
            <a:endParaRPr lang="ru-RU" sz="5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084168" y="1988840"/>
            <a:ext cx="792088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Б</a:t>
            </a:r>
            <a:endParaRPr lang="ru-RU" sz="5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843808" y="5661248"/>
            <a:ext cx="792088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Б</a:t>
            </a:r>
            <a:endParaRPr lang="ru-RU" sz="5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491880" y="4725144"/>
            <a:ext cx="792088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Б</a:t>
            </a:r>
            <a:endParaRPr lang="ru-RU" sz="5400" dirty="0"/>
          </a:p>
        </p:txBody>
      </p:sp>
      <p:pic>
        <p:nvPicPr>
          <p:cNvPr id="3" name="Рисунок 2"/>
          <p:cNvPicPr/>
          <p:nvPr/>
        </p:nvPicPr>
        <p:blipFill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472326" cy="648072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36912"/>
            <a:ext cx="472326" cy="648072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45024"/>
            <a:ext cx="472326" cy="648072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09120"/>
            <a:ext cx="472326" cy="648072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5373216"/>
            <a:ext cx="472326" cy="648072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209928"/>
            <a:ext cx="472326" cy="648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7 -0.01273 C -0.03524 -0.01667 -0.02882 -0.0206 -0.02361 -0.02408 C -0.0184 -0.02755 -0.01441 -0.03125 -0.01042 -0.03426 C -0.00642 -0.03727 -0.00312 -0.03958 0.00087 -0.04167 C 0.00486 -0.04375 0.00816 -0.04352 0.01319 -0.04676 C 0.01823 -0.05 0.02535 -0.05718 0.03108 -0.06181 C 0.03681 -0.06644 0.04254 -0.07153 0.04809 -0.07431 C 0.05365 -0.07708 0.05851 -0.0787 0.06406 -0.07824 C 0.06962 -0.07778 0.07587 -0.07523 0.08108 -0.07199 C 0.08629 -0.06875 0.09115 -0.06296 0.09514 -0.05926 C 0.09913 -0.05556 0.10104 -0.0537 0.10469 -0.05046 C 0.10833 -0.04722 0.11267 -0.04213 0.11684 -0.03912 C 0.12101 -0.03611 0.12483 -0.03241 0.13004 -0.03287 C 0.13524 -0.03333 0.14254 -0.03773 0.14809 -0.04167 C 0.15365 -0.0456 0.15816 -0.05185 0.16302 -0.05671 C 0.16823 -0.06158 0.17309 -0.06713 0.1783 -0.0706 C 0.18351 -0.07408 0.18837 -0.07778 0.19427 -0.07824 C 0.20017 -0.0787 0.20816 -0.07593 0.21406 -0.07315 C 0.21997 -0.07037 0.22274 -0.06574 0.22917 -0.06181 C 0.23559 -0.05787 0.24601 -0.05301 0.25278 -0.04931 C 0.25955 -0.0456 0.2658 -0.0412 0.26979 -0.03912 C 0.27379 -0.03704 0.27344 -0.03588 0.27726 -0.03658 C 0.28108 -0.03727 0.28785 -0.04005 0.29323 -0.04306 C 0.29861 -0.04607 0.30417 -0.05046 0.30938 -0.0544 C 0.31458 -0.05833 0.3191 -0.06343 0.32448 -0.0669 C 0.32986 -0.07037 0.33715 -0.07408 0.34149 -0.0757 C 0.34566 -0.07732 0.34826 -0.07662 0.35087 -0.07685 C 0.35347 -0.07708 0.3533 -0.07824 0.35747 -0.07685 C 0.36163 -0.07546 0.37066 -0.0713 0.37639 -0.06806 C 0.38212 -0.06482 0.3875 -0.06065 0.39236 -0.05671 C 0.39722 -0.05278 0.40156 -0.04722 0.40556 -0.04421 C 0.40955 -0.0412 0.41302 -0.04005 0.41684 -0.03796 C 0.42066 -0.03588 0.42448 -0.03264 0.4283 -0.03171 C 0.43212 -0.03079 0.43594 -0.03195 0.43958 -0.03287 C 0.44323 -0.0338 0.44566 -0.03611 0.44983 -0.03796 C 0.45382 -0.03982 0.45955 -0.04144 0.46406 -0.04421 C 0.46858 -0.04699 0.47274 -0.05116 0.47726 -0.0544 C 0.48177 -0.05764 0.48733 -0.06065 0.49149 -0.0632 C 0.49566 -0.06574 0.49913 -0.06713 0.50278 -0.06945 C 0.50642 -0.07176 0.5092 -0.07546 0.51319 -0.07685 C 0.51719 -0.07824 0.5224 -0.07824 0.52639 -0.07824 C 0.53038 -0.07824 0.53316 -0.07824 0.53767 -0.07685 C 0.54219 -0.07546 0.54948 -0.07245 0.55365 -0.06945 C 0.55781 -0.06644 0.55747 -0.0632 0.56319 -0.0581 C 0.56892 -0.05301 0.58021 -0.04514 0.58767 -0.03912 C 0.59514 -0.0331 0.60278 -0.02523 0.60833 -0.02153 C 0.61389 -0.01783 0.61875 -0.01852 0.62153 -0.01667 C 0.62431 -0.01482 0.62483 -0.0125 0.62535 -0.01019 " pathEditMode="relative" rAng="0" ptsTypes="aaaaaaaaaaaaaaaaaaaaaaaaaaaaaaaaaaaaaaaaaaaaaaaA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" y="-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5.55112E-17 C 0.00278 -0.00208 0.00573 -0.00417 0.00937 -0.00694 C 0.01302 -0.00972 0.01736 -0.01273 0.02187 -0.01667 C 0.02639 -0.0206 0.0316 -0.02662 0.03646 -0.03056 C 0.04132 -0.03449 0.04653 -0.03657 0.05104 -0.04028 C 0.05556 -0.04398 0.05833 -0.04907 0.06354 -0.05278 C 0.06875 -0.05648 0.07708 -0.05972 0.08229 -0.0625 C 0.0875 -0.06528 0.09062 -0.06806 0.09479 -0.06944 C 0.09896 -0.07083 0.10382 -0.0706 0.10729 -0.07083 C 0.11076 -0.07106 0.11181 -0.07176 0.11562 -0.07083 C 0.11944 -0.06991 0.12083 -0.07199 0.13021 -0.06528 C 0.13958 -0.05856 0.16302 -0.03727 0.17187 -0.03056 C 0.18073 -0.02384 0.18003 -0.02593 0.18333 -0.025 C 0.18663 -0.02407 0.18924 -0.025 0.19167 -0.025 C 0.1941 -0.025 0.19444 -0.02407 0.19792 -0.025 C 0.20139 -0.02593 0.20295 -0.02407 0.2125 -0.03056 C 0.22205 -0.03704 0.24635 -0.05718 0.25521 -0.06389 C 0.26406 -0.0706 0.2625 -0.06991 0.26562 -0.07083 C 0.26875 -0.07176 0.2684 -0.07153 0.27396 -0.06944 C 0.27951 -0.06736 0.2908 -0.06227 0.29896 -0.05833 C 0.30712 -0.0544 0.3151 -0.05046 0.32292 -0.04583 C 0.33073 -0.0412 0.33802 -0.0338 0.34583 -0.03056 C 0.35365 -0.02731 0.3625 -0.02569 0.36979 -0.02639 C 0.37708 -0.02708 0.38229 -0.03125 0.38958 -0.03472 C 0.39687 -0.03819 0.40556 -0.04282 0.41354 -0.04722 C 0.42153 -0.05162 0.4316 -0.05764 0.4375 -0.06111 C 0.4434 -0.06458 0.44462 -0.06713 0.44896 -0.06806 C 0.4533 -0.06898 0.45694 -0.06898 0.46354 -0.06667 C 0.47014 -0.06435 0.48177 -0.0581 0.48854 -0.05417 C 0.49531 -0.05023 0.4941 -0.05023 0.50417 -0.04306 C 0.51424 -0.03588 0.54149 -0.01644 0.54896 -0.01111 " pathEditMode="relative" rAng="0" ptsTypes="aaaaaaaaaaaaaaaaaaaaaaaaaaaaaaA">
                                      <p:cBhvr>
                                        <p:cTn id="2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" y="-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8.14815E-6 C -0.00851 0.00024 -0.01684 0.0007 -0.01562 -0.00277 C -0.01441 -0.00624 0.00052 -0.01574 0.00729 -0.02083 C 0.01406 -0.02592 0.01962 -0.02939 0.025 -0.03333 C 0.03038 -0.03726 0.03438 -0.04097 0.03959 -0.04444 C 0.04479 -0.04791 0.05087 -0.05115 0.05625 -0.05416 C 0.06163 -0.05717 0.06684 -0.06064 0.07188 -0.06249 C 0.07691 -0.06435 0.07986 -0.06643 0.08646 -0.06527 C 0.09306 -0.06411 0.10295 -0.06018 0.11146 -0.05555 C 0.11997 -0.05092 0.1309 -0.04166 0.1375 -0.03749 C 0.1441 -0.03333 0.14618 -0.0331 0.15104 -0.03055 C 0.1559 -0.028 0.16302 -0.02361 0.16667 -0.02222 C 0.17031 -0.02083 0.1684 -0.02152 0.17292 -0.02222 C 0.17743 -0.02291 0.1882 -0.02384 0.19375 -0.02638 C 0.19931 -0.02893 0.20209 -0.03472 0.20625 -0.03749 C 0.21042 -0.04027 0.21476 -0.04027 0.21875 -0.04305 C 0.22274 -0.04583 0.2257 -0.05092 0.23021 -0.05416 C 0.23472 -0.0574 0.24236 -0.06018 0.24584 -0.06249 C 0.24931 -0.06481 0.24705 -0.06712 0.25104 -0.06805 C 0.25504 -0.06898 0.26459 -0.06874 0.26979 -0.06805 C 0.275 -0.06736 0.27622 -0.06759 0.28229 -0.06388 C 0.28837 -0.06018 0.29896 -0.04999 0.30625 -0.04583 C 0.31354 -0.04166 0.31875 -0.04259 0.32604 -0.03888 C 0.33334 -0.03518 0.33993 -0.02754 0.35 -0.02361 C 0.36007 -0.01967 0.37327 -0.01759 0.38646 -0.01527 " pathEditMode="relative" ptsTypes="aaaaaaaaaaaaaaaaaaaaaaaaA">
                                      <p:cBhvr>
                                        <p:cTn id="3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69 0.00532 C -0.01857 3.7037E-7 -0.01146 -0.00509 -0.00607 -0.00903 C -0.00069 -0.01273 0.00139 -0.01458 0.00625 -0.01806 C 0.01129 -0.02153 0.01736 -0.02639 0.02309 -0.03032 C 0.02882 -0.03449 0.03559 -0.03866 0.04132 -0.04236 C 0.04705 -0.04583 0.05243 -0.04931 0.05747 -0.05139 C 0.06233 -0.05347 0.06736 -0.05463 0.07118 -0.05532 C 0.07483 -0.05625 0.07639 -0.05694 0.08004 -0.05648 C 0.08351 -0.05579 0.08907 -0.05417 0.09306 -0.05208 C 0.09723 -0.05023 0.09983 -0.04815 0.10486 -0.04468 C 0.10973 -0.0412 0.11841 -0.03472 0.12309 -0.03148 C 0.12795 -0.02801 0.13004 -0.02616 0.13334 -0.02454 C 0.13663 -0.02315 0.14028 -0.02269 0.14288 -0.02222 C 0.14532 -0.02153 0.14566 -0.02083 0.14861 -0.0206 C 0.15157 -0.02037 0.15643 -0.01968 0.16025 -0.0206 C 0.16424 -0.02153 0.16771 -0.02384 0.17205 -0.02639 C 0.17622 -0.02894 0.18177 -0.03241 0.18577 -0.03542 C 0.18993 -0.03866 0.19219 -0.04259 0.19601 -0.0456 C 0.19966 -0.04838 0.20469 -0.05093 0.20851 -0.05301 C 0.2125 -0.05486 0.21459 -0.05648 0.21945 -0.05718 C 0.22413 -0.05764 0.23229 -0.05764 0.2375 -0.05648 C 0.24288 -0.05532 0.24688 -0.05301 0.25157 -0.05069 C 0.25608 -0.04815 0.26129 -0.04468 0.26545 -0.04236 C 0.26945 -0.03982 0.2724 -0.0375 0.2757 -0.03542 C 0.27882 -0.03333 0.27726 -0.03333 0.28507 -0.02894 C 0.29288 -0.02454 0.31598 -0.01227 0.3224 -0.00903 " pathEditMode="relative" rAng="0" ptsTypes="aaaaaaaaaaaaaaaaaaaaaaaaaA">
                                      <p:cBhvr>
                                        <p:cTn id="4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C 0.00365 -0.00509 0.00747 -0.00996 0.01111 -0.01389 C 0.01476 -0.01783 0.01754 -0.01991 0.0217 -0.02384 C 0.02587 -0.02778 0.03142 -0.0338 0.03576 -0.03773 C 0.04011 -0.04167 0.04358 -0.04422 0.04774 -0.04769 C 0.05191 -0.05116 0.05747 -0.05556 0.06111 -0.0588 C 0.06476 -0.06204 0.06649 -0.06482 0.06945 -0.06667 C 0.0724 -0.06852 0.07587 -0.06945 0.07917 -0.0706 C 0.08247 -0.07176 0.08611 -0.07361 0.08958 -0.07361 C 0.09306 -0.07361 0.09653 -0.07176 0.1 -0.0706 C 0.10347 -0.06945 0.10625 -0.06945 0.11042 -0.06667 C 0.11458 -0.06389 0.12066 -0.05741 0.12465 -0.05371 C 0.12865 -0.05 0.13073 -0.04769 0.13438 -0.04468 C 0.13802 -0.04167 0.14167 -0.03843 0.14618 -0.03588 C 0.1507 -0.03334 0.15729 -0.02986 0.16111 -0.02894 C 0.16493 -0.02801 0.16667 -0.03009 0.16945 -0.03079 C 0.17222 -0.03148 0.17431 -0.03172 0.17761 -0.0338 C 0.1809 -0.03588 0.18576 -0.04051 0.18889 -0.04283 C 0.19201 -0.04514 0.19392 -0.04537 0.19618 -0.04769 C 0.19844 -0.05 0.20052 -0.05371 0.20295 -0.05672 C 0.20538 -0.05972 0.20833 -0.0625 0.21111 -0.06574 C 0.21389 -0.06898 0.21632 -0.07246 0.21945 -0.0757 C 0.22257 -0.07894 0.22535 -0.0838 0.22986 -0.08565 C 0.23438 -0.0875 0.24132 -0.0882 0.24618 -0.0875 C 0.25104 -0.08681 0.25486 -0.08472 0.25903 -0.08172 C 0.2632 -0.07871 0.26858 -0.0713 0.2717 -0.06875 C 0.27483 -0.06621 0.27622 -0.06597 0.27761 -0.06574 " pathEditMode="relative" rAng="0" ptsTypes="aaaaaaaaaaaaaaaaaaaaaaaaaaA">
                                      <p:cBhvr>
                                        <p:cTn id="6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03423E-6 C 0.00226 -0.0037 0.00486 -0.00694 0.00868 -0.01087 C 0.01285 -0.01527 0.01962 -0.02197 0.02448 -0.02614 C 0.02951 -0.0303 0.03108 -0.03585 0.03837 -0.03585 C 0.04566 -0.03608 0.05989 -0.03099 0.06771 -0.02706 C 0.07569 -0.02336 0.0816 -0.01665 0.08559 -0.01272 C 0.08958 -0.00925 0.08976 -0.00787 0.09219 -0.00463 C 0.09496 -0.00162 0.0967 0.00208 0.10087 0.00485 C 0.10521 0.00786 0.1118 0.01133 0.11771 0.01318 C 0.12378 0.0148 0.13055 0.01526 0.13628 0.01503 C 0.14219 0.01457 0.14288 0.01202 0.1526 0.01087 C 0.16233 0.00948 0.18785 0.0074 0.19479 0.0067 " pathEditMode="relative" rAng="258447" ptsTypes="aaaaaaaaaaaA">
                                      <p:cBhvr>
                                        <p:cTn id="7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 -0.00139 C 0.01928 -0.00139 0.03525 -0.00139 0.05122 0.00185 C 0.06737 0.00555 0.08056 0.01041 0.1007 0.01989 C 0.12066 0.02891 0.14341 0.03839 0.17136 0.05851 C 0.19983 0.07863 0.21598 0.08811 0.26997 0.13992 C 0.32448 0.19195 0.41441 0.27498 0.49497 0.36957 C 0.57622 0.46462 0.6658 0.58719 0.75608 0.71045 " pathEditMode="relative" rAng="0" ptsTypes="aaaaaaA"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" y="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6339</TotalTime>
  <Words>243</Words>
  <Application>Microsoft Office PowerPoint</Application>
  <PresentationFormat>Экран (4:3)</PresentationFormat>
  <Paragraphs>68</Paragraphs>
  <Slides>15</Slides>
  <Notes>8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728</cp:revision>
  <dcterms:created xsi:type="dcterms:W3CDTF">2020-04-24T06:45:36Z</dcterms:created>
  <dcterms:modified xsi:type="dcterms:W3CDTF">2023-07-05T09:45:18Z</dcterms:modified>
</cp:coreProperties>
</file>