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15"/>
  </p:notesMasterIdLst>
  <p:sldIdLst>
    <p:sldId id="302" r:id="rId2"/>
    <p:sldId id="305" r:id="rId3"/>
    <p:sldId id="287" r:id="rId4"/>
    <p:sldId id="275" r:id="rId5"/>
    <p:sldId id="264" r:id="rId6"/>
    <p:sldId id="273" r:id="rId7"/>
    <p:sldId id="267" r:id="rId8"/>
    <p:sldId id="299" r:id="rId9"/>
    <p:sldId id="262" r:id="rId10"/>
    <p:sldId id="268" r:id="rId11"/>
    <p:sldId id="304" r:id="rId12"/>
    <p:sldId id="306" r:id="rId13"/>
    <p:sldId id="303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A7016"/>
    <a:srgbClr val="22901C"/>
    <a:srgbClr val="200AC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896" autoAdjust="0"/>
    <p:restoredTop sz="90786" autoAdjust="0"/>
  </p:normalViewPr>
  <p:slideViewPr>
    <p:cSldViewPr>
      <p:cViewPr>
        <p:scale>
          <a:sx n="90" d="100"/>
          <a:sy n="90" d="100"/>
        </p:scale>
        <p:origin x="-624" y="-2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72706E-5F83-4805-AC3A-97F11EE00507}" type="datetimeFigureOut">
              <a:rPr lang="ru-RU" smtClean="0"/>
              <a:pPr/>
              <a:t>05.07.2023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4E9397-1D84-46B4-B2DE-9FA197B46A7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4E9397-1D84-46B4-B2DE-9FA197B46A76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4E9397-1D84-46B4-B2DE-9FA197B46A76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4E9397-1D84-46B4-B2DE-9FA197B46A76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Характеристика звука [Н]: губки свободны, зубки видны, но не сомкнуты, кончик языка прижат к верхним зубам, воздух проходит через носик, горлышко «работает». Звук [Н] – согласный, звонкий, твердый, обозначается синим цветом. 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4E9397-1D84-46B4-B2DE-9FA197B46A76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4E9397-1D84-46B4-B2DE-9FA197B46A76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4E9397-1D84-46B4-B2DE-9FA197B46A76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Обведи в кружок – синим карандашом картинки, название которых начинается со звука [Н]. Раскрась картинки. (</a:t>
            </a:r>
            <a:r>
              <a:rPr lang="ru-RU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Ноги, носорог, бусы, насос, шуба, ножницы)</a:t>
            </a:r>
            <a:endParaRPr lang="ru-RU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4E9397-1D84-46B4-B2DE-9FA197B46A76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Определить наличие звука в слове, его позицию (начало, середина или конец слова), раскрасить синим цветом соответствующие клеточки. (</a:t>
            </a:r>
            <a:r>
              <a:rPr lang="ru-RU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Носок, батон, зонт, банан, нос, бант, бубен, ноты) </a:t>
            </a:r>
            <a:endParaRPr lang="ru-RU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4E9397-1D84-46B4-B2DE-9FA197B46A76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Овальная выноска 10"/>
          <p:cNvSpPr/>
          <p:nvPr/>
        </p:nvSpPr>
        <p:spPr>
          <a:xfrm>
            <a:off x="1007604" y="548680"/>
            <a:ext cx="7128792" cy="3473674"/>
          </a:xfrm>
          <a:prstGeom prst="wedgeEllipseCallout">
            <a:avLst>
              <a:gd name="adj1" fmla="val 47755"/>
              <a:gd name="adj2" fmla="val 35079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-5390"/>
          <a:stretch/>
        </p:blipFill>
        <p:spPr>
          <a:xfrm>
            <a:off x="6660232" y="3409156"/>
            <a:ext cx="2223864" cy="320744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-3189"/>
          <a:stretch/>
        </p:blipFill>
        <p:spPr>
          <a:xfrm>
            <a:off x="179512" y="1841514"/>
            <a:ext cx="2345804" cy="4723867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F896E-B9E9-4D32-95C5-971FB4A05C66}" type="datetimeFigureOut">
              <a:rPr lang="ru-RU" smtClean="0"/>
              <a:pPr/>
              <a:t>05.07.2023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B7943-AA60-4E71-AEEF-09B2FE56E14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Рамка 6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2500"/>
            </a:avLst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8988628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F896E-B9E9-4D32-95C5-971FB4A05C66}" type="datetimeFigureOut">
              <a:rPr lang="ru-RU" smtClean="0"/>
              <a:pPr/>
              <a:t>05.07.2023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B7943-AA60-4E71-AEEF-09B2FE56E14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679938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F896E-B9E9-4D32-95C5-971FB4A05C66}" type="datetimeFigureOut">
              <a:rPr lang="ru-RU" smtClean="0"/>
              <a:pPr/>
              <a:t>05.07.2023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B7943-AA60-4E71-AEEF-09B2FE56E14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50429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Скругленный прямоугольник 9"/>
          <p:cNvSpPr/>
          <p:nvPr/>
        </p:nvSpPr>
        <p:spPr>
          <a:xfrm>
            <a:off x="1547664" y="332656"/>
            <a:ext cx="7272808" cy="1584176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>
          <a:xfrm>
            <a:off x="179512" y="116632"/>
            <a:ext cx="1584176" cy="2327588"/>
          </a:xfrm>
          <a:prstGeom prst="rect">
            <a:avLst/>
          </a:prstGeom>
        </p:spPr>
      </p:pic>
      <p:sp>
        <p:nvSpPr>
          <p:cNvPr id="7" name="Рамка 6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2500"/>
            </a:avLst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844824"/>
            <a:ext cx="8229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F896E-B9E9-4D32-95C5-971FB4A05C66}" type="datetimeFigureOut">
              <a:rPr lang="ru-RU" smtClean="0"/>
              <a:pPr/>
              <a:t>05.07.2023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B7943-AA60-4E71-AEEF-09B2FE56E14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657485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F896E-B9E9-4D32-95C5-971FB4A05C66}" type="datetimeFigureOut">
              <a:rPr lang="ru-RU" smtClean="0"/>
              <a:pPr/>
              <a:t>05.07.2023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B7943-AA60-4E71-AEEF-09B2FE56E14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8700393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F896E-B9E9-4D32-95C5-971FB4A05C66}" type="datetimeFigureOut">
              <a:rPr lang="ru-RU" smtClean="0"/>
              <a:pPr/>
              <a:t>05.07.2023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B7943-AA60-4E71-AEEF-09B2FE56E14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4339873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F896E-B9E9-4D32-95C5-971FB4A05C66}" type="datetimeFigureOut">
              <a:rPr lang="ru-RU" smtClean="0"/>
              <a:pPr/>
              <a:t>05.07.2023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B7943-AA60-4E71-AEEF-09B2FE56E14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86812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Рамка 5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2500"/>
            </a:avLst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F896E-B9E9-4D32-95C5-971FB4A05C66}" type="datetimeFigureOut">
              <a:rPr lang="ru-RU" smtClean="0"/>
              <a:pPr/>
              <a:t>05.07.2023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B7943-AA60-4E71-AEEF-09B2FE56E14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539238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F896E-B9E9-4D32-95C5-971FB4A05C66}" type="datetimeFigureOut">
              <a:rPr lang="ru-RU" smtClean="0"/>
              <a:pPr/>
              <a:t>05.07.2023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B7943-AA60-4E71-AEEF-09B2FE56E14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Рамка 4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2500"/>
            </a:avLst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473818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F896E-B9E9-4D32-95C5-971FB4A05C66}" type="datetimeFigureOut">
              <a:rPr lang="ru-RU" smtClean="0"/>
              <a:pPr/>
              <a:t>05.07.2023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B7943-AA60-4E71-AEEF-09B2FE56E14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7417445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F896E-B9E9-4D32-95C5-971FB4A05C66}" type="datetimeFigureOut">
              <a:rPr lang="ru-RU" smtClean="0"/>
              <a:pPr/>
              <a:t>05.07.2023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B7943-AA60-4E71-AEEF-09B2FE56E14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4564267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AF896E-B9E9-4D32-95C5-971FB4A05C66}" type="datetimeFigureOut">
              <a:rPr lang="ru-RU" smtClean="0"/>
              <a:pPr/>
              <a:t>05.07.2023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0B7943-AA60-4E71-AEEF-09B2FE56E14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769042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slide" Target="slide9.xml"/><Relationship Id="rId13" Type="http://schemas.openxmlformats.org/officeDocument/2006/relationships/image" Target="../media/image51.jpeg"/><Relationship Id="rId3" Type="http://schemas.openxmlformats.org/officeDocument/2006/relationships/audio" Target="../media/audio4.wav"/><Relationship Id="rId7" Type="http://schemas.openxmlformats.org/officeDocument/2006/relationships/image" Target="../media/image48.png"/><Relationship Id="rId12" Type="http://schemas.openxmlformats.org/officeDocument/2006/relationships/image" Target="../media/image50.png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5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jpeg"/><Relationship Id="rId11" Type="http://schemas.openxmlformats.org/officeDocument/2006/relationships/image" Target="../media/image25.jpeg"/><Relationship Id="rId5" Type="http://schemas.openxmlformats.org/officeDocument/2006/relationships/image" Target="../media/image46.jpeg"/><Relationship Id="rId15" Type="http://schemas.openxmlformats.org/officeDocument/2006/relationships/image" Target="../media/image53.png"/><Relationship Id="rId10" Type="http://schemas.openxmlformats.org/officeDocument/2006/relationships/slide" Target="slide4.xml"/><Relationship Id="rId4" Type="http://schemas.openxmlformats.org/officeDocument/2006/relationships/audio" Target="../media/audio2.wav"/><Relationship Id="rId9" Type="http://schemas.openxmlformats.org/officeDocument/2006/relationships/image" Target="../media/image49.png"/><Relationship Id="rId14" Type="http://schemas.openxmlformats.org/officeDocument/2006/relationships/image" Target="../media/image5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jpeg"/><Relationship Id="rId5" Type="http://schemas.openxmlformats.org/officeDocument/2006/relationships/image" Target="../media/image49.png"/><Relationship Id="rId4" Type="http://schemas.openxmlformats.org/officeDocument/2006/relationships/image" Target="../media/image5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7" Type="http://schemas.openxmlformats.org/officeDocument/2006/relationships/image" Target="../media/image62.pn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1.jpeg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3" Type="http://schemas.openxmlformats.org/officeDocument/2006/relationships/image" Target="../media/image6.jpeg"/><Relationship Id="rId7" Type="http://schemas.openxmlformats.org/officeDocument/2006/relationships/slide" Target="slide9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slide" Target="slide5.xml"/><Relationship Id="rId5" Type="http://schemas.openxmlformats.org/officeDocument/2006/relationships/slide" Target="slide4.xml"/><Relationship Id="rId10" Type="http://schemas.openxmlformats.org/officeDocument/2006/relationships/image" Target="../media/image9.png"/><Relationship Id="rId4" Type="http://schemas.openxmlformats.org/officeDocument/2006/relationships/image" Target="../media/image7.jpeg"/><Relationship Id="rId9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slide" Target="slide9.xml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12" Type="http://schemas.openxmlformats.org/officeDocument/2006/relationships/slide" Target="slide7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11" Type="http://schemas.openxmlformats.org/officeDocument/2006/relationships/slide" Target="slide6.xml"/><Relationship Id="rId5" Type="http://schemas.openxmlformats.org/officeDocument/2006/relationships/image" Target="../media/image12.png"/><Relationship Id="rId15" Type="http://schemas.openxmlformats.org/officeDocument/2006/relationships/slide" Target="slide3.xml"/><Relationship Id="rId10" Type="http://schemas.openxmlformats.org/officeDocument/2006/relationships/slide" Target="slide5.xml"/><Relationship Id="rId4" Type="http://schemas.openxmlformats.org/officeDocument/2006/relationships/image" Target="../media/image11.jpeg"/><Relationship Id="rId9" Type="http://schemas.openxmlformats.org/officeDocument/2006/relationships/image" Target="../media/image16.png"/><Relationship Id="rId14" Type="http://schemas.openxmlformats.org/officeDocument/2006/relationships/slide" Target="slide10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25.jpeg"/><Relationship Id="rId3" Type="http://schemas.openxmlformats.org/officeDocument/2006/relationships/image" Target="../media/image17.jpeg"/><Relationship Id="rId7" Type="http://schemas.openxmlformats.org/officeDocument/2006/relationships/image" Target="../media/image21.png"/><Relationship Id="rId12" Type="http://schemas.openxmlformats.org/officeDocument/2006/relationships/slide" Target="slide4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11" Type="http://schemas.openxmlformats.org/officeDocument/2006/relationships/image" Target="../media/image24.png"/><Relationship Id="rId5" Type="http://schemas.openxmlformats.org/officeDocument/2006/relationships/image" Target="../media/image19.png"/><Relationship Id="rId15" Type="http://schemas.openxmlformats.org/officeDocument/2006/relationships/image" Target="../media/image27.jpeg"/><Relationship Id="rId10" Type="http://schemas.openxmlformats.org/officeDocument/2006/relationships/slide" Target="slide9.xml"/><Relationship Id="rId4" Type="http://schemas.openxmlformats.org/officeDocument/2006/relationships/image" Target="../media/image18.jpeg"/><Relationship Id="rId9" Type="http://schemas.openxmlformats.org/officeDocument/2006/relationships/image" Target="../media/image23.png"/><Relationship Id="rId14" Type="http://schemas.openxmlformats.org/officeDocument/2006/relationships/image" Target="../media/image26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8.png"/><Relationship Id="rId7" Type="http://schemas.openxmlformats.org/officeDocument/2006/relationships/image" Target="../media/image31.png"/><Relationship Id="rId12" Type="http://schemas.openxmlformats.org/officeDocument/2006/relationships/image" Target="../media/image2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jpeg"/><Relationship Id="rId11" Type="http://schemas.openxmlformats.org/officeDocument/2006/relationships/image" Target="../media/image34.jpeg"/><Relationship Id="rId5" Type="http://schemas.openxmlformats.org/officeDocument/2006/relationships/image" Target="../media/image29.png"/><Relationship Id="rId10" Type="http://schemas.openxmlformats.org/officeDocument/2006/relationships/slide" Target="slide4.xml"/><Relationship Id="rId4" Type="http://schemas.openxmlformats.org/officeDocument/2006/relationships/slide" Target="slide9.xml"/><Relationship Id="rId9" Type="http://schemas.openxmlformats.org/officeDocument/2006/relationships/image" Target="../media/image3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jpeg"/><Relationship Id="rId3" Type="http://schemas.openxmlformats.org/officeDocument/2006/relationships/audio" Target="../media/audio1.wav"/><Relationship Id="rId7" Type="http://schemas.openxmlformats.org/officeDocument/2006/relationships/slide" Target="slide4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slide" Target="slide9.xml"/><Relationship Id="rId5" Type="http://schemas.openxmlformats.org/officeDocument/2006/relationships/audio" Target="../media/audio3.wav"/><Relationship Id="rId10" Type="http://schemas.openxmlformats.org/officeDocument/2006/relationships/image" Target="../media/image36.jpeg"/><Relationship Id="rId4" Type="http://schemas.openxmlformats.org/officeDocument/2006/relationships/audio" Target="../media/audio2.wav"/><Relationship Id="rId9" Type="http://schemas.openxmlformats.org/officeDocument/2006/relationships/image" Target="../media/image3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9.xml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Relationship Id="rId5" Type="http://schemas.openxmlformats.org/officeDocument/2006/relationships/slide" Target="slide4.xml"/><Relationship Id="rId4" Type="http://schemas.openxmlformats.org/officeDocument/2006/relationships/image" Target="../media/image3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jpeg"/><Relationship Id="rId3" Type="http://schemas.openxmlformats.org/officeDocument/2006/relationships/image" Target="../media/image39.png"/><Relationship Id="rId7" Type="http://schemas.openxmlformats.org/officeDocument/2006/relationships/image" Target="../media/image42.jpeg"/><Relationship Id="rId12" Type="http://schemas.openxmlformats.org/officeDocument/2006/relationships/image" Target="../media/image4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slide" Target="slide9.xml"/><Relationship Id="rId11" Type="http://schemas.openxmlformats.org/officeDocument/2006/relationships/slide" Target="slide4.xml"/><Relationship Id="rId5" Type="http://schemas.openxmlformats.org/officeDocument/2006/relationships/image" Target="../media/image41.png"/><Relationship Id="rId10" Type="http://schemas.openxmlformats.org/officeDocument/2006/relationships/image" Target="../media/image36.jpeg"/><Relationship Id="rId4" Type="http://schemas.openxmlformats.org/officeDocument/2006/relationships/image" Target="../media/image40.png"/><Relationship Id="rId9" Type="http://schemas.openxmlformats.org/officeDocument/2006/relationships/image" Target="../media/image4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86" name="Picture 2" descr="H:\ОБУЧЕНИЕ ГРАМОТЕ\Н\Н\img6.jpg"/>
          <p:cNvPicPr>
            <a:picLocks noChangeAspect="1" noChangeArrowheads="1"/>
          </p:cNvPicPr>
          <p:nvPr/>
        </p:nvPicPr>
        <p:blipFill>
          <a:blip r:embed="rId3" cstate="print"/>
          <a:srcRect l="9838" t="19550" r="9051" b="11912"/>
          <a:stretch>
            <a:fillRect/>
          </a:stretch>
        </p:blipFill>
        <p:spPr bwMode="auto">
          <a:xfrm>
            <a:off x="539552" y="1484784"/>
            <a:ext cx="8180969" cy="5184576"/>
          </a:xfrm>
          <a:prstGeom prst="rect">
            <a:avLst/>
          </a:prstGeom>
          <a:noFill/>
        </p:spPr>
      </p:pic>
      <p:sp>
        <p:nvSpPr>
          <p:cNvPr id="16" name="Полилиния 15"/>
          <p:cNvSpPr/>
          <p:nvPr/>
        </p:nvSpPr>
        <p:spPr>
          <a:xfrm>
            <a:off x="179512" y="332656"/>
            <a:ext cx="8784976" cy="1107996"/>
          </a:xfrm>
          <a:custGeom>
            <a:avLst/>
            <a:gdLst>
              <a:gd name="connsiteX0" fmla="*/ 0 w 6184129"/>
              <a:gd name="connsiteY0" fmla="*/ 0 h 923330"/>
              <a:gd name="connsiteX1" fmla="*/ 6184129 w 6184129"/>
              <a:gd name="connsiteY1" fmla="*/ 0 h 923330"/>
              <a:gd name="connsiteX2" fmla="*/ 6184129 w 6184129"/>
              <a:gd name="connsiteY2" fmla="*/ 923330 h 923330"/>
              <a:gd name="connsiteX3" fmla="*/ 0 w 6184129"/>
              <a:gd name="connsiteY3" fmla="*/ 923330 h 923330"/>
              <a:gd name="connsiteX4" fmla="*/ 0 w 6184129"/>
              <a:gd name="connsiteY4" fmla="*/ 0 h 9233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84129" h="923330">
                <a:moveTo>
                  <a:pt x="0" y="0"/>
                </a:moveTo>
                <a:lnTo>
                  <a:pt x="6184129" y="0"/>
                </a:lnTo>
                <a:lnTo>
                  <a:pt x="6184129" y="923330"/>
                </a:lnTo>
                <a:lnTo>
                  <a:pt x="0" y="923330"/>
                </a:lnTo>
                <a:lnTo>
                  <a:pt x="0" y="0"/>
                </a:lnTo>
                <a:close/>
              </a:path>
            </a:pathLst>
          </a:cu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6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«Учим звуки и буквы»</a:t>
            </a:r>
            <a:endParaRPr lang="ru-RU" sz="6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52" name="Picture 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7544" y="4088085"/>
            <a:ext cx="1296144" cy="14943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7828" name="Picture 4" descr="https://cdn1.vectorstock.com/i/1000x1000/78/45/bread-vector-987845.jpg"/>
          <p:cNvPicPr>
            <a:picLocks noChangeAspect="1" noChangeArrowheads="1"/>
          </p:cNvPicPr>
          <p:nvPr/>
        </p:nvPicPr>
        <p:blipFill>
          <a:blip r:embed="rId6" cstate="print"/>
          <a:srcRect t="10001" b="19991"/>
          <a:stretch>
            <a:fillRect/>
          </a:stretch>
        </p:blipFill>
        <p:spPr bwMode="auto">
          <a:xfrm>
            <a:off x="2483768" y="1700808"/>
            <a:ext cx="1584176" cy="865056"/>
          </a:xfrm>
          <a:prstGeom prst="rect">
            <a:avLst/>
          </a:prstGeom>
          <a:noFill/>
        </p:spPr>
      </p:pic>
      <p:pic>
        <p:nvPicPr>
          <p:cNvPr id="77840" name="Picture 16" descr="https://cdn5.dibujos.net/dibujos/pintados/201126/e2b50078f7d15a06be10c4d89f2ace6e.png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9651" b="14750"/>
          <a:stretch>
            <a:fillRect/>
          </a:stretch>
        </p:blipFill>
        <p:spPr bwMode="auto">
          <a:xfrm>
            <a:off x="7020272" y="4365104"/>
            <a:ext cx="1637490" cy="1152128"/>
          </a:xfrm>
          <a:prstGeom prst="rect">
            <a:avLst/>
          </a:prstGeom>
          <a:noFill/>
        </p:spPr>
      </p:pic>
      <p:sp>
        <p:nvSpPr>
          <p:cNvPr id="11" name="Скругленный прямоугольник 10">
            <a:hlinkClick r:id="rId8" action="ppaction://hlinksldjump"/>
          </p:cNvPr>
          <p:cNvSpPr/>
          <p:nvPr/>
        </p:nvSpPr>
        <p:spPr>
          <a:xfrm>
            <a:off x="1835696" y="332656"/>
            <a:ext cx="4824536" cy="36004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latin typeface="Candara" pitchFamily="34" charset="0"/>
              </a:rPr>
              <a:t>«Найди место звука в слове»</a:t>
            </a:r>
            <a:endParaRPr lang="ru-RU" sz="2000" dirty="0">
              <a:latin typeface="Candara" pitchFamily="34" charset="0"/>
            </a:endParaRPr>
          </a:p>
        </p:txBody>
      </p:sp>
      <p:sp>
        <p:nvSpPr>
          <p:cNvPr id="12" name="Rectangle 10"/>
          <p:cNvSpPr>
            <a:spLocks noChangeArrowheads="1"/>
          </p:cNvSpPr>
          <p:nvPr/>
        </p:nvSpPr>
        <p:spPr bwMode="auto">
          <a:xfrm>
            <a:off x="1043608" y="3068960"/>
            <a:ext cx="457200" cy="43204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3" name="Rectangle 10"/>
          <p:cNvSpPr>
            <a:spLocks noChangeArrowheads="1"/>
          </p:cNvSpPr>
          <p:nvPr/>
        </p:nvSpPr>
        <p:spPr bwMode="auto">
          <a:xfrm>
            <a:off x="611560" y="3068960"/>
            <a:ext cx="457200" cy="43204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4" name="Rectangle 10"/>
          <p:cNvSpPr>
            <a:spLocks noChangeArrowheads="1"/>
          </p:cNvSpPr>
          <p:nvPr/>
        </p:nvSpPr>
        <p:spPr bwMode="auto">
          <a:xfrm>
            <a:off x="1475656" y="3068960"/>
            <a:ext cx="457200" cy="43204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1" name="Rectangle 10"/>
          <p:cNvSpPr>
            <a:spLocks noChangeArrowheads="1"/>
          </p:cNvSpPr>
          <p:nvPr/>
        </p:nvSpPr>
        <p:spPr bwMode="auto">
          <a:xfrm>
            <a:off x="2699792" y="3068960"/>
            <a:ext cx="457200" cy="43204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2" name="Rectangle 10"/>
          <p:cNvSpPr>
            <a:spLocks noChangeArrowheads="1"/>
          </p:cNvSpPr>
          <p:nvPr/>
        </p:nvSpPr>
        <p:spPr bwMode="auto">
          <a:xfrm>
            <a:off x="3563888" y="3068960"/>
            <a:ext cx="457200" cy="43204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3" name="Rectangle 10"/>
          <p:cNvSpPr>
            <a:spLocks noChangeArrowheads="1"/>
          </p:cNvSpPr>
          <p:nvPr/>
        </p:nvSpPr>
        <p:spPr bwMode="auto">
          <a:xfrm>
            <a:off x="3131840" y="3068960"/>
            <a:ext cx="432048" cy="43204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4" name="Rectangle 10"/>
          <p:cNvSpPr>
            <a:spLocks noChangeArrowheads="1"/>
          </p:cNvSpPr>
          <p:nvPr/>
        </p:nvSpPr>
        <p:spPr bwMode="auto">
          <a:xfrm>
            <a:off x="4932040" y="3068960"/>
            <a:ext cx="457200" cy="43204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5" name="Rectangle 10"/>
          <p:cNvSpPr>
            <a:spLocks noChangeArrowheads="1"/>
          </p:cNvSpPr>
          <p:nvPr/>
        </p:nvSpPr>
        <p:spPr bwMode="auto">
          <a:xfrm>
            <a:off x="5364088" y="3068960"/>
            <a:ext cx="457200" cy="43204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6" name="Rectangle 10"/>
          <p:cNvSpPr>
            <a:spLocks noChangeArrowheads="1"/>
          </p:cNvSpPr>
          <p:nvPr/>
        </p:nvSpPr>
        <p:spPr bwMode="auto">
          <a:xfrm>
            <a:off x="5796136" y="3068960"/>
            <a:ext cx="432048" cy="43204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7" name="Rectangle 10"/>
          <p:cNvSpPr>
            <a:spLocks noChangeArrowheads="1"/>
          </p:cNvSpPr>
          <p:nvPr/>
        </p:nvSpPr>
        <p:spPr bwMode="auto">
          <a:xfrm>
            <a:off x="7452320" y="3068960"/>
            <a:ext cx="457200" cy="43204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8" name="Rectangle 10"/>
          <p:cNvSpPr>
            <a:spLocks noChangeArrowheads="1"/>
          </p:cNvSpPr>
          <p:nvPr/>
        </p:nvSpPr>
        <p:spPr bwMode="auto">
          <a:xfrm>
            <a:off x="7020272" y="3068960"/>
            <a:ext cx="457200" cy="43204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0" name="Rectangle 10"/>
          <p:cNvSpPr>
            <a:spLocks noChangeArrowheads="1"/>
          </p:cNvSpPr>
          <p:nvPr/>
        </p:nvSpPr>
        <p:spPr bwMode="auto">
          <a:xfrm>
            <a:off x="539552" y="5805264"/>
            <a:ext cx="457200" cy="43204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1" name="Rectangle 10"/>
          <p:cNvSpPr>
            <a:spLocks noChangeArrowheads="1"/>
          </p:cNvSpPr>
          <p:nvPr/>
        </p:nvSpPr>
        <p:spPr bwMode="auto">
          <a:xfrm>
            <a:off x="971600" y="5805264"/>
            <a:ext cx="457200" cy="43204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2" name="Rectangle 10"/>
          <p:cNvSpPr>
            <a:spLocks noChangeArrowheads="1"/>
          </p:cNvSpPr>
          <p:nvPr/>
        </p:nvSpPr>
        <p:spPr bwMode="auto">
          <a:xfrm>
            <a:off x="1403648" y="5805264"/>
            <a:ext cx="457200" cy="43204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3" name="Rectangle 10"/>
          <p:cNvSpPr>
            <a:spLocks noChangeArrowheads="1"/>
          </p:cNvSpPr>
          <p:nvPr/>
        </p:nvSpPr>
        <p:spPr bwMode="auto">
          <a:xfrm>
            <a:off x="3131840" y="5805264"/>
            <a:ext cx="504000" cy="43204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4" name="Rectangle 10"/>
          <p:cNvSpPr>
            <a:spLocks noChangeArrowheads="1"/>
          </p:cNvSpPr>
          <p:nvPr/>
        </p:nvSpPr>
        <p:spPr bwMode="auto">
          <a:xfrm>
            <a:off x="2699792" y="5805264"/>
            <a:ext cx="457200" cy="43204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5" name="Rectangle 10"/>
          <p:cNvSpPr>
            <a:spLocks noChangeArrowheads="1"/>
          </p:cNvSpPr>
          <p:nvPr/>
        </p:nvSpPr>
        <p:spPr bwMode="auto">
          <a:xfrm>
            <a:off x="3635896" y="5805264"/>
            <a:ext cx="432048" cy="43204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6" name="Rectangle 10"/>
          <p:cNvSpPr>
            <a:spLocks noChangeArrowheads="1"/>
          </p:cNvSpPr>
          <p:nvPr/>
        </p:nvSpPr>
        <p:spPr bwMode="auto">
          <a:xfrm>
            <a:off x="7092280" y="5805264"/>
            <a:ext cx="457200" cy="43204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" name="Rectangle 10"/>
          <p:cNvSpPr>
            <a:spLocks noChangeArrowheads="1"/>
          </p:cNvSpPr>
          <p:nvPr/>
        </p:nvSpPr>
        <p:spPr bwMode="auto">
          <a:xfrm>
            <a:off x="7956376" y="5805264"/>
            <a:ext cx="457200" cy="43204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8" name="Rectangle 10"/>
          <p:cNvSpPr>
            <a:spLocks noChangeArrowheads="1"/>
          </p:cNvSpPr>
          <p:nvPr/>
        </p:nvSpPr>
        <p:spPr bwMode="auto">
          <a:xfrm>
            <a:off x="7524328" y="5805264"/>
            <a:ext cx="432048" cy="43204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9" name="Rectangle 10"/>
          <p:cNvSpPr>
            <a:spLocks noChangeArrowheads="1"/>
          </p:cNvSpPr>
          <p:nvPr/>
        </p:nvSpPr>
        <p:spPr bwMode="auto">
          <a:xfrm>
            <a:off x="5436096" y="5805264"/>
            <a:ext cx="504000" cy="43204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40" name="Rectangle 10"/>
          <p:cNvSpPr>
            <a:spLocks noChangeArrowheads="1"/>
          </p:cNvSpPr>
          <p:nvPr/>
        </p:nvSpPr>
        <p:spPr bwMode="auto">
          <a:xfrm>
            <a:off x="5940152" y="5805264"/>
            <a:ext cx="457200" cy="43204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41" name="Rectangle 10"/>
          <p:cNvSpPr>
            <a:spLocks noChangeArrowheads="1"/>
          </p:cNvSpPr>
          <p:nvPr/>
        </p:nvSpPr>
        <p:spPr bwMode="auto">
          <a:xfrm>
            <a:off x="5004048" y="5805264"/>
            <a:ext cx="457200" cy="43204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pic>
        <p:nvPicPr>
          <p:cNvPr id="42" name="Picture 2" descr="http://kolspb.ru/wp-content/uploads/2017/07/%D0%91%D1%83%D1%80%D0%B0%D1%82%D0%B8%D0%BD%D0%BE.png"/>
          <p:cNvPicPr>
            <a:picLocks noChangeAspect="1" noChangeArrowheads="1"/>
          </p:cNvPicPr>
          <p:nvPr/>
        </p:nvPicPr>
        <p:blipFill>
          <a:blip r:embed="rId9" cstate="print"/>
          <a:srcRect l="11433" r="11147"/>
          <a:stretch>
            <a:fillRect/>
          </a:stretch>
        </p:blipFill>
        <p:spPr bwMode="auto">
          <a:xfrm flipH="1">
            <a:off x="7092280" y="188640"/>
            <a:ext cx="1833255" cy="1296144"/>
          </a:xfrm>
          <a:prstGeom prst="ellipse">
            <a:avLst/>
          </a:prstGeom>
          <a:ln w="63500" cap="rnd">
            <a:solidFill>
              <a:schemeClr val="bg1">
                <a:lumMod val="95000"/>
              </a:schemeClr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44" name="Управляющая кнопка: домой 43">
            <a:hlinkClick r:id="rId10" action="ppaction://hlinksldjump" highlightClick="1"/>
          </p:cNvPr>
          <p:cNvSpPr/>
          <p:nvPr/>
        </p:nvSpPr>
        <p:spPr>
          <a:xfrm>
            <a:off x="8604448" y="6309320"/>
            <a:ext cx="324000" cy="324000"/>
          </a:xfrm>
          <a:prstGeom prst="actionButtonHom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3" name="Picture 3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FDFFFC"/>
              </a:clrFrom>
              <a:clrTo>
                <a:srgbClr val="FDFFFC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8747162">
            <a:off x="289875" y="6205172"/>
            <a:ext cx="297592" cy="4302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8" name="Picture 4" descr="https://proimg.ru/wp-content/uploads/2017/10/Watermelon-clipart-fruit-clip-art-1.pn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539552" y="1412776"/>
            <a:ext cx="1564953" cy="1349298"/>
          </a:xfrm>
          <a:prstGeom prst="rect">
            <a:avLst/>
          </a:prstGeom>
          <a:noFill/>
        </p:spPr>
      </p:pic>
      <p:pic>
        <p:nvPicPr>
          <p:cNvPr id="6149" name="Picture 5" descr="H:\ОБУЧЕНИЕ ГРАМОТЕ\Б\бочка_7b0c669dcebce27c78ed43a411b81de8.jp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4919978" y="1412776"/>
            <a:ext cx="1396257" cy="1523882"/>
          </a:xfrm>
          <a:prstGeom prst="rect">
            <a:avLst/>
          </a:prstGeom>
          <a:noFill/>
        </p:spPr>
      </p:pic>
      <p:pic>
        <p:nvPicPr>
          <p:cNvPr id="6151" name="Picture 7" descr="https://i.pinimg.com/originals/06/99/30/069930b7aff95f34e2feb160a24082a3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flipH="1">
            <a:off x="6876256" y="1484784"/>
            <a:ext cx="1296144" cy="1491089"/>
          </a:xfrm>
          <a:prstGeom prst="rect">
            <a:avLst/>
          </a:prstGeom>
          <a:noFill/>
        </p:spPr>
      </p:pic>
      <p:pic>
        <p:nvPicPr>
          <p:cNvPr id="6154" name="Picture 10" descr="https://clip.cookdiary.net/sites/default/files/wallpaper/fence-clipart/305158/fence-clipart-school-305158-3325279.png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2195736" y="4077072"/>
            <a:ext cx="2299146" cy="1440160"/>
          </a:xfrm>
          <a:prstGeom prst="rect">
            <a:avLst/>
          </a:prstGeom>
          <a:noFill/>
        </p:spPr>
      </p:pic>
      <p:pic>
        <p:nvPicPr>
          <p:cNvPr id="6155" name="Picture 11" descr="H:\ОБУЧЕНИЕ ГРАМОТЕ\Б\5e6d170fee1e0631d6d5976218e8ea33--clipart-gnomes.jpg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5004048" y="3933056"/>
            <a:ext cx="1441058" cy="1673217"/>
          </a:xfrm>
          <a:prstGeom prst="rect">
            <a:avLst/>
          </a:prstGeom>
          <a:noFill/>
        </p:spPr>
      </p:pic>
      <p:sp>
        <p:nvSpPr>
          <p:cNvPr id="45" name="Rectangle 10"/>
          <p:cNvSpPr>
            <a:spLocks noChangeArrowheads="1"/>
          </p:cNvSpPr>
          <p:nvPr/>
        </p:nvSpPr>
        <p:spPr bwMode="auto">
          <a:xfrm>
            <a:off x="7884368" y="3068960"/>
            <a:ext cx="457200" cy="43204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18 -0.00093 C 0.00642 -0.02267 0.01336 -0.04371 0.021 -0.06568 C 0.02864 -0.08719 0.03802 -0.1124 0.04548 -0.13183 C 0.05295 -0.15102 0.05781 -0.16259 0.06527 -0.18178 C 0.07309 -0.20098 0.0776 -0.21809 0.09132 -0.24584 C 0.10503 -0.27406 0.13194 -0.32332 0.14791 -0.35037 C 0.16371 -0.37766 0.16909 -0.38576 0.18611 -0.40889 C 0.20312 -0.43201 0.22673 -0.46277 0.25017 -0.4889 C 0.27378 -0.51573 0.30208 -0.54603 0.32656 -0.56753 C 0.35121 -0.58904 0.37448 -0.60084 0.39843 -0.61795 C 0.42239 -0.63483 0.44305 -0.65426 0.47031 -0.66999 C 0.49757 -0.68548 0.53194 -0.69936 0.56198 -0.71231 C 0.59184 -0.72503 0.62569 -0.73659 0.65052 -0.7463 C 0.67517 -0.75579 0.69357 -0.76272 0.71163 -0.77036 C 0.72968 -0.77822 0.74427 -0.78539 0.7592 -0.79233 " pathEditMode="relative" rAng="0" ptsTypes="aaaaaaaaaaaaaaA">
                                      <p:cBhvr>
                                        <p:cTn id="9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80" y="-39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муз прав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1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2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9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5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set>
                                      <p:cBhvr>
                                        <p:cTn id="36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7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муз прав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2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43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4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9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50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1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6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set>
                                      <p:cBhvr>
                                        <p:cTn id="57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8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муз прав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3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64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5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0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71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2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73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4" fill="hold">
                      <p:stCondLst>
                        <p:cond delay="0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7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set>
                                      <p:cBhvr>
                                        <p:cTn id="78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9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муз прав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4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5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6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87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8" fill="hold">
                      <p:stCondLst>
                        <p:cond delay="0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1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set>
                                      <p:cBhvr>
                                        <p:cTn id="92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3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муз прав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94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5" fill="hold">
                      <p:stCondLst>
                        <p:cond delay="0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8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99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0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101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2" fill="hold">
                      <p:stCondLst>
                        <p:cond delay="0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5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06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7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108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9" fill="hold">
                      <p:stCondLst>
                        <p:cond delay="0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2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set>
                                      <p:cBhvr>
                                        <p:cTn id="113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4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муз прав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115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6" fill="hold">
                      <p:stCondLst>
                        <p:cond delay="0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9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20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1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122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3" fill="hold">
                      <p:stCondLst>
                        <p:cond delay="0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6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27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8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129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0" fill="hold">
                      <p:stCondLst>
                        <p:cond delay="0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3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set>
                                      <p:cBhvr>
                                        <p:cTn id="134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5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муз прав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136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7" fill="hold">
                      <p:stCondLst>
                        <p:cond delay="0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0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41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2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143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4" fill="hold">
                      <p:stCondLst>
                        <p:cond delay="0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7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48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9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150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1" fill="hold">
                      <p:stCondLst>
                        <p:cond delay="0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54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set>
                                      <p:cBhvr>
                                        <p:cTn id="155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6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муз прав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157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8" fill="hold">
                      <p:stCondLst>
                        <p:cond delay="0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1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62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3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164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5" fill="hold">
                      <p:stCondLst>
                        <p:cond delay="0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8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69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0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171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2" fill="hold">
                      <p:stCondLst>
                        <p:cond delay="0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75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76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7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Группа 27"/>
          <p:cNvGrpSpPr/>
          <p:nvPr/>
        </p:nvGrpSpPr>
        <p:grpSpPr>
          <a:xfrm>
            <a:off x="1835696" y="2132856"/>
            <a:ext cx="1836112" cy="1152128"/>
            <a:chOff x="1835696" y="2132856"/>
            <a:chExt cx="1836112" cy="1152128"/>
          </a:xfrm>
        </p:grpSpPr>
        <p:pic>
          <p:nvPicPr>
            <p:cNvPr id="39940" name="Picture 4" descr="https://i.pinimg.com/originals/4f/a9/20/4fa920cb6fbfff6ef3030627cc88eb4c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907704" y="2132856"/>
              <a:ext cx="1764104" cy="1051847"/>
            </a:xfrm>
            <a:prstGeom prst="rect">
              <a:avLst/>
            </a:prstGeom>
            <a:noFill/>
          </p:spPr>
        </p:pic>
        <p:cxnSp>
          <p:nvCxnSpPr>
            <p:cNvPr id="7" name="Прямая соединительная линия 6"/>
            <p:cNvCxnSpPr/>
            <p:nvPr/>
          </p:nvCxnSpPr>
          <p:spPr>
            <a:xfrm>
              <a:off x="1835696" y="3284984"/>
              <a:ext cx="1800000" cy="0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9" name="Picture 11" descr="H:\ОБУЧЕНИЕ ГРАМОТЕ\Б\5e6d170fee1e0631d6d5976218e8ea33--clipart-gnome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35896" y="260648"/>
            <a:ext cx="1369050" cy="1589608"/>
          </a:xfrm>
          <a:prstGeom prst="rect">
            <a:avLst/>
          </a:prstGeom>
          <a:noFill/>
        </p:spPr>
      </p:pic>
      <p:cxnSp>
        <p:nvCxnSpPr>
          <p:cNvPr id="11" name="Прямая соединительная линия 10"/>
          <p:cNvCxnSpPr/>
          <p:nvPr/>
        </p:nvCxnSpPr>
        <p:spPr>
          <a:xfrm>
            <a:off x="4139952" y="3284984"/>
            <a:ext cx="1800000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6" name="Группа 25"/>
          <p:cNvGrpSpPr/>
          <p:nvPr/>
        </p:nvGrpSpPr>
        <p:grpSpPr>
          <a:xfrm>
            <a:off x="539552" y="2132856"/>
            <a:ext cx="828000" cy="1323439"/>
            <a:chOff x="539552" y="2132856"/>
            <a:chExt cx="828000" cy="1323439"/>
          </a:xfrm>
        </p:grpSpPr>
        <p:grpSp>
          <p:nvGrpSpPr>
            <p:cNvPr id="8" name="Группа 7"/>
            <p:cNvGrpSpPr/>
            <p:nvPr/>
          </p:nvGrpSpPr>
          <p:grpSpPr>
            <a:xfrm>
              <a:off x="539552" y="2780928"/>
              <a:ext cx="828000" cy="540000"/>
              <a:chOff x="683568" y="1844824"/>
              <a:chExt cx="828000" cy="540000"/>
            </a:xfrm>
          </p:grpSpPr>
          <p:cxnSp>
            <p:nvCxnSpPr>
              <p:cNvPr id="5" name="Прямая соединительная линия 4"/>
              <p:cNvCxnSpPr/>
              <p:nvPr/>
            </p:nvCxnSpPr>
            <p:spPr>
              <a:xfrm>
                <a:off x="683568" y="2348880"/>
                <a:ext cx="828000" cy="0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" name="Прямая соединительная линия 5"/>
              <p:cNvCxnSpPr/>
              <p:nvPr/>
            </p:nvCxnSpPr>
            <p:spPr>
              <a:xfrm rot="5400000">
                <a:off x="413568" y="2114824"/>
                <a:ext cx="540000" cy="0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3" name="Прямоугольник 12"/>
            <p:cNvSpPr/>
            <p:nvPr/>
          </p:nvSpPr>
          <p:spPr>
            <a:xfrm>
              <a:off x="539552" y="2132856"/>
              <a:ext cx="798617" cy="132343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8000" b="1" dirty="0" smtClean="0">
                  <a:latin typeface="Candara" pitchFamily="34" charset="0"/>
                </a:rPr>
                <a:t>В</a:t>
              </a:r>
              <a:endParaRPr lang="ru-RU" sz="8000" b="1" dirty="0"/>
            </a:p>
          </p:txBody>
        </p:sp>
      </p:grpSp>
      <p:grpSp>
        <p:nvGrpSpPr>
          <p:cNvPr id="29" name="Группа 28"/>
          <p:cNvGrpSpPr/>
          <p:nvPr/>
        </p:nvGrpSpPr>
        <p:grpSpPr>
          <a:xfrm>
            <a:off x="6372200" y="2132856"/>
            <a:ext cx="1800000" cy="1152128"/>
            <a:chOff x="6372200" y="2132856"/>
            <a:chExt cx="1800000" cy="1152128"/>
          </a:xfrm>
        </p:grpSpPr>
        <p:cxnSp>
          <p:nvCxnSpPr>
            <p:cNvPr id="12" name="Прямая соединительная линия 11"/>
            <p:cNvCxnSpPr/>
            <p:nvPr/>
          </p:nvCxnSpPr>
          <p:spPr>
            <a:xfrm>
              <a:off x="6372200" y="3284984"/>
              <a:ext cx="1800000" cy="0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4" name="Picture 11" descr="H:\ОБУЧЕНИЕ ГРАМОТЕ\Б\5e6d170fee1e0631d6d5976218e8ea33--clipart-gnomes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6876256" y="2132856"/>
              <a:ext cx="934931" cy="1085551"/>
            </a:xfrm>
            <a:prstGeom prst="rect">
              <a:avLst/>
            </a:prstGeom>
            <a:noFill/>
          </p:spPr>
        </p:pic>
      </p:grpSp>
      <p:sp>
        <p:nvSpPr>
          <p:cNvPr id="15" name="Овал 14"/>
          <p:cNvSpPr/>
          <p:nvPr/>
        </p:nvSpPr>
        <p:spPr>
          <a:xfrm>
            <a:off x="8460432" y="3140968"/>
            <a:ext cx="216024" cy="21602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0" name="Группа 29"/>
          <p:cNvGrpSpPr/>
          <p:nvPr/>
        </p:nvGrpSpPr>
        <p:grpSpPr>
          <a:xfrm>
            <a:off x="611560" y="4221088"/>
            <a:ext cx="1800200" cy="1548112"/>
            <a:chOff x="611560" y="4221088"/>
            <a:chExt cx="1800200" cy="1548112"/>
          </a:xfrm>
        </p:grpSpPr>
        <p:pic>
          <p:nvPicPr>
            <p:cNvPr id="39942" name="Picture 6" descr="https://i.pinimg.com/736x/49/ca/4b/49ca4b8d6bcfd98fc25a2853353e2e6c.jpg"/>
            <p:cNvPicPr>
              <a:picLocks noChangeAspect="1" noChangeArrowheads="1"/>
            </p:cNvPicPr>
            <p:nvPr/>
          </p:nvPicPr>
          <p:blipFill>
            <a:blip r:embed="rId4" cstate="print"/>
            <a:srcRect b="8434"/>
            <a:stretch>
              <a:fillRect/>
            </a:stretch>
          </p:blipFill>
          <p:spPr bwMode="auto">
            <a:xfrm>
              <a:off x="899592" y="4221088"/>
              <a:ext cx="1365079" cy="1440161"/>
            </a:xfrm>
            <a:prstGeom prst="rect">
              <a:avLst/>
            </a:prstGeom>
            <a:noFill/>
          </p:spPr>
        </p:pic>
        <p:grpSp>
          <p:nvGrpSpPr>
            <p:cNvPr id="17" name="Группа 16"/>
            <p:cNvGrpSpPr/>
            <p:nvPr/>
          </p:nvGrpSpPr>
          <p:grpSpPr>
            <a:xfrm>
              <a:off x="611560" y="5229200"/>
              <a:ext cx="1800200" cy="540000"/>
              <a:chOff x="683568" y="1844824"/>
              <a:chExt cx="828000" cy="540000"/>
            </a:xfrm>
          </p:grpSpPr>
          <p:cxnSp>
            <p:nvCxnSpPr>
              <p:cNvPr id="18" name="Прямая соединительная линия 17"/>
              <p:cNvCxnSpPr/>
              <p:nvPr/>
            </p:nvCxnSpPr>
            <p:spPr>
              <a:xfrm>
                <a:off x="683568" y="2348880"/>
                <a:ext cx="828000" cy="0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Прямая соединительная линия 18"/>
              <p:cNvCxnSpPr/>
              <p:nvPr/>
            </p:nvCxnSpPr>
            <p:spPr>
              <a:xfrm rot="5400000">
                <a:off x="413568" y="2114824"/>
                <a:ext cx="540000" cy="0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cxnSp>
        <p:nvCxnSpPr>
          <p:cNvPr id="20" name="Прямая соединительная линия 19"/>
          <p:cNvCxnSpPr/>
          <p:nvPr/>
        </p:nvCxnSpPr>
        <p:spPr>
          <a:xfrm>
            <a:off x="3419872" y="5733256"/>
            <a:ext cx="1800000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1" name="Группа 30"/>
          <p:cNvGrpSpPr/>
          <p:nvPr/>
        </p:nvGrpSpPr>
        <p:grpSpPr>
          <a:xfrm>
            <a:off x="6156176" y="4581128"/>
            <a:ext cx="1800000" cy="1152128"/>
            <a:chOff x="6156176" y="4581128"/>
            <a:chExt cx="1800000" cy="1152128"/>
          </a:xfrm>
        </p:grpSpPr>
        <p:cxnSp>
          <p:nvCxnSpPr>
            <p:cNvPr id="21" name="Прямая соединительная линия 20"/>
            <p:cNvCxnSpPr/>
            <p:nvPr/>
          </p:nvCxnSpPr>
          <p:spPr>
            <a:xfrm>
              <a:off x="6156176" y="5733256"/>
              <a:ext cx="1800000" cy="0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2" name="Picture 11" descr="H:\ОБУЧЕНИЕ ГРАМОТЕ\Б\5e6d170fee1e0631d6d5976218e8ea33--clipart-gnomes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6660232" y="4581128"/>
              <a:ext cx="934931" cy="1085551"/>
            </a:xfrm>
            <a:prstGeom prst="rect">
              <a:avLst/>
            </a:prstGeom>
            <a:noFill/>
          </p:spPr>
        </p:pic>
      </p:grpSp>
      <p:sp>
        <p:nvSpPr>
          <p:cNvPr id="23" name="Овал 22"/>
          <p:cNvSpPr/>
          <p:nvPr/>
        </p:nvSpPr>
        <p:spPr>
          <a:xfrm>
            <a:off x="8316416" y="5589240"/>
            <a:ext cx="216024" cy="21602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4" name="Picture 2" descr="http://kolspb.ru/wp-content/uploads/2017/07/%D0%91%D1%83%D1%80%D0%B0%D1%82%D0%B8%D0%BD%D0%BE.png"/>
          <p:cNvPicPr>
            <a:picLocks noChangeAspect="1" noChangeArrowheads="1"/>
          </p:cNvPicPr>
          <p:nvPr/>
        </p:nvPicPr>
        <p:blipFill>
          <a:blip r:embed="rId5" cstate="print"/>
          <a:srcRect l="11433" r="11147"/>
          <a:stretch>
            <a:fillRect/>
          </a:stretch>
        </p:blipFill>
        <p:spPr bwMode="auto">
          <a:xfrm flipH="1">
            <a:off x="7092280" y="188640"/>
            <a:ext cx="1833255" cy="1296144"/>
          </a:xfrm>
          <a:prstGeom prst="ellipse">
            <a:avLst/>
          </a:prstGeom>
          <a:ln w="63500" cap="rnd">
            <a:solidFill>
              <a:schemeClr val="bg1">
                <a:lumMod val="95000"/>
              </a:schemeClr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25" name="Picture 3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DFFFC"/>
              </a:clrFrom>
              <a:clrTo>
                <a:srgbClr val="FDFFFC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8747162">
            <a:off x="289875" y="6205172"/>
            <a:ext cx="297592" cy="4302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32" name="Прямая соединительная линия 31"/>
          <p:cNvCxnSpPr/>
          <p:nvPr/>
        </p:nvCxnSpPr>
        <p:spPr>
          <a:xfrm>
            <a:off x="3347864" y="1844824"/>
            <a:ext cx="1800000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Прямоугольник 32"/>
          <p:cNvSpPr/>
          <p:nvPr/>
        </p:nvSpPr>
        <p:spPr>
          <a:xfrm>
            <a:off x="683568" y="3284984"/>
            <a:ext cx="41229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latin typeface="Arial" pitchFamily="34" charset="0"/>
                <a:cs typeface="Arial" pitchFamily="34" charset="0"/>
              </a:rPr>
              <a:t>1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2411760" y="3284984"/>
            <a:ext cx="41229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latin typeface="Arial" pitchFamily="34" charset="0"/>
                <a:cs typeface="Arial" pitchFamily="34" charset="0"/>
              </a:rPr>
              <a:t>2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4788024" y="3284984"/>
            <a:ext cx="41229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latin typeface="Arial" pitchFamily="34" charset="0"/>
                <a:cs typeface="Arial" pitchFamily="34" charset="0"/>
              </a:rPr>
              <a:t>3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7092280" y="3284984"/>
            <a:ext cx="41229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latin typeface="Arial" pitchFamily="34" charset="0"/>
                <a:cs typeface="Arial" pitchFamily="34" charset="0"/>
              </a:rPr>
              <a:t>4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1115616" y="5733256"/>
            <a:ext cx="41229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latin typeface="Arial" pitchFamily="34" charset="0"/>
                <a:cs typeface="Arial" pitchFamily="34" charset="0"/>
              </a:rPr>
              <a:t>1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3995936" y="5733256"/>
            <a:ext cx="41229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latin typeface="Arial" pitchFamily="34" charset="0"/>
                <a:cs typeface="Arial" pitchFamily="34" charset="0"/>
              </a:rPr>
              <a:t>2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6876256" y="5733256"/>
            <a:ext cx="41229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latin typeface="Arial" pitchFamily="34" charset="0"/>
                <a:cs typeface="Arial" pitchFamily="34" charset="0"/>
              </a:rPr>
              <a:t>3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40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60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80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000"/>
                            </p:stCondLst>
                            <p:childTnLst>
                              <p:par>
                                <p:cTn id="5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4000"/>
                            </p:stCondLst>
                            <p:childTnLst>
                              <p:par>
                                <p:cTn id="5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6000"/>
                            </p:stCondLst>
                            <p:childTnLst>
                              <p:par>
                                <p:cTn id="6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18 -0.00093 C 0.00642 -0.02267 0.01336 -0.04371 0.021 -0.06568 C 0.02864 -0.08719 0.03802 -0.1124 0.04548 -0.13183 C 0.05295 -0.15102 0.05781 -0.16259 0.06527 -0.18178 C 0.07309 -0.20098 0.0776 -0.21809 0.09132 -0.24584 C 0.10503 -0.27406 0.13194 -0.32332 0.14791 -0.35037 C 0.16371 -0.37766 0.16909 -0.38576 0.18611 -0.40889 C 0.20312 -0.43201 0.22673 -0.46277 0.25017 -0.4889 C 0.27378 -0.51573 0.30208 -0.54603 0.32656 -0.56753 C 0.35121 -0.58904 0.37448 -0.60084 0.39843 -0.61795 C 0.42239 -0.63483 0.44305 -0.65426 0.47031 -0.66999 C 0.49757 -0.68548 0.53194 -0.69936 0.56198 -0.71231 C 0.59184 -0.72503 0.62569 -0.73659 0.65052 -0.7463 C 0.67517 -0.75579 0.69357 -0.76272 0.71163 -0.77036 C 0.72968 -0.77822 0.74427 -0.78539 0.7592 -0.79233 " pathEditMode="relative" rAng="0" ptsTypes="aaaaaaaaaaaaaaA">
                                      <p:cBhvr>
                                        <p:cTn id="87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80" y="-39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23" grpId="0" animBg="1"/>
      <p:bldP spid="33" grpId="0"/>
      <p:bldP spid="34" grpId="0"/>
      <p:bldP spid="35" grpId="0"/>
      <p:bldP spid="36" grpId="0"/>
      <p:bldP spid="37" grpId="0"/>
      <p:bldP spid="38" grpId="0"/>
      <p:bldP spid="3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1" descr="C:\Users\Галина Ивановна\Desktop\Картинки\main_14_14_тортила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12643"/>
          <a:stretch>
            <a:fillRect/>
          </a:stretch>
        </p:blipFill>
        <p:spPr bwMode="auto">
          <a:xfrm>
            <a:off x="4283968" y="1052736"/>
            <a:ext cx="4176464" cy="5472608"/>
          </a:xfrm>
          <a:prstGeom prst="rect">
            <a:avLst/>
          </a:prstGeom>
          <a:noFill/>
        </p:spPr>
      </p:pic>
      <p:pic>
        <p:nvPicPr>
          <p:cNvPr id="61442" name="Picture 2" descr="C:\Users\Галина Ивановна\Desktop\Картинки\ваврпвр.png"/>
          <p:cNvPicPr>
            <a:picLocks noChangeAspect="1" noChangeArrowheads="1"/>
          </p:cNvPicPr>
          <p:nvPr/>
        </p:nvPicPr>
        <p:blipFill>
          <a:blip r:embed="rId3" cstate="print"/>
          <a:srcRect l="8010"/>
          <a:stretch>
            <a:fillRect/>
          </a:stretch>
        </p:blipFill>
        <p:spPr bwMode="auto">
          <a:xfrm>
            <a:off x="179513" y="1837774"/>
            <a:ext cx="2448272" cy="4876209"/>
          </a:xfrm>
          <a:prstGeom prst="rect">
            <a:avLst/>
          </a:prstGeom>
          <a:noFill/>
        </p:spPr>
      </p:pic>
      <p:pic>
        <p:nvPicPr>
          <p:cNvPr id="10" name="Picture 3" descr="C:\Users\Галина Ивановна\Desktop\Картинки\кошелек с монетами.pn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619672" y="2708920"/>
            <a:ext cx="1407808" cy="1368152"/>
          </a:xfrm>
          <a:prstGeom prst="rect">
            <a:avLst/>
          </a:prstGeom>
          <a:noFill/>
        </p:spPr>
      </p:pic>
      <p:pic>
        <p:nvPicPr>
          <p:cNvPr id="14" name="Picture 12" descr="C:\Users\Галина Ивановна\Desktop\Картинки\0009-014-.png"/>
          <p:cNvPicPr>
            <a:picLocks noChangeAspect="1" noChangeArrowheads="1"/>
          </p:cNvPicPr>
          <p:nvPr/>
        </p:nvPicPr>
        <p:blipFill>
          <a:blip r:embed="rId5" cstate="print"/>
          <a:srcRect l="40259" r="5467"/>
          <a:stretch>
            <a:fillRect/>
          </a:stretch>
        </p:blipFill>
        <p:spPr bwMode="auto">
          <a:xfrm>
            <a:off x="179512" y="1844824"/>
            <a:ext cx="2520280" cy="4860000"/>
          </a:xfrm>
          <a:prstGeom prst="rect">
            <a:avLst/>
          </a:prstGeom>
          <a:noFill/>
        </p:spPr>
      </p:pic>
      <p:pic>
        <p:nvPicPr>
          <p:cNvPr id="40962" name="Picture 2" descr="H:\ОБУЧЕНИЕ ГРАМОТЕ\Б\Презентация Б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555776" y="404664"/>
            <a:ext cx="6408712" cy="6237312"/>
          </a:xfrm>
          <a:prstGeom prst="rect">
            <a:avLst/>
          </a:prstGeom>
          <a:noFill/>
        </p:spPr>
      </p:pic>
      <p:grpSp>
        <p:nvGrpSpPr>
          <p:cNvPr id="50" name="Группа 49"/>
          <p:cNvGrpSpPr/>
          <p:nvPr/>
        </p:nvGrpSpPr>
        <p:grpSpPr>
          <a:xfrm>
            <a:off x="3851920" y="2492896"/>
            <a:ext cx="468000" cy="576000"/>
            <a:chOff x="3851920" y="2492896"/>
            <a:chExt cx="468000" cy="576000"/>
          </a:xfrm>
        </p:grpSpPr>
        <p:sp>
          <p:nvSpPr>
            <p:cNvPr id="48" name="Прямоугольник 47"/>
            <p:cNvSpPr/>
            <p:nvPr/>
          </p:nvSpPr>
          <p:spPr>
            <a:xfrm>
              <a:off x="3851920" y="2492896"/>
              <a:ext cx="468000" cy="5760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49" name="Picture 15" descr="https://bumper-stickers.ru/42300-thickbox_default/zamok.jpg"/>
            <p:cNvPicPr>
              <a:picLocks noChangeAspect="1" noChangeArrowheads="1"/>
            </p:cNvPicPr>
            <p:nvPr/>
          </p:nvPicPr>
          <p:blipFill>
            <a:blip r:embed="rId7" cstate="print"/>
            <a:srcRect l="17955" r="18731"/>
            <a:stretch>
              <a:fillRect/>
            </a:stretch>
          </p:blipFill>
          <p:spPr bwMode="auto">
            <a:xfrm>
              <a:off x="3923928" y="2564904"/>
              <a:ext cx="324000" cy="426480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0.00254 C 0.00469 -0.03056 0.00973 -0.06412 0.0158 -0.08519 C 0.02188 -0.10602 0.02917 -0.11366 0.03525 -0.12477 C 0.04167 -0.13588 0.04653 -0.14491 0.05365 -0.15232 C 0.06077 -0.15949 0.06927 -0.16598 0.07813 -0.16922 C 0.08681 -0.17362 0.09375 -0.17385 0.10573 -0.17431 C 0.11771 -0.17477 0.1349 -0.17547 0.1507 -0.17431 C 0.16615 -0.17315 0.18473 -0.16875 0.19948 -0.16482 C 0.21424 -0.15973 0.22483 -0.15556 0.23924 -0.14699 C 0.25365 -0.13843 0.27049 -0.12639 0.28611 -0.1125 C 0.30174 -0.09862 0.31893 -0.07801 0.33195 -0.06505 C 0.34514 -0.05162 0.35261 -0.0463 0.36459 -0.03264 C 0.37639 -0.01875 0.3915 -0.00162 0.4033 0.01713 C 0.41528 0.03634 0.42709 0.06689 0.43507 0.08194 C 0.44271 0.09722 0.44636 0.10277 0.4507 0.11041 " pathEditMode="relative" rAng="0" ptsTypes="aaaaaaaaaaaaaaA">
                                      <p:cBhvr>
                                        <p:cTn id="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5" y="-35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409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10" name="Picture 2" descr="https://avatars.mds.yandex.net/get-pdb/1813491/18daed8a-e7ba-424d-bf16-8ece1189bc58/s1200?webp=fals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23728" y="692696"/>
            <a:ext cx="4474521" cy="4392489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051720" y="4941168"/>
            <a:ext cx="4920193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80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Молодцы!</a:t>
            </a:r>
            <a:endParaRPr lang="ru-RU" sz="8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H:\ОБУЧЕНИЕ ГРАМОТЕ\Б\Презент. б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88640"/>
            <a:ext cx="8640960" cy="645333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2" descr="C:\Users\Галина Ивановна\Desktop\Картинки\img11.jpg"/>
          <p:cNvPicPr>
            <a:picLocks noChangeAspect="1" noChangeArrowheads="1"/>
          </p:cNvPicPr>
          <p:nvPr/>
        </p:nvPicPr>
        <p:blipFill>
          <a:blip r:embed="rId3" cstate="print"/>
          <a:srcRect r="820" b="3058"/>
          <a:stretch>
            <a:fillRect/>
          </a:stretch>
        </p:blipFill>
        <p:spPr bwMode="auto">
          <a:xfrm>
            <a:off x="179512" y="188640"/>
            <a:ext cx="8784976" cy="65253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9156" name="Picture 4" descr="C:\Users\Галина Ивановна\Desktop\Картинки\задняя-черная-школа-классн-классного-к-2054657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95736" y="188640"/>
            <a:ext cx="4248472" cy="41962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Скругленный прямоугольник 5">
            <a:hlinkClick r:id="rId5" action="ppaction://hlinksldjump"/>
          </p:cNvPr>
          <p:cNvSpPr/>
          <p:nvPr/>
        </p:nvSpPr>
        <p:spPr>
          <a:xfrm>
            <a:off x="2915816" y="1412776"/>
            <a:ext cx="2808312" cy="4680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atin typeface="Candara" pitchFamily="34" charset="0"/>
              </a:rPr>
              <a:t>Звук </a:t>
            </a:r>
            <a:r>
              <a:rPr lang="en-US" sz="2800" b="1" dirty="0" smtClean="0">
                <a:latin typeface="Candara" pitchFamily="34" charset="0"/>
              </a:rPr>
              <a:t>[</a:t>
            </a:r>
            <a:r>
              <a:rPr lang="ru-RU" sz="2800" b="1" dirty="0" smtClean="0">
                <a:latin typeface="Candara" pitchFamily="34" charset="0"/>
              </a:rPr>
              <a:t>Б</a:t>
            </a:r>
            <a:r>
              <a:rPr lang="en-US" sz="2800" b="1" dirty="0" smtClean="0">
                <a:latin typeface="Candara" pitchFamily="34" charset="0"/>
              </a:rPr>
              <a:t>]</a:t>
            </a:r>
            <a:endParaRPr lang="ru-RU" sz="2800" b="1" dirty="0">
              <a:latin typeface="Candara" pitchFamily="34" charset="0"/>
            </a:endParaRPr>
          </a:p>
        </p:txBody>
      </p:sp>
      <p:sp>
        <p:nvSpPr>
          <p:cNvPr id="7" name="Скругленный прямоугольник 6">
            <a:hlinkClick r:id="rId6" action="ppaction://hlinksldjump"/>
          </p:cNvPr>
          <p:cNvSpPr/>
          <p:nvPr/>
        </p:nvSpPr>
        <p:spPr>
          <a:xfrm>
            <a:off x="2915816" y="2060848"/>
            <a:ext cx="2807792" cy="46800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atin typeface="Candara" pitchFamily="34" charset="0"/>
              </a:rPr>
              <a:t>Звук </a:t>
            </a:r>
            <a:r>
              <a:rPr lang="en-US" sz="2800" b="1" dirty="0" smtClean="0">
                <a:latin typeface="Candara" pitchFamily="34" charset="0"/>
              </a:rPr>
              <a:t>[</a:t>
            </a:r>
            <a:r>
              <a:rPr lang="ru-RU" sz="2800" b="1" dirty="0" smtClean="0">
                <a:latin typeface="Candara" pitchFamily="34" charset="0"/>
              </a:rPr>
              <a:t>Б</a:t>
            </a:r>
            <a:r>
              <a:rPr lang="en-US" sz="2800" b="1" dirty="0" smtClean="0">
                <a:latin typeface="Candara" pitchFamily="34" charset="0"/>
              </a:rPr>
              <a:t>’]</a:t>
            </a:r>
            <a:endParaRPr lang="ru-RU" sz="2800" b="1" dirty="0">
              <a:latin typeface="Candara" pitchFamily="34" charset="0"/>
            </a:endParaRPr>
          </a:p>
        </p:txBody>
      </p:sp>
      <p:sp>
        <p:nvSpPr>
          <p:cNvPr id="8" name="Скругленный прямоугольник 7">
            <a:hlinkClick r:id="rId7" action="ppaction://hlinksldjump"/>
          </p:cNvPr>
          <p:cNvSpPr/>
          <p:nvPr/>
        </p:nvSpPr>
        <p:spPr>
          <a:xfrm>
            <a:off x="2915816" y="2708920"/>
            <a:ext cx="2808312" cy="4680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600" b="1" dirty="0" smtClean="0">
                <a:latin typeface="Candara" pitchFamily="34" charset="0"/>
              </a:rPr>
              <a:t>Звуки </a:t>
            </a:r>
            <a:r>
              <a:rPr lang="en-US" sz="2600" b="1" dirty="0" smtClean="0">
                <a:latin typeface="Candara" pitchFamily="34" charset="0"/>
              </a:rPr>
              <a:t>[</a:t>
            </a:r>
            <a:r>
              <a:rPr lang="ru-RU" sz="2600" b="1" dirty="0" smtClean="0">
                <a:latin typeface="Candara" pitchFamily="34" charset="0"/>
              </a:rPr>
              <a:t>Б</a:t>
            </a:r>
            <a:r>
              <a:rPr lang="en-US" sz="2600" b="1" dirty="0" smtClean="0">
                <a:latin typeface="Candara" pitchFamily="34" charset="0"/>
              </a:rPr>
              <a:t>]</a:t>
            </a:r>
            <a:r>
              <a:rPr lang="ru-RU" sz="2600" b="1" dirty="0" smtClean="0">
                <a:latin typeface="Candara" pitchFamily="34" charset="0"/>
              </a:rPr>
              <a:t> – </a:t>
            </a:r>
            <a:r>
              <a:rPr lang="en-US" sz="2600" b="1" dirty="0" smtClean="0">
                <a:latin typeface="Candara" pitchFamily="34" charset="0"/>
              </a:rPr>
              <a:t>[</a:t>
            </a:r>
            <a:r>
              <a:rPr lang="ru-RU" sz="2600" b="1" dirty="0" smtClean="0">
                <a:latin typeface="Candara" pitchFamily="34" charset="0"/>
              </a:rPr>
              <a:t>Б</a:t>
            </a:r>
            <a:r>
              <a:rPr lang="en-US" sz="2600" b="1" dirty="0" smtClean="0">
                <a:latin typeface="Candara" pitchFamily="34" charset="0"/>
              </a:rPr>
              <a:t>’]</a:t>
            </a:r>
            <a:endParaRPr lang="ru-RU" sz="2600" b="1" dirty="0">
              <a:latin typeface="Candara" pitchFamily="34" charset="0"/>
            </a:endParaRPr>
          </a:p>
        </p:txBody>
      </p:sp>
      <p:sp>
        <p:nvSpPr>
          <p:cNvPr id="9" name="Скругленный прямоугольник 8">
            <a:hlinkClick r:id="rId8" action="ppaction://hlinksldjump"/>
          </p:cNvPr>
          <p:cNvSpPr/>
          <p:nvPr/>
        </p:nvSpPr>
        <p:spPr>
          <a:xfrm>
            <a:off x="2915816" y="3356992"/>
            <a:ext cx="2808312" cy="46800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atin typeface="Candara" pitchFamily="34" charset="0"/>
              </a:rPr>
              <a:t>Буква Б, б</a:t>
            </a:r>
            <a:endParaRPr lang="ru-RU" sz="2800" b="1" dirty="0">
              <a:latin typeface="Candara" pitchFamily="34" charset="0"/>
            </a:endParaRPr>
          </a:p>
        </p:txBody>
      </p:sp>
      <p:pic>
        <p:nvPicPr>
          <p:cNvPr id="10" name="Picture 5" descr="https://cstor.nn2.ru/userfiles/data/ufiles/1/36/77/3367735.Buratino_za_partoy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23528" y="3573016"/>
            <a:ext cx="3312367" cy="3098419"/>
          </a:xfrm>
          <a:prstGeom prst="rect">
            <a:avLst/>
          </a:prstGeom>
          <a:noFill/>
        </p:spPr>
      </p:pic>
      <p:pic>
        <p:nvPicPr>
          <p:cNvPr id="49158" name="Picture 6" descr="https://avatars.mds.yandex.net/get-pdb/2006743/afd8fdc4-25fc-40b4-9e69-885ccdea90c3/s1200?webp=false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076056" y="2471676"/>
            <a:ext cx="3600400" cy="4253728"/>
          </a:xfrm>
          <a:prstGeom prst="rect">
            <a:avLst/>
          </a:prstGeom>
          <a:noFill/>
        </p:spPr>
      </p:pic>
      <p:sp>
        <p:nvSpPr>
          <p:cNvPr id="13" name="Прямоугольник 12"/>
          <p:cNvSpPr/>
          <p:nvPr/>
        </p:nvSpPr>
        <p:spPr>
          <a:xfrm>
            <a:off x="3047937" y="764704"/>
            <a:ext cx="253146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b="1" i="1" u="sng" dirty="0" smtClean="0">
                <a:latin typeface="Candara" pitchFamily="34" charset="0"/>
              </a:rPr>
              <a:t>Занятие № 9</a:t>
            </a:r>
            <a:endParaRPr lang="ru-RU" sz="3200" b="1" i="1" u="sng" dirty="0">
              <a:latin typeface="Candar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Группа 18"/>
          <p:cNvGrpSpPr/>
          <p:nvPr/>
        </p:nvGrpSpPr>
        <p:grpSpPr>
          <a:xfrm>
            <a:off x="107504" y="188640"/>
            <a:ext cx="9176890" cy="6493147"/>
            <a:chOff x="107504" y="188640"/>
            <a:chExt cx="9176890" cy="6493147"/>
          </a:xfrm>
        </p:grpSpPr>
        <p:grpSp>
          <p:nvGrpSpPr>
            <p:cNvPr id="4" name="Группа 3"/>
            <p:cNvGrpSpPr/>
            <p:nvPr/>
          </p:nvGrpSpPr>
          <p:grpSpPr>
            <a:xfrm>
              <a:off x="107504" y="188640"/>
              <a:ext cx="9176890" cy="6493147"/>
              <a:chOff x="147638" y="345297"/>
              <a:chExt cx="8168778" cy="5820007"/>
            </a:xfrm>
          </p:grpSpPr>
          <p:pic>
            <p:nvPicPr>
              <p:cNvPr id="33794" name="Picture 2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 t="2599" r="10125" b="7939"/>
              <a:stretch>
                <a:fillRect/>
              </a:stretch>
            </p:blipFill>
            <p:spPr bwMode="auto">
              <a:xfrm>
                <a:off x="147638" y="345297"/>
                <a:ext cx="7952754" cy="5820007"/>
              </a:xfrm>
              <a:prstGeom prst="rect">
                <a:avLst/>
              </a:prstGeom>
              <a:ln>
                <a:noFill/>
              </a:ln>
              <a:effectLst>
                <a:softEdge rad="112500"/>
              </a:effectLst>
            </p:spPr>
          </p:pic>
          <p:pic>
            <p:nvPicPr>
              <p:cNvPr id="3" name="Picture 2" descr="https://color23.ru/data2/accounts/289/templates/2100155/cover_big.jp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 l="7746" t="1139" r="16901" b="75205"/>
              <a:stretch>
                <a:fillRect/>
              </a:stretch>
            </p:blipFill>
            <p:spPr bwMode="auto">
              <a:xfrm>
                <a:off x="1691680" y="345297"/>
                <a:ext cx="6624736" cy="1758757"/>
              </a:xfrm>
              <a:prstGeom prst="rect">
                <a:avLst/>
              </a:prstGeom>
              <a:ln>
                <a:noFill/>
              </a:ln>
              <a:effectLst>
                <a:softEdge rad="635000"/>
              </a:effectLst>
            </p:spPr>
          </p:pic>
        </p:grpSp>
        <p:pic>
          <p:nvPicPr>
            <p:cNvPr id="8" name="Picture 5" descr="C:\Users\Галина Ивановна\Desktop\Картинки\0006-013-.pn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2771800" y="476672"/>
              <a:ext cx="6013787" cy="5400600"/>
            </a:xfrm>
            <a:prstGeom prst="rect">
              <a:avLst/>
            </a:prstGeom>
            <a:noFill/>
          </p:spPr>
        </p:pic>
        <p:grpSp>
          <p:nvGrpSpPr>
            <p:cNvPr id="9" name="Группа 8"/>
            <p:cNvGrpSpPr/>
            <p:nvPr/>
          </p:nvGrpSpPr>
          <p:grpSpPr>
            <a:xfrm>
              <a:off x="179512" y="2060848"/>
              <a:ext cx="3888432" cy="4608512"/>
              <a:chOff x="421968" y="-378507"/>
              <a:chExt cx="6526296" cy="6903851"/>
            </a:xfrm>
          </p:grpSpPr>
          <p:pic>
            <p:nvPicPr>
              <p:cNvPr id="10" name="Picture 4" descr="C:\Users\Галина Ивановна\Desktop\Картинки\0_60911_66b176db_orig-968x1024.png"/>
              <p:cNvPicPr>
                <a:picLocks noChangeAspect="1" noChangeArrowheads="1"/>
              </p:cNvPicPr>
              <p:nvPr/>
            </p:nvPicPr>
            <p:blipFill>
              <a:blip r:embed="rId6" cstate="print"/>
              <a:srcRect/>
              <a:stretch>
                <a:fillRect/>
              </a:stretch>
            </p:blipFill>
            <p:spPr bwMode="auto">
              <a:xfrm>
                <a:off x="421968" y="-378507"/>
                <a:ext cx="6526296" cy="6903851"/>
              </a:xfrm>
              <a:prstGeom prst="rect">
                <a:avLst/>
              </a:prstGeom>
              <a:noFill/>
            </p:spPr>
          </p:pic>
          <p:grpSp>
            <p:nvGrpSpPr>
              <p:cNvPr id="11" name="Группа 18"/>
              <p:cNvGrpSpPr/>
              <p:nvPr/>
            </p:nvGrpSpPr>
            <p:grpSpPr>
              <a:xfrm>
                <a:off x="3020736" y="4404909"/>
                <a:ext cx="2695500" cy="1553657"/>
                <a:chOff x="3020736" y="4404909"/>
                <a:chExt cx="2695500" cy="1553657"/>
              </a:xfrm>
            </p:grpSpPr>
            <p:sp>
              <p:nvSpPr>
                <p:cNvPr id="12" name="Прямоугольник с двумя вырезанными противолежащими углами 11"/>
                <p:cNvSpPr/>
                <p:nvPr/>
              </p:nvSpPr>
              <p:spPr>
                <a:xfrm rot="421314">
                  <a:off x="3020736" y="4406553"/>
                  <a:ext cx="720080" cy="684000"/>
                </a:xfrm>
                <a:prstGeom prst="snip2DiagRect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13" name="Прямоугольник 12"/>
                <p:cNvSpPr/>
                <p:nvPr/>
              </p:nvSpPr>
              <p:spPr>
                <a:xfrm rot="20878897">
                  <a:off x="5080596" y="4854539"/>
                  <a:ext cx="635640" cy="802152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14" name="Прямоугольник с двумя вырезанными противолежащими углами 13"/>
                <p:cNvSpPr/>
                <p:nvPr/>
              </p:nvSpPr>
              <p:spPr>
                <a:xfrm rot="20727726">
                  <a:off x="3761184" y="5145234"/>
                  <a:ext cx="582180" cy="813332"/>
                </a:xfrm>
                <a:prstGeom prst="snip2DiagRect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15" name="Прямоугольник с двумя вырезанными противолежащими углами 14"/>
                <p:cNvSpPr/>
                <p:nvPr/>
              </p:nvSpPr>
              <p:spPr>
                <a:xfrm rot="19865745">
                  <a:off x="4232279" y="4404909"/>
                  <a:ext cx="741366" cy="694208"/>
                </a:xfrm>
                <a:prstGeom prst="snip2DiagRect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</p:grpSp>
        <p:pic>
          <p:nvPicPr>
            <p:cNvPr id="16" name="Picture 6" descr=" 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 rot="1034811">
              <a:off x="5967130" y="290601"/>
              <a:ext cx="2009955" cy="1593752"/>
            </a:xfrm>
            <a:prstGeom prst="rect">
              <a:avLst/>
            </a:prstGeom>
            <a:noFill/>
          </p:spPr>
        </p:pic>
        <p:pic>
          <p:nvPicPr>
            <p:cNvPr id="33796" name="Picture 4" descr="https://www.freepngimg.com/thumb/butterfly/1-2-butterfly-png.png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4644008" y="476672"/>
              <a:ext cx="678763" cy="648072"/>
            </a:xfrm>
            <a:prstGeom prst="rect">
              <a:avLst/>
            </a:prstGeom>
            <a:noFill/>
          </p:spPr>
        </p:pic>
        <p:pic>
          <p:nvPicPr>
            <p:cNvPr id="18" name="Picture 8" descr="https://i.pinimg.com/originals/e5/57/a6/e557a62386ecb07299bd9e1e09c257c5.png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3779912" y="908720"/>
              <a:ext cx="890350" cy="864096"/>
            </a:xfrm>
            <a:prstGeom prst="rect">
              <a:avLst/>
            </a:prstGeom>
            <a:noFill/>
          </p:spPr>
        </p:pic>
      </p:grpSp>
      <p:sp>
        <p:nvSpPr>
          <p:cNvPr id="21" name="Скругленный прямоугольник 20">
            <a:hlinkClick r:id="rId10" action="ppaction://hlinksldjump"/>
          </p:cNvPr>
          <p:cNvSpPr/>
          <p:nvPr/>
        </p:nvSpPr>
        <p:spPr>
          <a:xfrm>
            <a:off x="4139952" y="1988840"/>
            <a:ext cx="3312368" cy="288032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Характеристика звука </a:t>
            </a:r>
            <a:r>
              <a:rPr lang="en-US" dirty="0" smtClean="0"/>
              <a:t>[</a:t>
            </a:r>
            <a:r>
              <a:rPr lang="ru-RU" dirty="0" smtClean="0"/>
              <a:t>Б</a:t>
            </a:r>
            <a:r>
              <a:rPr lang="en-US" dirty="0" smtClean="0"/>
              <a:t>]</a:t>
            </a:r>
            <a:endParaRPr lang="ru-RU" dirty="0"/>
          </a:p>
        </p:txBody>
      </p:sp>
      <p:sp>
        <p:nvSpPr>
          <p:cNvPr id="24" name="Овал 23"/>
          <p:cNvSpPr/>
          <p:nvPr/>
        </p:nvSpPr>
        <p:spPr>
          <a:xfrm>
            <a:off x="2627784" y="5373216"/>
            <a:ext cx="288032" cy="288032"/>
          </a:xfrm>
          <a:prstGeom prst="ellipse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artDeco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Скругленный прямоугольник 28">
            <a:hlinkClick r:id="rId11" action="ppaction://hlinksldjump"/>
          </p:cNvPr>
          <p:cNvSpPr/>
          <p:nvPr/>
        </p:nvSpPr>
        <p:spPr>
          <a:xfrm>
            <a:off x="4139952" y="2420888"/>
            <a:ext cx="3312368" cy="288032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«Лошадка»</a:t>
            </a:r>
            <a:endParaRPr lang="ru-RU" dirty="0"/>
          </a:p>
        </p:txBody>
      </p:sp>
      <p:sp>
        <p:nvSpPr>
          <p:cNvPr id="30" name="Скругленный прямоугольник 29">
            <a:hlinkClick r:id="rId12" action="ppaction://hlinksldjump"/>
          </p:cNvPr>
          <p:cNvSpPr/>
          <p:nvPr/>
        </p:nvSpPr>
        <p:spPr>
          <a:xfrm>
            <a:off x="4139952" y="3284984"/>
            <a:ext cx="3312368" cy="288032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«Найди картинку со звуком</a:t>
            </a:r>
            <a:r>
              <a:rPr lang="en-US" dirty="0" smtClean="0"/>
              <a:t> [</a:t>
            </a:r>
            <a:r>
              <a:rPr lang="ru-RU" dirty="0" smtClean="0"/>
              <a:t>Б</a:t>
            </a:r>
            <a:r>
              <a:rPr lang="en-US" dirty="0" smtClean="0"/>
              <a:t>]</a:t>
            </a:r>
          </a:p>
        </p:txBody>
      </p:sp>
      <p:sp>
        <p:nvSpPr>
          <p:cNvPr id="31" name="Скругленный прямоугольник 30">
            <a:hlinkClick r:id="rId13" action="ppaction://hlinksldjump"/>
          </p:cNvPr>
          <p:cNvSpPr/>
          <p:nvPr/>
        </p:nvSpPr>
        <p:spPr>
          <a:xfrm>
            <a:off x="4139952" y="3717032"/>
            <a:ext cx="3312368" cy="288032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«Найди и раскрась»</a:t>
            </a:r>
            <a:endParaRPr lang="ru-RU" dirty="0"/>
          </a:p>
        </p:txBody>
      </p:sp>
      <p:sp>
        <p:nvSpPr>
          <p:cNvPr id="32" name="Скругленный прямоугольник 31">
            <a:hlinkClick r:id="rId14" action="ppaction://hlinksldjump"/>
          </p:cNvPr>
          <p:cNvSpPr/>
          <p:nvPr/>
        </p:nvSpPr>
        <p:spPr>
          <a:xfrm>
            <a:off x="4139952" y="4149080"/>
            <a:ext cx="3312368" cy="288032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«Найди место звука в слове»</a:t>
            </a:r>
            <a:endParaRPr lang="ru-RU" dirty="0"/>
          </a:p>
        </p:txBody>
      </p:sp>
      <p:sp>
        <p:nvSpPr>
          <p:cNvPr id="33" name="Скругленный прямоугольник 32"/>
          <p:cNvSpPr/>
          <p:nvPr/>
        </p:nvSpPr>
        <p:spPr>
          <a:xfrm>
            <a:off x="4139952" y="4581128"/>
            <a:ext cx="3312368" cy="288032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«Пальчиковая гимнастика»</a:t>
            </a:r>
            <a:endParaRPr lang="ru-RU" dirty="0"/>
          </a:p>
        </p:txBody>
      </p:sp>
      <p:sp>
        <p:nvSpPr>
          <p:cNvPr id="34" name="Скругленный прямоугольник 33"/>
          <p:cNvSpPr/>
          <p:nvPr/>
        </p:nvSpPr>
        <p:spPr>
          <a:xfrm>
            <a:off x="4139952" y="5013176"/>
            <a:ext cx="3312368" cy="288032"/>
          </a:xfrm>
          <a:prstGeom prst="roundRect">
            <a:avLst/>
          </a:prstGeom>
          <a:ln/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«Физкультминутка»</a:t>
            </a:r>
            <a:endParaRPr lang="ru-RU" dirty="0"/>
          </a:p>
        </p:txBody>
      </p:sp>
      <p:sp>
        <p:nvSpPr>
          <p:cNvPr id="36" name="Скругленный прямоугольник 35">
            <a:hlinkClick r:id="rId11" action="ppaction://hlinksldjump"/>
          </p:cNvPr>
          <p:cNvSpPr/>
          <p:nvPr/>
        </p:nvSpPr>
        <p:spPr>
          <a:xfrm>
            <a:off x="4139952" y="2852936"/>
            <a:ext cx="3312368" cy="288032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«Звуки на ладошке»</a:t>
            </a:r>
            <a:endParaRPr lang="ru-RU" dirty="0"/>
          </a:p>
        </p:txBody>
      </p:sp>
      <p:sp>
        <p:nvSpPr>
          <p:cNvPr id="26" name="Прямоугольник 25"/>
          <p:cNvSpPr/>
          <p:nvPr/>
        </p:nvSpPr>
        <p:spPr>
          <a:xfrm>
            <a:off x="5072596" y="1484784"/>
            <a:ext cx="130195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 smtClean="0">
                <a:latin typeface="Candara" pitchFamily="34" charset="0"/>
              </a:rPr>
              <a:t>Звук </a:t>
            </a:r>
            <a:r>
              <a:rPr lang="en-US" sz="2400" b="1" dirty="0" smtClean="0">
                <a:latin typeface="Candara" pitchFamily="34" charset="0"/>
              </a:rPr>
              <a:t>[</a:t>
            </a:r>
            <a:r>
              <a:rPr lang="ru-RU" sz="2400" b="1" dirty="0" smtClean="0">
                <a:latin typeface="Candara" pitchFamily="34" charset="0"/>
              </a:rPr>
              <a:t>Н</a:t>
            </a:r>
            <a:r>
              <a:rPr lang="en-US" sz="2400" b="1" dirty="0" smtClean="0">
                <a:latin typeface="Candara" pitchFamily="34" charset="0"/>
              </a:rPr>
              <a:t>]</a:t>
            </a:r>
            <a:endParaRPr lang="ru-RU" sz="2400" b="1" dirty="0">
              <a:latin typeface="Candara" pitchFamily="34" charset="0"/>
            </a:endParaRPr>
          </a:p>
        </p:txBody>
      </p:sp>
      <p:sp>
        <p:nvSpPr>
          <p:cNvPr id="35" name="Управляющая кнопка: домой 34">
            <a:hlinkClick r:id="rId15" action="ppaction://hlinksldjump" highlightClick="1"/>
          </p:cNvPr>
          <p:cNvSpPr/>
          <p:nvPr/>
        </p:nvSpPr>
        <p:spPr>
          <a:xfrm>
            <a:off x="8460432" y="6165304"/>
            <a:ext cx="432048" cy="432048"/>
          </a:xfrm>
          <a:prstGeom prst="actionButtonHom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13" name="Picture 9" descr="https://sun3-12.userapi.com/qt80VNAHeETXKnx0kZDBsflBWbMKKpHIEwQ5rA/rHV27WPKZKA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323528" y="4077072"/>
            <a:ext cx="1869438" cy="2088233"/>
          </a:xfrm>
          <a:prstGeom prst="rect">
            <a:avLst/>
          </a:prstGeom>
          <a:noFill/>
        </p:spPr>
      </p:pic>
      <p:sp>
        <p:nvSpPr>
          <p:cNvPr id="14" name="Стрелка вправо 13"/>
          <p:cNvSpPr/>
          <p:nvPr/>
        </p:nvSpPr>
        <p:spPr>
          <a:xfrm>
            <a:off x="2339752" y="5229200"/>
            <a:ext cx="1001176" cy="153588"/>
          </a:xfrm>
          <a:prstGeom prst="rightArrow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2715" name="Picture 11" descr="https://kubatura33.ru/uploads/images/news-image/687474703a2f2f7777772e6c696b61722e696e666f2f70696374757265735f636b66696e6465722f696d616765732f73646373646373632e6a7067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864039" y="4293096"/>
            <a:ext cx="1956433" cy="1672658"/>
          </a:xfrm>
          <a:prstGeom prst="rect">
            <a:avLst/>
          </a:prstGeom>
          <a:noFill/>
        </p:spPr>
      </p:pic>
      <p:sp>
        <p:nvSpPr>
          <p:cNvPr id="18" name="Стрелка вправо 17"/>
          <p:cNvSpPr/>
          <p:nvPr/>
        </p:nvSpPr>
        <p:spPr>
          <a:xfrm rot="10800000">
            <a:off x="5868144" y="5229200"/>
            <a:ext cx="1001176" cy="153588"/>
          </a:xfrm>
          <a:prstGeom prst="rightArrow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2716" name="Picture 12" descr="C:\Users\Галина Ивановна\Desktop\Картинки\звуковичок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19872" y="3789040"/>
            <a:ext cx="2294749" cy="2880320"/>
          </a:xfrm>
          <a:prstGeom prst="rect">
            <a:avLst/>
          </a:prstGeom>
          <a:noFill/>
        </p:spPr>
      </p:pic>
      <p:pic>
        <p:nvPicPr>
          <p:cNvPr id="20" name="Picture 5" descr="C:\Users\Галина Ивановна\Desktop\Картинки\звуковичок 1.pn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419872" y="3717032"/>
            <a:ext cx="2268000" cy="3063789"/>
          </a:xfrm>
          <a:prstGeom prst="rect">
            <a:avLst/>
          </a:prstGeom>
          <a:noFill/>
        </p:spPr>
      </p:pic>
      <p:pic>
        <p:nvPicPr>
          <p:cNvPr id="21" name="Picture 6" descr="C:\Users\Галина Ивановна\Desktop\Картинки\звуковичок 2.png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419872" y="3717032"/>
            <a:ext cx="2160240" cy="2990087"/>
          </a:xfrm>
          <a:prstGeom prst="rect">
            <a:avLst/>
          </a:prstGeom>
          <a:noFill/>
        </p:spPr>
      </p:pic>
      <p:grpSp>
        <p:nvGrpSpPr>
          <p:cNvPr id="24" name="Группа 23"/>
          <p:cNvGrpSpPr/>
          <p:nvPr/>
        </p:nvGrpSpPr>
        <p:grpSpPr>
          <a:xfrm>
            <a:off x="5940152" y="1988840"/>
            <a:ext cx="2978597" cy="1372894"/>
            <a:chOff x="5940152" y="1988840"/>
            <a:chExt cx="2978597" cy="1372894"/>
          </a:xfrm>
        </p:grpSpPr>
        <p:pic>
          <p:nvPicPr>
            <p:cNvPr id="8" name="Picture 7" descr="F:\мастер класс\b22686ce452598d17b806d0e20bd7a13_1534850224.png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48264" y="2060848"/>
              <a:ext cx="1970485" cy="1296144"/>
            </a:xfrm>
            <a:prstGeom prst="rect">
              <a:avLst/>
            </a:prstGeom>
            <a:noFill/>
            <a:scene3d>
              <a:camera prst="perspectiveContrastingLeftFacing"/>
              <a:lightRig rig="threePt" dir="t"/>
            </a:scene3d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3" name="Picture 6"/>
            <p:cNvPicPr>
              <a:picLocks noChangeAspect="1" noChangeArrowheads="1"/>
            </p:cNvPicPr>
            <p:nvPr/>
          </p:nvPicPr>
          <p:blipFill>
            <a:blip r:embed="rId9" cstate="print">
              <a:clrChange>
                <a:clrFrom>
                  <a:srgbClr val="444444">
                    <a:alpha val="5882"/>
                  </a:srgbClr>
                </a:clrFrom>
                <a:clrTo>
                  <a:srgbClr val="444444">
                    <a:alpha val="0"/>
                  </a:srgbClr>
                </a:clrTo>
              </a:clrChange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40152" y="1988840"/>
              <a:ext cx="1728192" cy="137289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15" name="Скругленный прямоугольник 14">
            <a:hlinkClick r:id="rId10" action="ppaction://hlinksldjump"/>
          </p:cNvPr>
          <p:cNvSpPr/>
          <p:nvPr/>
        </p:nvSpPr>
        <p:spPr>
          <a:xfrm>
            <a:off x="2483768" y="476672"/>
            <a:ext cx="4032448" cy="36004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latin typeface="Candara" pitchFamily="34" charset="0"/>
              </a:rPr>
              <a:t>Характеристика  звука </a:t>
            </a:r>
            <a:r>
              <a:rPr lang="en-US" sz="2000" dirty="0" smtClean="0">
                <a:latin typeface="Candara" pitchFamily="34" charset="0"/>
              </a:rPr>
              <a:t>[</a:t>
            </a:r>
            <a:r>
              <a:rPr lang="ru-RU" sz="2000" dirty="0" smtClean="0">
                <a:latin typeface="Candara" pitchFamily="34" charset="0"/>
              </a:rPr>
              <a:t>Б</a:t>
            </a:r>
            <a:r>
              <a:rPr lang="en-US" sz="2000" dirty="0" smtClean="0">
                <a:latin typeface="Candara" pitchFamily="34" charset="0"/>
              </a:rPr>
              <a:t>]</a:t>
            </a:r>
            <a:endParaRPr lang="ru-RU" sz="2000" dirty="0">
              <a:latin typeface="Candara" pitchFamily="34" charset="0"/>
            </a:endParaRPr>
          </a:p>
        </p:txBody>
      </p:sp>
      <p:pic>
        <p:nvPicPr>
          <p:cNvPr id="15362" name="Picture 2" descr="http://kolspb.ru/wp-content/uploads/2017/07/%D0%91%D1%83%D1%80%D0%B0%D1%82%D0%B8%D0%BD%D0%BE.png"/>
          <p:cNvPicPr>
            <a:picLocks noChangeAspect="1" noChangeArrowheads="1"/>
          </p:cNvPicPr>
          <p:nvPr/>
        </p:nvPicPr>
        <p:blipFill>
          <a:blip r:embed="rId11" cstate="print"/>
          <a:srcRect l="11433" r="11147"/>
          <a:stretch>
            <a:fillRect/>
          </a:stretch>
        </p:blipFill>
        <p:spPr bwMode="auto">
          <a:xfrm flipH="1">
            <a:off x="6876256" y="260648"/>
            <a:ext cx="2036950" cy="1440160"/>
          </a:xfrm>
          <a:prstGeom prst="ellipse">
            <a:avLst/>
          </a:prstGeom>
          <a:ln w="63500" cap="rnd">
            <a:solidFill>
              <a:schemeClr val="bg1">
                <a:lumMod val="95000"/>
              </a:schemeClr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7" name="Управляющая кнопка: домой 16">
            <a:hlinkClick r:id="rId12" action="ppaction://hlinksldjump" highlightClick="1"/>
          </p:cNvPr>
          <p:cNvSpPr/>
          <p:nvPr/>
        </p:nvSpPr>
        <p:spPr>
          <a:xfrm>
            <a:off x="8604448" y="6309320"/>
            <a:ext cx="324000" cy="324000"/>
          </a:xfrm>
          <a:prstGeom prst="actionButtonHom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13" cstate="print">
            <a:clrChange>
              <a:clrFrom>
                <a:srgbClr val="FDFFFC"/>
              </a:clrFrom>
              <a:clrTo>
                <a:srgbClr val="FDFFFC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8747162">
            <a:off x="289875" y="6205172"/>
            <a:ext cx="297592" cy="4302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14" cstate="print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3529" y="1268761"/>
            <a:ext cx="3223870" cy="216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131840" y="2060848"/>
            <a:ext cx="2448272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727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5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1000"/>
                                        <p:tgtEl>
                                          <p:spTgt spid="727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27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727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1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18 -0.0007 C 0.00625 -0.02221 0.01302 -0.04302 0.02048 -0.06476 C 0.02777 -0.08604 0.03698 -0.11078 0.04409 -0.12998 C 0.05139 -0.14894 0.05607 -0.16027 0.06336 -0.17924 C 0.07083 -0.1982 0.07534 -0.21508 0.08854 -0.2426 C 0.10191 -0.27036 0.12795 -0.31892 0.1434 -0.34575 C 0.15868 -0.37258 0.16389 -0.38067 0.18038 -0.40334 C 0.19687 -0.42623 0.21979 -0.45653 0.24253 -0.48243 C 0.26527 -0.50879 0.29271 -0.53886 0.31649 -0.5599 C 0.34045 -0.58118 0.36284 -0.59274 0.38611 -0.60963 C 0.40937 -0.62628 0.42934 -0.64547 0.45573 -0.66097 C 0.48211 -0.67646 0.51545 -0.69011 0.54461 -0.70283 C 0.57343 -0.71531 0.60625 -0.72688 0.63038 -0.73636 C 0.65434 -0.74584 0.67205 -0.75255 0.68958 -0.76018 C 0.70711 -0.76781 0.72118 -0.77498 0.73559 -0.78192 " pathEditMode="relative" rAng="0" ptsTypes="aaaaaaaaaaaaaaA">
                                      <p:cBhvr>
                                        <p:cTn id="56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8" y="-39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6" name="Picture 6" descr="https://1.bp.blogspot.com/-G4dlRHD_Fk0/U-_8y9B8CZI/AAAAAAAAAVU/IT65zvmFw8E/s1600/LV%2B11.png"/>
          <p:cNvPicPr>
            <a:picLocks noChangeAspect="1" noChangeArrowheads="1"/>
          </p:cNvPicPr>
          <p:nvPr/>
        </p:nvPicPr>
        <p:blipFill>
          <a:blip r:embed="rId3" cstate="print"/>
          <a:srcRect r="55045"/>
          <a:stretch>
            <a:fillRect/>
          </a:stretch>
        </p:blipFill>
        <p:spPr bwMode="auto">
          <a:xfrm>
            <a:off x="395536" y="2852936"/>
            <a:ext cx="2016224" cy="3789040"/>
          </a:xfrm>
          <a:prstGeom prst="rect">
            <a:avLst/>
          </a:prstGeom>
          <a:noFill/>
        </p:spPr>
      </p:pic>
      <p:sp>
        <p:nvSpPr>
          <p:cNvPr id="7" name="Скругленный прямоугольник 6">
            <a:hlinkClick r:id="rId4" action="ppaction://hlinksldjump"/>
          </p:cNvPr>
          <p:cNvSpPr/>
          <p:nvPr/>
        </p:nvSpPr>
        <p:spPr>
          <a:xfrm>
            <a:off x="2483768" y="332656"/>
            <a:ext cx="4032448" cy="36004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latin typeface="Candara" pitchFamily="34" charset="0"/>
              </a:rPr>
              <a:t>Звуки на ладошке</a:t>
            </a:r>
            <a:endParaRPr lang="ru-RU" sz="2000" dirty="0">
              <a:latin typeface="Candara" pitchFamily="34" charset="0"/>
            </a:endParaRPr>
          </a:p>
        </p:txBody>
      </p:sp>
      <p:pic>
        <p:nvPicPr>
          <p:cNvPr id="9" name="Picture 6" descr="https://1.bp.blogspot.com/-G4dlRHD_Fk0/U-_8y9B8CZI/AAAAAAAAAVU/IT65zvmFw8E/s1600/LV%2B11.png"/>
          <p:cNvPicPr>
            <a:picLocks noChangeAspect="1" noChangeArrowheads="1"/>
          </p:cNvPicPr>
          <p:nvPr/>
        </p:nvPicPr>
        <p:blipFill>
          <a:blip r:embed="rId3" cstate="print"/>
          <a:srcRect l="54588" r="-1148"/>
          <a:stretch>
            <a:fillRect/>
          </a:stretch>
        </p:blipFill>
        <p:spPr bwMode="auto">
          <a:xfrm>
            <a:off x="6732240" y="2852936"/>
            <a:ext cx="2088232" cy="3789040"/>
          </a:xfrm>
          <a:prstGeom prst="rect">
            <a:avLst/>
          </a:prstGeom>
          <a:noFill/>
        </p:spPr>
      </p:pic>
      <p:pic>
        <p:nvPicPr>
          <p:cNvPr id="5136" name="Рисунок 13" descr="C:\Users\норд\Desktop\simbl_a.gif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ECECEC"/>
              </a:clrFrom>
              <a:clrTo>
                <a:srgbClr val="ECECEC">
                  <a:alpha val="0"/>
                </a:srgbClr>
              </a:clrTo>
            </a:clrChange>
          </a:blip>
          <a:srcRect b="30881"/>
          <a:stretch>
            <a:fillRect/>
          </a:stretch>
        </p:blipFill>
        <p:spPr bwMode="auto">
          <a:xfrm>
            <a:off x="539552" y="3356992"/>
            <a:ext cx="2083593" cy="1728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49" name="Picture 29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804248" y="3284984"/>
            <a:ext cx="1734890" cy="1728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2" name="Picture 6" descr="https://1.bp.blogspot.com/-G4dlRHD_Fk0/U-_8y9B8CZI/AAAAAAAAAVU/IT65zvmFw8E/s1600/LV%2B11.png"/>
          <p:cNvPicPr>
            <a:picLocks noChangeAspect="1" noChangeArrowheads="1"/>
          </p:cNvPicPr>
          <p:nvPr/>
        </p:nvPicPr>
        <p:blipFill>
          <a:blip r:embed="rId3" cstate="print"/>
          <a:srcRect r="55045"/>
          <a:stretch>
            <a:fillRect/>
          </a:stretch>
        </p:blipFill>
        <p:spPr bwMode="auto">
          <a:xfrm>
            <a:off x="395536" y="2852936"/>
            <a:ext cx="2016224" cy="3789040"/>
          </a:xfrm>
          <a:prstGeom prst="rect">
            <a:avLst/>
          </a:prstGeom>
          <a:noFill/>
        </p:spPr>
      </p:pic>
      <p:pic>
        <p:nvPicPr>
          <p:cNvPr id="43" name="Picture 23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5576" y="3429000"/>
            <a:ext cx="1630214" cy="1657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" name="Picture 6" descr="https://1.bp.blogspot.com/-G4dlRHD_Fk0/U-_8y9B8CZI/AAAAAAAAAVU/IT65zvmFw8E/s1600/LV%2B11.png"/>
          <p:cNvPicPr>
            <a:picLocks noChangeAspect="1" noChangeArrowheads="1"/>
          </p:cNvPicPr>
          <p:nvPr/>
        </p:nvPicPr>
        <p:blipFill>
          <a:blip r:embed="rId3" cstate="print"/>
          <a:srcRect r="55045"/>
          <a:stretch>
            <a:fillRect/>
          </a:stretch>
        </p:blipFill>
        <p:spPr bwMode="auto">
          <a:xfrm>
            <a:off x="395536" y="2852936"/>
            <a:ext cx="2016224" cy="3789040"/>
          </a:xfrm>
          <a:prstGeom prst="rect">
            <a:avLst/>
          </a:prstGeom>
          <a:noFill/>
        </p:spPr>
      </p:pic>
      <p:pic>
        <p:nvPicPr>
          <p:cNvPr id="45" name="Picture 28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5576" y="3356992"/>
            <a:ext cx="1738263" cy="1726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" name="Picture 6" descr="https://1.bp.blogspot.com/-G4dlRHD_Fk0/U-_8y9B8CZI/AAAAAAAAAVU/IT65zvmFw8E/s1600/LV%2B11.png"/>
          <p:cNvPicPr>
            <a:picLocks noChangeAspect="1" noChangeArrowheads="1"/>
          </p:cNvPicPr>
          <p:nvPr/>
        </p:nvPicPr>
        <p:blipFill>
          <a:blip r:embed="rId3" cstate="print"/>
          <a:srcRect r="55045"/>
          <a:stretch>
            <a:fillRect/>
          </a:stretch>
        </p:blipFill>
        <p:spPr bwMode="auto">
          <a:xfrm>
            <a:off x="395536" y="2852936"/>
            <a:ext cx="2016224" cy="3789040"/>
          </a:xfrm>
          <a:prstGeom prst="rect">
            <a:avLst/>
          </a:prstGeom>
          <a:noFill/>
        </p:spPr>
      </p:pic>
      <p:pic>
        <p:nvPicPr>
          <p:cNvPr id="47" name="Picture 29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27584" y="3429000"/>
            <a:ext cx="1662603" cy="1656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8" name="Picture 25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804248" y="3356992"/>
            <a:ext cx="1688034" cy="1656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9" name="Picture 6" descr="https://1.bp.blogspot.com/-G4dlRHD_Fk0/U-_8y9B8CZI/AAAAAAAAAVU/IT65zvmFw8E/s1600/LV%2B11.png"/>
          <p:cNvPicPr>
            <a:picLocks noChangeAspect="1" noChangeArrowheads="1"/>
          </p:cNvPicPr>
          <p:nvPr/>
        </p:nvPicPr>
        <p:blipFill>
          <a:blip r:embed="rId3" cstate="print"/>
          <a:srcRect r="55045"/>
          <a:stretch>
            <a:fillRect/>
          </a:stretch>
        </p:blipFill>
        <p:spPr bwMode="auto">
          <a:xfrm>
            <a:off x="395536" y="2852936"/>
            <a:ext cx="2016224" cy="3789040"/>
          </a:xfrm>
          <a:prstGeom prst="rect">
            <a:avLst/>
          </a:prstGeom>
          <a:noFill/>
        </p:spPr>
      </p:pic>
      <p:sp>
        <p:nvSpPr>
          <p:cNvPr id="24" name="Управляющая кнопка: домой 23">
            <a:hlinkClick r:id="rId10" action="ppaction://hlinksldjump" highlightClick="1"/>
          </p:cNvPr>
          <p:cNvSpPr/>
          <p:nvPr/>
        </p:nvSpPr>
        <p:spPr>
          <a:xfrm>
            <a:off x="8604448" y="6309320"/>
            <a:ext cx="324000" cy="324000"/>
          </a:xfrm>
          <a:prstGeom prst="actionButtonHom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6" name="Picture 4" descr="C:\Users\Галина Ивановна\Desktop\Картинки\172550-500x500.jpg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7320" r="25808"/>
          <a:stretch>
            <a:fillRect/>
          </a:stretch>
        </p:blipFill>
        <p:spPr bwMode="auto">
          <a:xfrm flipH="1">
            <a:off x="251520" y="260649"/>
            <a:ext cx="1092743" cy="2376264"/>
          </a:xfrm>
          <a:prstGeom prst="rect">
            <a:avLst/>
          </a:prstGeom>
          <a:noFill/>
        </p:spPr>
      </p:pic>
      <p:pic>
        <p:nvPicPr>
          <p:cNvPr id="27" name="Picture 3"/>
          <p:cNvPicPr>
            <a:picLocks noChangeAspect="1" noChangeArrowheads="1"/>
          </p:cNvPicPr>
          <p:nvPr/>
        </p:nvPicPr>
        <p:blipFill>
          <a:blip r:embed="rId12" cstate="print">
            <a:clrChange>
              <a:clrFrom>
                <a:srgbClr val="FFFDFE"/>
              </a:clrFrom>
              <a:clrTo>
                <a:srgbClr val="FFFD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21185876">
            <a:off x="7193330" y="6184111"/>
            <a:ext cx="343388" cy="504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5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2.96296E-6 L 0.50972 2.96296E-6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5" y="0"/>
                                    </p:animMotion>
                                  </p:childTnLst>
                                </p:cTn>
                              </p:par>
                              <p:par>
                                <p:cTn id="16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7.40741E-7 L 0.49618 7.40741E-7 " pathEditMode="relative" rAng="0" ptsTypes="AA">
                                      <p:cBhvr>
                                        <p:cTn id="17" dur="2000" fill="hold"/>
                                        <p:tgtEl>
                                          <p:spTgt spid="51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8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000"/>
                            </p:stCondLst>
                            <p:childTnLst>
                              <p:par>
                                <p:cTn id="3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5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4.07407E-6 L 0.49618 4.07407E-6 " pathEditMode="relative" rAng="0" ptsTypes="AA">
                                      <p:cBhvr>
                                        <p:cTn id="41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8" y="0"/>
                                    </p:animMotion>
                                  </p:childTnLst>
                                </p:cTn>
                              </p:par>
                              <p:par>
                                <p:cTn id="42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-0.01042 L 0.51198 -0.01366 " pathEditMode="relative" rAng="0" ptsTypes="AA">
                                      <p:cBhvr>
                                        <p:cTn id="43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6" y="-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000"/>
                            </p:stCondLst>
                            <p:childTnLst>
                              <p:par>
                                <p:cTn id="6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2000"/>
                                        <p:tgtEl>
                                          <p:spTgt spid="5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0.00741 L 0.51198 0.00741 " pathEditMode="relative" rAng="0" ptsTypes="AA">
                                      <p:cBhvr>
                                        <p:cTn id="67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6" y="0"/>
                                    </p:animMotion>
                                  </p:childTnLst>
                                </p:cTn>
                              </p:par>
                              <p:par>
                                <p:cTn id="68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2.59259E-6 L 0.48837 -2.59259E-6 " pathEditMode="relative" rAng="0" ptsTypes="AA">
                                      <p:cBhvr>
                                        <p:cTn id="69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4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2000"/>
                            </p:stCondLst>
                            <p:childTnLst>
                              <p:par>
                                <p:cTn id="8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0.01782 L 0.51198 0.01782 " pathEditMode="relative" rAng="0" ptsTypes="AA">
                                      <p:cBhvr>
                                        <p:cTn id="93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6" y="0"/>
                                    </p:animMotion>
                                  </p:childTnLst>
                                </p:cTn>
                              </p:par>
                              <p:par>
                                <p:cTn id="94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-2.59259E-6 L 0.48038 -2.59259E-6 " pathEditMode="relative" rAng="0" ptsTypes="AA">
                                      <p:cBhvr>
                                        <p:cTn id="95" dur="2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04 -0.01389 C -0.00469 -0.02477 -0.01024 -0.03588 -0.02083 -0.05533 C -0.03142 -0.075 -0.0408 -0.09422 -0.0625 -0.13172 C -0.0842 -0.16945 -0.11944 -0.22963 -0.15139 -0.28033 C -0.18333 -0.33102 -0.21823 -0.38588 -0.25416 -0.43588 C -0.29028 -0.48588 -0.33472 -0.54607 -0.36666 -0.58033 C -0.39861 -0.61459 -0.41753 -0.62385 -0.44583 -0.64144 C -0.4743 -0.65903 -0.50607 -0.67408 -0.53646 -0.68588 C -0.56684 -0.69769 -0.60364 -0.70625 -0.62812 -0.71227 C -0.6526 -0.71829 -0.66805 -0.72014 -0.68333 -0.72199 " pathEditMode="relative" rAng="0" ptsTypes="aaaaaaaaaA">
                                      <p:cBhvr>
                                        <p:cTn id="115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2" y="-35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>
            <a:hlinkClick r:id="rId6" action="ppaction://hlinksldjump"/>
          </p:cNvPr>
          <p:cNvSpPr/>
          <p:nvPr/>
        </p:nvSpPr>
        <p:spPr>
          <a:xfrm>
            <a:off x="1547664" y="260648"/>
            <a:ext cx="5040560" cy="36004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latin typeface="Candara" pitchFamily="34" charset="0"/>
              </a:rPr>
              <a:t>Найди предметы со звуком </a:t>
            </a:r>
            <a:r>
              <a:rPr lang="en-US" sz="2000" dirty="0" smtClean="0">
                <a:latin typeface="Candara" pitchFamily="34" charset="0"/>
              </a:rPr>
              <a:t>[</a:t>
            </a:r>
            <a:r>
              <a:rPr lang="ru-RU" sz="2000" dirty="0" smtClean="0">
                <a:latin typeface="Candara" pitchFamily="34" charset="0"/>
              </a:rPr>
              <a:t>Б</a:t>
            </a:r>
            <a:r>
              <a:rPr lang="en-US" sz="2000" dirty="0" smtClean="0">
                <a:latin typeface="Candara" pitchFamily="34" charset="0"/>
              </a:rPr>
              <a:t>]</a:t>
            </a:r>
            <a:endParaRPr lang="ru-RU" sz="2000" dirty="0">
              <a:latin typeface="Candara" pitchFamily="34" charset="0"/>
            </a:endParaRPr>
          </a:p>
        </p:txBody>
      </p:sp>
      <p:sp>
        <p:nvSpPr>
          <p:cNvPr id="22" name="Овал 21"/>
          <p:cNvSpPr/>
          <p:nvPr/>
        </p:nvSpPr>
        <p:spPr>
          <a:xfrm>
            <a:off x="6516216" y="4797152"/>
            <a:ext cx="999554" cy="1143000"/>
          </a:xfrm>
          <a:prstGeom prst="ellipse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4" name="Управляющая кнопка: домой 23">
            <a:hlinkClick r:id="rId7" action="ppaction://hlinksldjump" highlightClick="1"/>
          </p:cNvPr>
          <p:cNvSpPr/>
          <p:nvPr/>
        </p:nvSpPr>
        <p:spPr>
          <a:xfrm>
            <a:off x="8604448" y="6309320"/>
            <a:ext cx="324000" cy="324000"/>
          </a:xfrm>
          <a:prstGeom prst="actionButtonHom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Трапеция 33"/>
          <p:cNvSpPr/>
          <p:nvPr/>
        </p:nvSpPr>
        <p:spPr>
          <a:xfrm>
            <a:off x="4644008" y="3645024"/>
            <a:ext cx="1656184" cy="2448272"/>
          </a:xfrm>
          <a:prstGeom prst="trapezoid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12290" name="Picture 2" descr="https://xn----gtbdmbeft1bdk.net/images/developing_pictures/368.gif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79512" y="836712"/>
            <a:ext cx="7848872" cy="58326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7" name="Трапеция 36"/>
          <p:cNvSpPr/>
          <p:nvPr/>
        </p:nvSpPr>
        <p:spPr>
          <a:xfrm>
            <a:off x="107504" y="908720"/>
            <a:ext cx="432048" cy="3816424"/>
          </a:xfrm>
          <a:prstGeom prst="trapezoid">
            <a:avLst>
              <a:gd name="adj" fmla="val 14841"/>
            </a:avLst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9" name="Трапеция 38"/>
          <p:cNvSpPr/>
          <p:nvPr/>
        </p:nvSpPr>
        <p:spPr>
          <a:xfrm>
            <a:off x="179512" y="908720"/>
            <a:ext cx="1584176" cy="792088"/>
          </a:xfrm>
          <a:prstGeom prst="trapezoid">
            <a:avLst>
              <a:gd name="adj" fmla="val 14841"/>
            </a:avLst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1" name="Трапеция 40"/>
          <p:cNvSpPr/>
          <p:nvPr/>
        </p:nvSpPr>
        <p:spPr>
          <a:xfrm>
            <a:off x="395536" y="3356992"/>
            <a:ext cx="1656184" cy="3168352"/>
          </a:xfrm>
          <a:prstGeom prst="trapezoid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2" name="Овал 41"/>
          <p:cNvSpPr/>
          <p:nvPr/>
        </p:nvSpPr>
        <p:spPr>
          <a:xfrm>
            <a:off x="1043608" y="5085184"/>
            <a:ext cx="432048" cy="432000"/>
          </a:xfrm>
          <a:prstGeom prst="ellipse">
            <a:avLst/>
          </a:prstGeom>
          <a:solidFill>
            <a:srgbClr val="200AC0"/>
          </a:solidFill>
          <a:ln>
            <a:solidFill>
              <a:srgbClr val="200A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Трапеция 42"/>
          <p:cNvSpPr/>
          <p:nvPr/>
        </p:nvSpPr>
        <p:spPr>
          <a:xfrm>
            <a:off x="2195736" y="4293096"/>
            <a:ext cx="1152128" cy="2232248"/>
          </a:xfrm>
          <a:prstGeom prst="trapezoid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4" name="Овал 43"/>
          <p:cNvSpPr/>
          <p:nvPr/>
        </p:nvSpPr>
        <p:spPr>
          <a:xfrm>
            <a:off x="2555776" y="5229200"/>
            <a:ext cx="432048" cy="432000"/>
          </a:xfrm>
          <a:prstGeom prst="ellipse">
            <a:avLst/>
          </a:prstGeom>
          <a:solidFill>
            <a:srgbClr val="200AC0"/>
          </a:solidFill>
          <a:ln>
            <a:solidFill>
              <a:srgbClr val="200A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Трапеция 44"/>
          <p:cNvSpPr/>
          <p:nvPr/>
        </p:nvSpPr>
        <p:spPr>
          <a:xfrm>
            <a:off x="755576" y="1556792"/>
            <a:ext cx="1440160" cy="1728192"/>
          </a:xfrm>
          <a:prstGeom prst="trapezoid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6" name="Овал 45"/>
          <p:cNvSpPr/>
          <p:nvPr/>
        </p:nvSpPr>
        <p:spPr>
          <a:xfrm>
            <a:off x="1187624" y="2204864"/>
            <a:ext cx="411474" cy="432000"/>
          </a:xfrm>
          <a:prstGeom prst="ellipse">
            <a:avLst/>
          </a:prstGeom>
          <a:solidFill>
            <a:srgbClr val="200AC0"/>
          </a:solidFill>
          <a:ln>
            <a:solidFill>
              <a:srgbClr val="200A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Трапеция 46"/>
          <p:cNvSpPr/>
          <p:nvPr/>
        </p:nvSpPr>
        <p:spPr>
          <a:xfrm>
            <a:off x="6948264" y="5777880"/>
            <a:ext cx="720080" cy="603448"/>
          </a:xfrm>
          <a:prstGeom prst="trapezoid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8" name="Овал 47"/>
          <p:cNvSpPr/>
          <p:nvPr/>
        </p:nvSpPr>
        <p:spPr>
          <a:xfrm>
            <a:off x="7236296" y="6021288"/>
            <a:ext cx="432048" cy="432000"/>
          </a:xfrm>
          <a:prstGeom prst="ellipse">
            <a:avLst/>
          </a:prstGeom>
          <a:solidFill>
            <a:srgbClr val="200AC0"/>
          </a:solidFill>
          <a:ln>
            <a:solidFill>
              <a:srgbClr val="200A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Трапеция 48"/>
          <p:cNvSpPr/>
          <p:nvPr/>
        </p:nvSpPr>
        <p:spPr>
          <a:xfrm>
            <a:off x="2411760" y="1196752"/>
            <a:ext cx="792088" cy="1512168"/>
          </a:xfrm>
          <a:prstGeom prst="trapezoid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0" name="Овал 49"/>
          <p:cNvSpPr/>
          <p:nvPr/>
        </p:nvSpPr>
        <p:spPr>
          <a:xfrm>
            <a:off x="2483768" y="1772816"/>
            <a:ext cx="432048" cy="432000"/>
          </a:xfrm>
          <a:prstGeom prst="ellipse">
            <a:avLst/>
          </a:prstGeom>
          <a:solidFill>
            <a:srgbClr val="200AC0"/>
          </a:solidFill>
          <a:ln>
            <a:solidFill>
              <a:srgbClr val="200A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Трапеция 50"/>
          <p:cNvSpPr/>
          <p:nvPr/>
        </p:nvSpPr>
        <p:spPr>
          <a:xfrm>
            <a:off x="6516216" y="1412776"/>
            <a:ext cx="1440160" cy="1440160"/>
          </a:xfrm>
          <a:prstGeom prst="trapezoid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2" name="Овал 51"/>
          <p:cNvSpPr/>
          <p:nvPr/>
        </p:nvSpPr>
        <p:spPr>
          <a:xfrm>
            <a:off x="7020272" y="1916832"/>
            <a:ext cx="432048" cy="432000"/>
          </a:xfrm>
          <a:prstGeom prst="ellipse">
            <a:avLst/>
          </a:prstGeom>
          <a:solidFill>
            <a:srgbClr val="200AC0"/>
          </a:solidFill>
          <a:ln>
            <a:solidFill>
              <a:srgbClr val="200A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Трапеция 52"/>
          <p:cNvSpPr/>
          <p:nvPr/>
        </p:nvSpPr>
        <p:spPr>
          <a:xfrm>
            <a:off x="4860032" y="4437112"/>
            <a:ext cx="936104" cy="792088"/>
          </a:xfrm>
          <a:prstGeom prst="trapezoid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4" name="Овал 53"/>
          <p:cNvSpPr/>
          <p:nvPr/>
        </p:nvSpPr>
        <p:spPr>
          <a:xfrm>
            <a:off x="5148064" y="4725144"/>
            <a:ext cx="432048" cy="432000"/>
          </a:xfrm>
          <a:prstGeom prst="ellipse">
            <a:avLst/>
          </a:prstGeom>
          <a:solidFill>
            <a:srgbClr val="200AC0"/>
          </a:solidFill>
          <a:ln>
            <a:solidFill>
              <a:srgbClr val="200A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Трапеция 54"/>
          <p:cNvSpPr/>
          <p:nvPr/>
        </p:nvSpPr>
        <p:spPr>
          <a:xfrm>
            <a:off x="3419872" y="4437112"/>
            <a:ext cx="1368152" cy="1440160"/>
          </a:xfrm>
          <a:prstGeom prst="trapezoid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7" name="Трапеция 56"/>
          <p:cNvSpPr/>
          <p:nvPr/>
        </p:nvSpPr>
        <p:spPr>
          <a:xfrm>
            <a:off x="5796136" y="3140968"/>
            <a:ext cx="2016224" cy="2520280"/>
          </a:xfrm>
          <a:prstGeom prst="trapezoid">
            <a:avLst>
              <a:gd name="adj" fmla="val 14841"/>
            </a:avLst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59" name="Picture 4" descr="C:\Users\Галина Ивановна\Desktop\Картинки\172550-500x500.jpg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7320" r="25808"/>
          <a:stretch>
            <a:fillRect/>
          </a:stretch>
        </p:blipFill>
        <p:spPr bwMode="auto">
          <a:xfrm>
            <a:off x="7884368" y="2492896"/>
            <a:ext cx="1037275" cy="2448272"/>
          </a:xfrm>
          <a:prstGeom prst="rect">
            <a:avLst/>
          </a:prstGeom>
          <a:noFill/>
        </p:spPr>
      </p:pic>
      <p:pic>
        <p:nvPicPr>
          <p:cNvPr id="60" name="Picture 4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6624589">
            <a:off x="158604" y="6309868"/>
            <a:ext cx="576184" cy="466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44 0.00278 C 0.0283 -0.02405 0.05452 -0.05041 0.07726 -0.07123 C 0.09966 -0.09227 0.11285 -0.10407 0.13733 -0.12257 C 0.16146 -0.14107 0.19497 -0.16535 0.22292 -0.18177 C 0.25053 -0.19796 0.27171 -0.20814 0.30417 -0.22039 C 0.33716 -0.23219 0.38716 -0.24468 0.41962 -0.25393 C 0.45209 -0.26341 0.47084 -0.26965 0.49966 -0.27636 C 0.52865 -0.2833 0.5632 -0.28816 0.59219 -0.29394 C 0.62101 -0.29949 0.64671 -0.30504 0.67396 -0.30989 C 0.70105 -0.31521 0.73507 -0.31984 0.75556 -0.32446 C 0.77553 -0.32909 0.7823 -0.3314 0.7941 -0.33718 C 0.80625 -0.34297 0.82223 -0.35592 0.82778 -0.35939 " pathEditMode="relative" rAng="0" ptsTypes="aaaaaaaaaaaA">
                                      <p:cBhvr>
                                        <p:cTn id="9" dur="2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3" y="-1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 tmFilter="0, 0; .2, .5; .8, .5; 1, 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250" autoRev="1" fill="hold"/>
                                        <p:tgtEl>
                                          <p:spTgt spid="3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 tmFilter="0, 0; .2, .5; .8, .5; 1, 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" dur="250" autoRev="1" fill="hold"/>
                                        <p:tgtEl>
                                          <p:spTgt spid="3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 tmFilter="0, 0; .2, .5; .8, .5; 1, 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250" autoRev="1" fill="hold"/>
                                        <p:tgtEl>
                                          <p:spTgt spid="4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 tmFilter="0, 0; .2, .5; .8, .5; 1, 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6" dur="250" autoRev="1" fill="hold"/>
                                        <p:tgtEl>
                                          <p:spTgt spid="4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 tmFilter="0, 0; .2, .5; .8, .5; 1, 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5" dur="250" autoRev="1" fill="hold"/>
                                        <p:tgtEl>
                                          <p:spTgt spid="4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 tmFilter="0, 0; .2, .5; .8, .5; 1, 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4" dur="250" autoRev="1" fill="hold"/>
                                        <p:tgtEl>
                                          <p:spTgt spid="4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 tmFilter="0, 0; .2, .5; .8, .5; 1, 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3" dur="250" autoRev="1" fill="hold"/>
                                        <p:tgtEl>
                                          <p:spTgt spid="4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500" tmFilter="0, 0; .2, .5; .8, .5; 1, 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2" dur="250" autoRev="1" fill="hold"/>
                                        <p:tgtEl>
                                          <p:spTgt spid="5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76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7" fill="hold">
                      <p:stCondLst>
                        <p:cond delay="0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" dur="500" tmFilter="0, 0; .2, .5; .8, .5; 1, 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1" dur="250" autoRev="1" fill="hold"/>
                                        <p:tgtEl>
                                          <p:spTgt spid="5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  <p:seq concurrent="1" nextAc="seek">
              <p:cTn id="85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6" fill="hold">
                      <p:stCondLst>
                        <p:cond delay="0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9" dur="500" tmFilter="0, 0; .2, .5; .8, .5; 1, 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0" dur="250" autoRev="1" fill="hold"/>
                                        <p:tgtEl>
                                          <p:spTgt spid="5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  <p:seq concurrent="1" nextAc="seek">
              <p:cTn id="91" restart="whenNotActive" fill="hold" evtFilter="cancelBubble" nodeType="interactiveSeq">
                <p:stCondLst>
                  <p:cond evt="onClick" delay="0">
                    <p:tgtEl>
                      <p:spTgt spid="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2" fill="hold">
                      <p:stCondLst>
                        <p:cond delay="0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5" dur="500" tmFilter="0, 0; .2, .5; .8, .5; 1, 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6" dur="250" autoRev="1" fill="hold"/>
                                        <p:tgtEl>
                                          <p:spTgt spid="5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7"/>
                  </p:tgtEl>
                </p:cond>
              </p:nextCondLst>
            </p:seq>
          </p:childTnLst>
        </p:cTn>
      </p:par>
    </p:tnLst>
    <p:bldLst>
      <p:bldP spid="42" grpId="0" animBg="1"/>
      <p:bldP spid="44" grpId="0" animBg="1"/>
      <p:bldP spid="46" grpId="0" animBg="1"/>
      <p:bldP spid="48" grpId="0" animBg="1"/>
      <p:bldP spid="50" grpId="0" animBg="1"/>
      <p:bldP spid="52" grpId="0" animBg="1"/>
      <p:bldP spid="5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Галина Ивановна\Desktop\Картинки\1579435023_10-45.jpg"/>
          <p:cNvPicPr>
            <a:picLocks noChangeAspect="1" noChangeArrowheads="1"/>
          </p:cNvPicPr>
          <p:nvPr/>
        </p:nvPicPr>
        <p:blipFill>
          <a:blip r:embed="rId2" cstate="print"/>
          <a:srcRect l="6667" t="-1818" b="9513"/>
          <a:stretch>
            <a:fillRect/>
          </a:stretch>
        </p:blipFill>
        <p:spPr bwMode="auto">
          <a:xfrm>
            <a:off x="179512" y="0"/>
            <a:ext cx="8784976" cy="67352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Прямоугольник 1"/>
          <p:cNvSpPr/>
          <p:nvPr/>
        </p:nvSpPr>
        <p:spPr>
          <a:xfrm>
            <a:off x="5436096" y="836712"/>
            <a:ext cx="3024336" cy="3108543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1600" dirty="0" smtClean="0"/>
              <a:t>Мы похлопаем в ладоши</a:t>
            </a:r>
          </a:p>
          <a:p>
            <a:r>
              <a:rPr lang="ru-RU" sz="1600" dirty="0" smtClean="0"/>
              <a:t>Дружно, веселее.</a:t>
            </a:r>
          </a:p>
          <a:p>
            <a:r>
              <a:rPr lang="ru-RU" sz="1600" dirty="0" smtClean="0"/>
              <a:t>Наши ножки постучали</a:t>
            </a:r>
          </a:p>
          <a:p>
            <a:r>
              <a:rPr lang="ru-RU" sz="1600" dirty="0" smtClean="0"/>
              <a:t>Дружно, веселее.</a:t>
            </a:r>
          </a:p>
          <a:p>
            <a:r>
              <a:rPr lang="ru-RU" sz="1600" dirty="0" smtClean="0"/>
              <a:t>По </a:t>
            </a:r>
            <a:r>
              <a:rPr lang="ru-RU" sz="1600" dirty="0" err="1" smtClean="0"/>
              <a:t>коленочкам</a:t>
            </a:r>
            <a:r>
              <a:rPr lang="ru-RU" sz="1600" dirty="0" smtClean="0"/>
              <a:t> ударим</a:t>
            </a:r>
          </a:p>
          <a:p>
            <a:r>
              <a:rPr lang="ru-RU" sz="1600" dirty="0" smtClean="0"/>
              <a:t>Тише, тише, тише</a:t>
            </a:r>
          </a:p>
          <a:p>
            <a:r>
              <a:rPr lang="ru-RU" sz="1600" dirty="0" smtClean="0"/>
              <a:t>Наши ручки поднимайтесь</a:t>
            </a:r>
          </a:p>
          <a:p>
            <a:r>
              <a:rPr lang="ru-RU" sz="1600" dirty="0" smtClean="0"/>
              <a:t>Выше, выше, выше.</a:t>
            </a:r>
          </a:p>
          <a:p>
            <a:r>
              <a:rPr lang="ru-RU" sz="1600" dirty="0" smtClean="0"/>
              <a:t>Наши ручки закружились</a:t>
            </a:r>
          </a:p>
          <a:p>
            <a:r>
              <a:rPr lang="ru-RU" sz="1600" dirty="0" smtClean="0"/>
              <a:t>Ниже опустились</a:t>
            </a:r>
          </a:p>
          <a:p>
            <a:r>
              <a:rPr lang="ru-RU" sz="1600" dirty="0" smtClean="0"/>
              <a:t>Завертелись, завертелись</a:t>
            </a:r>
          </a:p>
          <a:p>
            <a:r>
              <a:rPr lang="ru-RU" sz="1600" dirty="0" smtClean="0"/>
              <a:t>И остановились.</a:t>
            </a:r>
            <a:endParaRPr lang="ru-RU" sz="1600" dirty="0"/>
          </a:p>
        </p:txBody>
      </p:sp>
      <p:sp>
        <p:nvSpPr>
          <p:cNvPr id="3" name="Скругленный прямоугольник 2">
            <a:hlinkClick r:id="rId3" action="ppaction://hlinksldjump"/>
          </p:cNvPr>
          <p:cNvSpPr/>
          <p:nvPr/>
        </p:nvSpPr>
        <p:spPr>
          <a:xfrm>
            <a:off x="5796136" y="404664"/>
            <a:ext cx="2448272" cy="36004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latin typeface="Candara" pitchFamily="34" charset="0"/>
              </a:rPr>
              <a:t>Физкультминутка</a:t>
            </a:r>
            <a:endParaRPr lang="ru-RU" sz="2000" dirty="0">
              <a:latin typeface="Candara" pitchFamily="34" charset="0"/>
            </a:endParaRPr>
          </a:p>
        </p:txBody>
      </p:sp>
      <p:pic>
        <p:nvPicPr>
          <p:cNvPr id="1027" name="Picture 3" descr="C:\Users\Галина Ивановна\Desktop\Картинки\40620_900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611560" y="1988840"/>
            <a:ext cx="3600401" cy="4557734"/>
          </a:xfrm>
          <a:prstGeom prst="rect">
            <a:avLst/>
          </a:prstGeom>
          <a:noFill/>
        </p:spPr>
      </p:pic>
      <p:sp>
        <p:nvSpPr>
          <p:cNvPr id="6" name="Управляющая кнопка: домой 5">
            <a:hlinkClick r:id="rId5" action="ppaction://hlinksldjump" highlightClick="1"/>
          </p:cNvPr>
          <p:cNvSpPr/>
          <p:nvPr/>
        </p:nvSpPr>
        <p:spPr>
          <a:xfrm>
            <a:off x="8460432" y="6237312"/>
            <a:ext cx="324000" cy="324000"/>
          </a:xfrm>
          <a:prstGeom prst="actionButtonHom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Овал 11"/>
          <p:cNvSpPr/>
          <p:nvPr/>
        </p:nvSpPr>
        <p:spPr>
          <a:xfrm>
            <a:off x="3779912" y="3861048"/>
            <a:ext cx="2088232" cy="2016224"/>
          </a:xfrm>
          <a:prstGeom prst="ellipse">
            <a:avLst/>
          </a:prstGeom>
          <a:ln w="571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2" name="Picture 14" descr="https://i.pinimg.com/originals/0f/14/c5/0f14c53a2ebc2b78b8d8ddcb48ba0945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67944" y="4293096"/>
            <a:ext cx="1440160" cy="1324948"/>
          </a:xfrm>
          <a:prstGeom prst="rect">
            <a:avLst/>
          </a:prstGeom>
          <a:noFill/>
        </p:spPr>
      </p:pic>
      <p:pic>
        <p:nvPicPr>
          <p:cNvPr id="8194" name="Picture 2" descr="http://ds5ishim.ru/sites/default/files/kartinki/lDecember/raketta_4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31840" y="1340768"/>
            <a:ext cx="1944216" cy="1751414"/>
          </a:xfrm>
          <a:prstGeom prst="rect">
            <a:avLst/>
          </a:prstGeom>
          <a:noFill/>
        </p:spPr>
      </p:pic>
      <p:sp>
        <p:nvSpPr>
          <p:cNvPr id="9" name="Овал 8"/>
          <p:cNvSpPr/>
          <p:nvPr/>
        </p:nvSpPr>
        <p:spPr>
          <a:xfrm>
            <a:off x="611560" y="620688"/>
            <a:ext cx="1512168" cy="2088232"/>
          </a:xfrm>
          <a:prstGeom prst="ellipse">
            <a:avLst/>
          </a:prstGeom>
          <a:ln w="571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4" name="Picture 10" descr="https://www.clipartmax.com/png/full/88-883766_juice-banana-split-peel-banana-vector-png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6684489">
            <a:off x="784618" y="1095702"/>
            <a:ext cx="1319445" cy="1233514"/>
          </a:xfrm>
          <a:prstGeom prst="rect">
            <a:avLst/>
          </a:prstGeom>
          <a:noFill/>
        </p:spPr>
      </p:pic>
      <p:sp>
        <p:nvSpPr>
          <p:cNvPr id="8" name="Скругленный прямоугольник 7">
            <a:hlinkClick r:id="rId6" action="ppaction://hlinksldjump"/>
          </p:cNvPr>
          <p:cNvSpPr/>
          <p:nvPr/>
        </p:nvSpPr>
        <p:spPr>
          <a:xfrm>
            <a:off x="2483768" y="332656"/>
            <a:ext cx="3600400" cy="36004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latin typeface="Candara" pitchFamily="34" charset="0"/>
              </a:rPr>
              <a:t>«Найди и раскрась»</a:t>
            </a:r>
            <a:endParaRPr lang="ru-RU" sz="2000" dirty="0">
              <a:latin typeface="Candara" pitchFamily="34" charset="0"/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6516216" y="836712"/>
            <a:ext cx="1800200" cy="2016224"/>
          </a:xfrm>
          <a:prstGeom prst="ellipse">
            <a:avLst/>
          </a:prstGeom>
          <a:ln w="571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6" name="Picture 4" descr="https://assorti-market.ru/img/goods/10289.a428ee2a5d36efcdba2180e54f89ef44.jpg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20299115">
            <a:off x="6487721" y="952234"/>
            <a:ext cx="1737796" cy="1737796"/>
          </a:xfrm>
          <a:prstGeom prst="rect">
            <a:avLst/>
          </a:prstGeom>
          <a:noFill/>
        </p:spPr>
      </p:pic>
      <p:pic>
        <p:nvPicPr>
          <p:cNvPr id="2" name="Picture 2" descr="C:\Users\Галина Ивановна\Desktop\Картинки\kisspng-wallet-money-coin-computer-icons-5b1eaab0c12169.5757298115287364327911.jpg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228184" y="5373216"/>
            <a:ext cx="1355625" cy="1296144"/>
          </a:xfrm>
          <a:prstGeom prst="rect">
            <a:avLst/>
          </a:prstGeom>
          <a:noFill/>
        </p:spPr>
      </p:pic>
      <p:pic>
        <p:nvPicPr>
          <p:cNvPr id="30" name="Picture 4" descr="http://i.mycdn.me/i?r=AzEPZsRbOZEKgBhR0XGMT1RkBzMZJiybD7bYIP5ffRxpmKaKTM5SRkZCeTgDn6uOyic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1028" r="8972"/>
          <a:stretch>
            <a:fillRect/>
          </a:stretch>
        </p:blipFill>
        <p:spPr bwMode="auto">
          <a:xfrm>
            <a:off x="7415808" y="4149080"/>
            <a:ext cx="1728192" cy="2708920"/>
          </a:xfrm>
          <a:prstGeom prst="rect">
            <a:avLst/>
          </a:prstGeom>
          <a:noFill/>
        </p:spPr>
      </p:pic>
      <p:pic>
        <p:nvPicPr>
          <p:cNvPr id="31" name="Picture 4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71600" y="1484784"/>
            <a:ext cx="504056" cy="451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2" name="Picture 4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572000" y="4653136"/>
            <a:ext cx="504056" cy="451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5" name="Picture 4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6532748">
            <a:off x="7161515" y="1531514"/>
            <a:ext cx="504056" cy="451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44" name="Прямая соединительная линия 43"/>
          <p:cNvCxnSpPr/>
          <p:nvPr/>
        </p:nvCxnSpPr>
        <p:spPr>
          <a:xfrm>
            <a:off x="539552" y="6093296"/>
            <a:ext cx="1584176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/>
          <p:nvPr/>
        </p:nvCxnSpPr>
        <p:spPr>
          <a:xfrm>
            <a:off x="3275856" y="3429000"/>
            <a:ext cx="1728192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/>
          <p:cNvCxnSpPr/>
          <p:nvPr/>
        </p:nvCxnSpPr>
        <p:spPr>
          <a:xfrm>
            <a:off x="539552" y="3068960"/>
            <a:ext cx="1584176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49"/>
          <p:cNvCxnSpPr/>
          <p:nvPr/>
        </p:nvCxnSpPr>
        <p:spPr>
          <a:xfrm>
            <a:off x="6732240" y="3212976"/>
            <a:ext cx="1584176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/>
          <p:cNvCxnSpPr/>
          <p:nvPr/>
        </p:nvCxnSpPr>
        <p:spPr>
          <a:xfrm>
            <a:off x="3995936" y="6093296"/>
            <a:ext cx="1584176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9" name="Управляющая кнопка: домой 28">
            <a:hlinkClick r:id="rId11" action="ppaction://hlinksldjump" highlightClick="1"/>
          </p:cNvPr>
          <p:cNvSpPr/>
          <p:nvPr/>
        </p:nvSpPr>
        <p:spPr>
          <a:xfrm>
            <a:off x="8604448" y="6309320"/>
            <a:ext cx="324000" cy="324000"/>
          </a:xfrm>
          <a:prstGeom prst="actionButtonHom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7" name="Picture 6" descr="https://neposed.net/images/olga/tvorcheskii_sunduchok/shabloni-dlya-tvorchestva/shabloni-dlya-tvorchevstva1/shabloni-dlya-tvorchestva17.png"/>
          <p:cNvPicPr>
            <a:picLocks noChangeAspect="1" noChangeArrowheads="1"/>
          </p:cNvPicPr>
          <p:nvPr/>
        </p:nvPicPr>
        <p:blipFill>
          <a:blip r:embed="rId12" cstate="print"/>
          <a:srcRect t="21931" r="5317" b="19480"/>
          <a:stretch>
            <a:fillRect/>
          </a:stretch>
        </p:blipFill>
        <p:spPr bwMode="auto">
          <a:xfrm flipH="1">
            <a:off x="539552" y="4221088"/>
            <a:ext cx="1716191" cy="1584176"/>
          </a:xfrm>
          <a:prstGeom prst="rect">
            <a:avLst/>
          </a:prstGeom>
          <a:noFill/>
        </p:spPr>
      </p:pic>
      <p:cxnSp>
        <p:nvCxnSpPr>
          <p:cNvPr id="21" name="Прямая соединительная линия 20"/>
          <p:cNvCxnSpPr/>
          <p:nvPr/>
        </p:nvCxnSpPr>
        <p:spPr>
          <a:xfrm>
            <a:off x="755576" y="4077072"/>
            <a:ext cx="1296144" cy="1656184"/>
          </a:xfrm>
          <a:prstGeom prst="line">
            <a:avLst/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 flipH="1">
            <a:off x="683568" y="4077072"/>
            <a:ext cx="1368152" cy="1656184"/>
          </a:xfrm>
          <a:prstGeom prst="line">
            <a:avLst/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>
            <a:off x="3428256" y="1205136"/>
            <a:ext cx="1296144" cy="1656184"/>
          </a:xfrm>
          <a:prstGeom prst="line">
            <a:avLst/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 flipH="1">
            <a:off x="3347864" y="1196752"/>
            <a:ext cx="1368152" cy="1656184"/>
          </a:xfrm>
          <a:prstGeom prst="line">
            <a:avLst/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399 0.00926 C 0.00886 0.00926 0.02223 0.00926 0.03542 0.01226 C 0.04896 0.0155 0.0599 0.01943 0.07674 0.02753 C 0.09323 0.03539 0.11216 0.04348 0.13559 0.06037 C 0.15921 0.07771 0.17275 0.08581 0.21754 0.12998 C 0.26285 0.17415 0.33768 0.24492 0.40504 0.32586 C 0.47257 0.4068 0.54705 0.51134 0.62205 0.6161 " pathEditMode="relative" rAng="0" ptsTypes="aaaaaaA">
                                      <p:cBhvr>
                                        <p:cTn id="13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3" y="30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-5.55112E-17 C -3.88889E-6 0.00046 -0.02882 0.28403 -0.05868 0.56921 " pathEditMode="relative" rAng="0" ptsTypes="aA">
                                      <p:cBhvr>
                                        <p:cTn id="3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" y="28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000"/>
                            </p:stCondLst>
                            <p:childTnLst>
                              <p:par>
                                <p:cTn id="4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83333E-6 -2.22222E-6 C 0.01772 0.0095 0.0356 0.01899 0.05001 0.02778 C 0.06442 0.03658 0.0731 0.04468 0.08612 0.05278 C 0.09914 0.06088 0.10973 0.06436 0.12796 0.07593 C 0.14619 0.0875 0.17449 0.11112 0.19532 0.12246 C 0.21615 0.1338 0.23473 0.13889 0.25348 0.14422 " pathEditMode="relative" ptsTypes="aaaaaA">
                                      <p:cBhvr>
                                        <p:cTn id="51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theme/theme1.xml><?xml version="1.0" encoding="utf-8"?>
<a:theme xmlns:a="http://schemas.openxmlformats.org/drawingml/2006/main" name="Тема2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4078</TotalTime>
  <Words>279</Words>
  <Application>Microsoft Office PowerPoint</Application>
  <PresentationFormat>Экран (4:3)</PresentationFormat>
  <Paragraphs>53</Paragraphs>
  <Slides>13</Slides>
  <Notes>8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Тема2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Галина Ивановна</dc:creator>
  <cp:lastModifiedBy>Галина Ивановна</cp:lastModifiedBy>
  <cp:revision>449</cp:revision>
  <dcterms:created xsi:type="dcterms:W3CDTF">2020-04-24T06:45:36Z</dcterms:created>
  <dcterms:modified xsi:type="dcterms:W3CDTF">2023-07-05T09:43:41Z</dcterms:modified>
</cp:coreProperties>
</file>