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60" r:id="rId4"/>
    <p:sldId id="261" r:id="rId5"/>
    <p:sldId id="259" r:id="rId6"/>
    <p:sldId id="258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34" y="-1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30B87D-5B2E-498E-9C60-55772C451E5F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7875F250-D12C-4DEC-AC8B-78A477EC87AE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rPr>
            <a:t>крики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474E8C6-37C3-4C83-AB87-18BF9A1590E6}" type="parTrans" cxnId="{F5BEC510-3598-4A16-AD2C-5F7B1128CB9A}">
      <dgm:prSet/>
      <dgm:spPr/>
      <dgm:t>
        <a:bodyPr/>
        <a:lstStyle/>
        <a:p>
          <a:endParaRPr lang="ru-RU"/>
        </a:p>
      </dgm:t>
    </dgm:pt>
    <dgm:pt modelId="{FDC2139D-D409-4B7E-B120-6E36C6EDEBB3}" type="sibTrans" cxnId="{F5BEC510-3598-4A16-AD2C-5F7B1128CB9A}">
      <dgm:prSet/>
      <dgm:spPr/>
      <dgm:t>
        <a:bodyPr/>
        <a:lstStyle/>
        <a:p>
          <a:endParaRPr lang="ru-RU"/>
        </a:p>
      </dgm:t>
    </dgm:pt>
    <dgm:pt modelId="{2A5AEB94-0A0E-4017-AC34-5045BA31C3A4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rPr>
            <a:t>гуление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AEF4FA0F-9A02-41F0-A499-6E20C3BFBCC8}" type="parTrans" cxnId="{7883EE93-F625-4377-9EDF-BE7FFA332387}">
      <dgm:prSet/>
      <dgm:spPr/>
      <dgm:t>
        <a:bodyPr/>
        <a:lstStyle/>
        <a:p>
          <a:endParaRPr lang="ru-RU"/>
        </a:p>
      </dgm:t>
    </dgm:pt>
    <dgm:pt modelId="{947E6BF0-517B-4987-87B8-792380E0928B}" type="sibTrans" cxnId="{7883EE93-F625-4377-9EDF-BE7FFA332387}">
      <dgm:prSet/>
      <dgm:spPr/>
      <dgm:t>
        <a:bodyPr/>
        <a:lstStyle/>
        <a:p>
          <a:endParaRPr lang="ru-RU"/>
        </a:p>
      </dgm:t>
    </dgm:pt>
    <dgm:pt modelId="{7D87BCD5-3B32-4C5B-9D1B-E96BB1316FF8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rPr>
            <a:t>лепет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2EDC360-7451-49D4-9609-E2462B525009}" type="parTrans" cxnId="{E2F90C74-ECA8-47D6-8FB3-B82D4D3ED0D4}">
      <dgm:prSet/>
      <dgm:spPr/>
      <dgm:t>
        <a:bodyPr/>
        <a:lstStyle/>
        <a:p>
          <a:endParaRPr lang="ru-RU"/>
        </a:p>
      </dgm:t>
    </dgm:pt>
    <dgm:pt modelId="{26D6DCF0-1D3C-4C4B-9E5D-9A3322C5EAB5}" type="sibTrans" cxnId="{E2F90C74-ECA8-47D6-8FB3-B82D4D3ED0D4}">
      <dgm:prSet/>
      <dgm:spPr/>
      <dgm:t>
        <a:bodyPr/>
        <a:lstStyle/>
        <a:p>
          <a:endParaRPr lang="ru-RU"/>
        </a:p>
      </dgm:t>
    </dgm:pt>
    <dgm:pt modelId="{1CBBD983-9FBB-466D-9626-8721BD258D1C}">
      <dgm:prSet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rPr>
            <a:t>словосочетания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5C2B743F-21DF-403A-8F6A-247FFB9D7D6C}" type="parTrans" cxnId="{EE97D5A1-FBE8-42D6-AB0E-625D56B49A42}">
      <dgm:prSet/>
      <dgm:spPr/>
      <dgm:t>
        <a:bodyPr/>
        <a:lstStyle/>
        <a:p>
          <a:endParaRPr lang="ru-RU"/>
        </a:p>
      </dgm:t>
    </dgm:pt>
    <dgm:pt modelId="{07EBAF25-E0D1-4913-A5FD-D853121F6FA3}" type="sibTrans" cxnId="{EE97D5A1-FBE8-42D6-AB0E-625D56B49A42}">
      <dgm:prSet/>
      <dgm:spPr/>
      <dgm:t>
        <a:bodyPr/>
        <a:lstStyle/>
        <a:p>
          <a:endParaRPr lang="ru-RU"/>
        </a:p>
      </dgm:t>
    </dgm:pt>
    <dgm:pt modelId="{3D095896-EEA0-4E59-B87B-564F0A701A37}">
      <dgm:prSet custT="1"/>
      <dgm:spPr/>
      <dgm:t>
        <a:bodyPr/>
        <a:lstStyle/>
        <a:p>
          <a:r>
            <a:rPr lang="ru-RU" sz="1800" dirty="0" err="1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rPr>
            <a:t>предло</a:t>
          </a:r>
          <a:r>
            <a:rPr lang="ru-RU" sz="18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rPr>
            <a:t> </a:t>
          </a:r>
          <a:r>
            <a:rPr lang="ru-RU" sz="1800" dirty="0" err="1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rPr>
            <a:t>жения</a:t>
          </a:r>
          <a:endParaRPr lang="ru-RU" sz="1800" dirty="0"/>
        </a:p>
      </dgm:t>
    </dgm:pt>
    <dgm:pt modelId="{781E714A-888A-4507-B10B-C5BA6ACCF445}" type="parTrans" cxnId="{6EA2126B-DF3B-4D3B-951C-EBE221503C18}">
      <dgm:prSet/>
      <dgm:spPr/>
      <dgm:t>
        <a:bodyPr/>
        <a:lstStyle/>
        <a:p>
          <a:endParaRPr lang="ru-RU"/>
        </a:p>
      </dgm:t>
    </dgm:pt>
    <dgm:pt modelId="{F01C0B62-917B-49BD-9A38-5A34D4C4F377}" type="sibTrans" cxnId="{6EA2126B-DF3B-4D3B-951C-EBE221503C18}">
      <dgm:prSet/>
      <dgm:spPr/>
      <dgm:t>
        <a:bodyPr/>
        <a:lstStyle/>
        <a:p>
          <a:endParaRPr lang="ru-RU"/>
        </a:p>
      </dgm:t>
    </dgm:pt>
    <dgm:pt modelId="{81847583-9B7F-4942-9049-1F03AAD56DD3}">
      <dgm:prSet/>
      <dgm:spPr/>
      <dgm:t>
        <a:bodyPr/>
        <a:lstStyle/>
        <a:p>
          <a:r>
            <a:rPr lang="ru-RU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rPr>
            <a:t>связный рассказ</a:t>
          </a:r>
          <a:endParaRPr lang="ru-RU" dirty="0"/>
        </a:p>
      </dgm:t>
    </dgm:pt>
    <dgm:pt modelId="{0143EF24-2DA0-4215-9125-010C2C5528B9}" type="parTrans" cxnId="{C6628053-C6BD-426D-B955-5F30D5B37398}">
      <dgm:prSet/>
      <dgm:spPr/>
      <dgm:t>
        <a:bodyPr/>
        <a:lstStyle/>
        <a:p>
          <a:endParaRPr lang="ru-RU"/>
        </a:p>
      </dgm:t>
    </dgm:pt>
    <dgm:pt modelId="{13D4068C-7DD0-49C0-B724-F845B74C13D3}" type="sibTrans" cxnId="{C6628053-C6BD-426D-B955-5F30D5B37398}">
      <dgm:prSet/>
      <dgm:spPr/>
      <dgm:t>
        <a:bodyPr/>
        <a:lstStyle/>
        <a:p>
          <a:endParaRPr lang="ru-RU"/>
        </a:p>
      </dgm:t>
    </dgm:pt>
    <dgm:pt modelId="{FAE0C02E-3ED2-49C8-B153-6E317DF21066}" type="pres">
      <dgm:prSet presAssocID="{FA30B87D-5B2E-498E-9C60-55772C451E5F}" presName="Name0" presStyleCnt="0">
        <dgm:presLayoutVars>
          <dgm:dir/>
          <dgm:animLvl val="lvl"/>
          <dgm:resizeHandles val="exact"/>
        </dgm:presLayoutVars>
      </dgm:prSet>
      <dgm:spPr/>
    </dgm:pt>
    <dgm:pt modelId="{565546B5-6E9D-4525-85BA-70531A5A07B4}" type="pres">
      <dgm:prSet presAssocID="{7875F250-D12C-4DEC-AC8B-78A477EC87AE}" presName="parTxOnly" presStyleLbl="node1" presStyleIdx="0" presStyleCnt="6" custScaleX="996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BC1F7-7A8D-4A54-8C02-A6F907A51EB5}" type="pres">
      <dgm:prSet presAssocID="{FDC2139D-D409-4B7E-B120-6E36C6EDEBB3}" presName="parTxOnlySpace" presStyleCnt="0"/>
      <dgm:spPr/>
    </dgm:pt>
    <dgm:pt modelId="{AC71B907-26FA-4AE8-BE4F-C1975E428314}" type="pres">
      <dgm:prSet presAssocID="{2A5AEB94-0A0E-4017-AC34-5045BA31C3A4}" presName="parTxOnly" presStyleLbl="node1" presStyleIdx="1" presStyleCnt="6" custScaleX="1105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841F97-F0C7-4309-9B47-DC434524C4C1}" type="pres">
      <dgm:prSet presAssocID="{947E6BF0-517B-4987-87B8-792380E0928B}" presName="parTxOnlySpace" presStyleCnt="0"/>
      <dgm:spPr/>
    </dgm:pt>
    <dgm:pt modelId="{1B443845-9E11-4F10-A579-88B13DBD80CC}" type="pres">
      <dgm:prSet presAssocID="{7D87BCD5-3B32-4C5B-9D1B-E96BB1316FF8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13269-DDA6-49CD-8040-A694EAE3873A}" type="pres">
      <dgm:prSet presAssocID="{26D6DCF0-1D3C-4C4B-9E5D-9A3322C5EAB5}" presName="parTxOnlySpace" presStyleCnt="0"/>
      <dgm:spPr/>
    </dgm:pt>
    <dgm:pt modelId="{882ABEE8-287E-4AD3-9888-EACA94F2670B}" type="pres">
      <dgm:prSet presAssocID="{1CBBD983-9FBB-466D-9626-8721BD258D1C}" presName="parTxOnly" presStyleLbl="node1" presStyleIdx="3" presStyleCnt="6" custScaleX="1368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206326-CEB7-4816-8235-046F9C84567C}" type="pres">
      <dgm:prSet presAssocID="{07EBAF25-E0D1-4913-A5FD-D853121F6FA3}" presName="parTxOnlySpace" presStyleCnt="0"/>
      <dgm:spPr/>
    </dgm:pt>
    <dgm:pt modelId="{705D2B64-5DAA-4994-B641-0475170F9902}" type="pres">
      <dgm:prSet presAssocID="{3D095896-EEA0-4E59-B87B-564F0A701A37}" presName="parTxOnly" presStyleLbl="node1" presStyleIdx="4" presStyleCnt="6" custScaleX="119340" custLinFactNeighborX="174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13A4BD-C942-459B-ABC6-18CD58BDC043}" type="pres">
      <dgm:prSet presAssocID="{F01C0B62-917B-49BD-9A38-5A34D4C4F377}" presName="parTxOnlySpace" presStyleCnt="0"/>
      <dgm:spPr/>
    </dgm:pt>
    <dgm:pt modelId="{DD63C5BF-54BA-479B-A0D8-FFD1890F8EEC}" type="pres">
      <dgm:prSet presAssocID="{81847583-9B7F-4942-9049-1F03AAD56DD3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628053-C6BD-426D-B955-5F30D5B37398}" srcId="{FA30B87D-5B2E-498E-9C60-55772C451E5F}" destId="{81847583-9B7F-4942-9049-1F03AAD56DD3}" srcOrd="5" destOrd="0" parTransId="{0143EF24-2DA0-4215-9125-010C2C5528B9}" sibTransId="{13D4068C-7DD0-49C0-B724-F845B74C13D3}"/>
    <dgm:cxn modelId="{CDEBD202-7CDA-477F-A089-9C40B055904D}" type="presOf" srcId="{2A5AEB94-0A0E-4017-AC34-5045BA31C3A4}" destId="{AC71B907-26FA-4AE8-BE4F-C1975E428314}" srcOrd="0" destOrd="0" presId="urn:microsoft.com/office/officeart/2005/8/layout/chevron1"/>
    <dgm:cxn modelId="{74E1126C-B4FF-47E6-9437-AE390F075730}" type="presOf" srcId="{81847583-9B7F-4942-9049-1F03AAD56DD3}" destId="{DD63C5BF-54BA-479B-A0D8-FFD1890F8EEC}" srcOrd="0" destOrd="0" presId="urn:microsoft.com/office/officeart/2005/8/layout/chevron1"/>
    <dgm:cxn modelId="{EE97D5A1-FBE8-42D6-AB0E-625D56B49A42}" srcId="{FA30B87D-5B2E-498E-9C60-55772C451E5F}" destId="{1CBBD983-9FBB-466D-9626-8721BD258D1C}" srcOrd="3" destOrd="0" parTransId="{5C2B743F-21DF-403A-8F6A-247FFB9D7D6C}" sibTransId="{07EBAF25-E0D1-4913-A5FD-D853121F6FA3}"/>
    <dgm:cxn modelId="{F5BEC510-3598-4A16-AD2C-5F7B1128CB9A}" srcId="{FA30B87D-5B2E-498E-9C60-55772C451E5F}" destId="{7875F250-D12C-4DEC-AC8B-78A477EC87AE}" srcOrd="0" destOrd="0" parTransId="{9474E8C6-37C3-4C83-AB87-18BF9A1590E6}" sibTransId="{FDC2139D-D409-4B7E-B120-6E36C6EDEBB3}"/>
    <dgm:cxn modelId="{E2F90C74-ECA8-47D6-8FB3-B82D4D3ED0D4}" srcId="{FA30B87D-5B2E-498E-9C60-55772C451E5F}" destId="{7D87BCD5-3B32-4C5B-9D1B-E96BB1316FF8}" srcOrd="2" destOrd="0" parTransId="{B2EDC360-7451-49D4-9609-E2462B525009}" sibTransId="{26D6DCF0-1D3C-4C4B-9E5D-9A3322C5EAB5}"/>
    <dgm:cxn modelId="{6EA2126B-DF3B-4D3B-951C-EBE221503C18}" srcId="{FA30B87D-5B2E-498E-9C60-55772C451E5F}" destId="{3D095896-EEA0-4E59-B87B-564F0A701A37}" srcOrd="4" destOrd="0" parTransId="{781E714A-888A-4507-B10B-C5BA6ACCF445}" sibTransId="{F01C0B62-917B-49BD-9A38-5A34D4C4F377}"/>
    <dgm:cxn modelId="{7883EE93-F625-4377-9EDF-BE7FFA332387}" srcId="{FA30B87D-5B2E-498E-9C60-55772C451E5F}" destId="{2A5AEB94-0A0E-4017-AC34-5045BA31C3A4}" srcOrd="1" destOrd="0" parTransId="{AEF4FA0F-9A02-41F0-A499-6E20C3BFBCC8}" sibTransId="{947E6BF0-517B-4987-87B8-792380E0928B}"/>
    <dgm:cxn modelId="{3A1B6C87-70F3-494B-A658-B155E1920E6C}" type="presOf" srcId="{FA30B87D-5B2E-498E-9C60-55772C451E5F}" destId="{FAE0C02E-3ED2-49C8-B153-6E317DF21066}" srcOrd="0" destOrd="0" presId="urn:microsoft.com/office/officeart/2005/8/layout/chevron1"/>
    <dgm:cxn modelId="{EDE8E9A8-BA61-4E19-8D3F-1D6204EE6608}" type="presOf" srcId="{1CBBD983-9FBB-466D-9626-8721BD258D1C}" destId="{882ABEE8-287E-4AD3-9888-EACA94F2670B}" srcOrd="0" destOrd="0" presId="urn:microsoft.com/office/officeart/2005/8/layout/chevron1"/>
    <dgm:cxn modelId="{F5A37D30-BC91-4028-AF5C-498C12D81344}" type="presOf" srcId="{3D095896-EEA0-4E59-B87B-564F0A701A37}" destId="{705D2B64-5DAA-4994-B641-0475170F9902}" srcOrd="0" destOrd="0" presId="urn:microsoft.com/office/officeart/2005/8/layout/chevron1"/>
    <dgm:cxn modelId="{A70D5359-797A-4862-904D-3DC51B1DABDE}" type="presOf" srcId="{7D87BCD5-3B32-4C5B-9D1B-E96BB1316FF8}" destId="{1B443845-9E11-4F10-A579-88B13DBD80CC}" srcOrd="0" destOrd="0" presId="urn:microsoft.com/office/officeart/2005/8/layout/chevron1"/>
    <dgm:cxn modelId="{D9D15A0F-8B17-4E80-BAA5-7270439AE9BF}" type="presOf" srcId="{7875F250-D12C-4DEC-AC8B-78A477EC87AE}" destId="{565546B5-6E9D-4525-85BA-70531A5A07B4}" srcOrd="0" destOrd="0" presId="urn:microsoft.com/office/officeart/2005/8/layout/chevron1"/>
    <dgm:cxn modelId="{00F3F3BC-CF6F-4F43-BB5A-75A282C7B188}" type="presParOf" srcId="{FAE0C02E-3ED2-49C8-B153-6E317DF21066}" destId="{565546B5-6E9D-4525-85BA-70531A5A07B4}" srcOrd="0" destOrd="0" presId="urn:microsoft.com/office/officeart/2005/8/layout/chevron1"/>
    <dgm:cxn modelId="{0A6F06F5-2FCB-44BF-9A14-FAC46474869D}" type="presParOf" srcId="{FAE0C02E-3ED2-49C8-B153-6E317DF21066}" destId="{695BC1F7-7A8D-4A54-8C02-A6F907A51EB5}" srcOrd="1" destOrd="0" presId="urn:microsoft.com/office/officeart/2005/8/layout/chevron1"/>
    <dgm:cxn modelId="{5B0C1FB5-0317-40CB-BAC6-4D2863BD159A}" type="presParOf" srcId="{FAE0C02E-3ED2-49C8-B153-6E317DF21066}" destId="{AC71B907-26FA-4AE8-BE4F-C1975E428314}" srcOrd="2" destOrd="0" presId="urn:microsoft.com/office/officeart/2005/8/layout/chevron1"/>
    <dgm:cxn modelId="{09F6FCCB-2F0C-4957-88AA-35594EF20723}" type="presParOf" srcId="{FAE0C02E-3ED2-49C8-B153-6E317DF21066}" destId="{6A841F97-F0C7-4309-9B47-DC434524C4C1}" srcOrd="3" destOrd="0" presId="urn:microsoft.com/office/officeart/2005/8/layout/chevron1"/>
    <dgm:cxn modelId="{F1443592-2559-493C-88CD-849B671A7584}" type="presParOf" srcId="{FAE0C02E-3ED2-49C8-B153-6E317DF21066}" destId="{1B443845-9E11-4F10-A579-88B13DBD80CC}" srcOrd="4" destOrd="0" presId="urn:microsoft.com/office/officeart/2005/8/layout/chevron1"/>
    <dgm:cxn modelId="{F2F90C4A-2527-4E83-A8A5-19DA0CD238DD}" type="presParOf" srcId="{FAE0C02E-3ED2-49C8-B153-6E317DF21066}" destId="{65813269-DDA6-49CD-8040-A694EAE3873A}" srcOrd="5" destOrd="0" presId="urn:microsoft.com/office/officeart/2005/8/layout/chevron1"/>
    <dgm:cxn modelId="{80A0837B-4736-4B95-9909-B2B80B3373B2}" type="presParOf" srcId="{FAE0C02E-3ED2-49C8-B153-6E317DF21066}" destId="{882ABEE8-287E-4AD3-9888-EACA94F2670B}" srcOrd="6" destOrd="0" presId="urn:microsoft.com/office/officeart/2005/8/layout/chevron1"/>
    <dgm:cxn modelId="{2887CE41-CF21-4243-A1DC-C9EC3302E7AA}" type="presParOf" srcId="{FAE0C02E-3ED2-49C8-B153-6E317DF21066}" destId="{E6206326-CEB7-4816-8235-046F9C84567C}" srcOrd="7" destOrd="0" presId="urn:microsoft.com/office/officeart/2005/8/layout/chevron1"/>
    <dgm:cxn modelId="{FDDEEB0E-8C27-46F3-8589-920388BA455F}" type="presParOf" srcId="{FAE0C02E-3ED2-49C8-B153-6E317DF21066}" destId="{705D2B64-5DAA-4994-B641-0475170F9902}" srcOrd="8" destOrd="0" presId="urn:microsoft.com/office/officeart/2005/8/layout/chevron1"/>
    <dgm:cxn modelId="{9D31F431-3820-4E72-8C89-E481B2486324}" type="presParOf" srcId="{FAE0C02E-3ED2-49C8-B153-6E317DF21066}" destId="{1E13A4BD-C942-459B-ABC6-18CD58BDC043}" srcOrd="9" destOrd="0" presId="urn:microsoft.com/office/officeart/2005/8/layout/chevron1"/>
    <dgm:cxn modelId="{1BCDEFA3-5FAF-49E0-8D1B-08E7F99BBA16}" type="presParOf" srcId="{FAE0C02E-3ED2-49C8-B153-6E317DF21066}" destId="{DD63C5BF-54BA-479B-A0D8-FFD1890F8EEC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5546B5-6E9D-4525-85BA-70531A5A07B4}">
      <dsp:nvSpPr>
        <dsp:cNvPr id="0" name=""/>
        <dsp:cNvSpPr/>
      </dsp:nvSpPr>
      <dsp:spPr>
        <a:xfrm>
          <a:off x="3042" y="403919"/>
          <a:ext cx="1396088" cy="5603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rPr>
            <a:t>крики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42" y="403919"/>
        <a:ext cx="1396088" cy="560312"/>
      </dsp:txXfrm>
    </dsp:sp>
    <dsp:sp modelId="{AC71B907-26FA-4AE8-BE4F-C1975E428314}">
      <dsp:nvSpPr>
        <dsp:cNvPr id="0" name=""/>
        <dsp:cNvSpPr/>
      </dsp:nvSpPr>
      <dsp:spPr>
        <a:xfrm>
          <a:off x="1259052" y="403919"/>
          <a:ext cx="1549095" cy="5603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rPr>
            <a:t>гуление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59052" y="403919"/>
        <a:ext cx="1549095" cy="560312"/>
      </dsp:txXfrm>
    </dsp:sp>
    <dsp:sp modelId="{1B443845-9E11-4F10-A579-88B13DBD80CC}">
      <dsp:nvSpPr>
        <dsp:cNvPr id="0" name=""/>
        <dsp:cNvSpPr/>
      </dsp:nvSpPr>
      <dsp:spPr>
        <a:xfrm>
          <a:off x="2668070" y="403919"/>
          <a:ext cx="1400780" cy="5603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rPr>
            <a:t>лепет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68070" y="403919"/>
        <a:ext cx="1400780" cy="560312"/>
      </dsp:txXfrm>
    </dsp:sp>
    <dsp:sp modelId="{882ABEE8-287E-4AD3-9888-EACA94F2670B}">
      <dsp:nvSpPr>
        <dsp:cNvPr id="0" name=""/>
        <dsp:cNvSpPr/>
      </dsp:nvSpPr>
      <dsp:spPr>
        <a:xfrm>
          <a:off x="3928772" y="403919"/>
          <a:ext cx="1916828" cy="5603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rPr>
            <a:t>словосочетания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28772" y="403919"/>
        <a:ext cx="1916828" cy="560312"/>
      </dsp:txXfrm>
    </dsp:sp>
    <dsp:sp modelId="{705D2B64-5DAA-4994-B641-0475170F9902}">
      <dsp:nvSpPr>
        <dsp:cNvPr id="0" name=""/>
        <dsp:cNvSpPr/>
      </dsp:nvSpPr>
      <dsp:spPr>
        <a:xfrm>
          <a:off x="5729924" y="403919"/>
          <a:ext cx="1671691" cy="5603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rPr>
            <a:t>предло</a:t>
          </a:r>
          <a:r>
            <a:rPr lang="ru-RU" sz="1800" kern="12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rPr>
            <a:t> </a:t>
          </a:r>
          <a:r>
            <a:rPr lang="ru-RU" sz="1800" kern="1200" dirty="0" err="1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rPr>
            <a:t>жения</a:t>
          </a:r>
          <a:endParaRPr lang="ru-RU" sz="1800" kern="1200" dirty="0"/>
        </a:p>
      </dsp:txBody>
      <dsp:txXfrm>
        <a:off x="5729924" y="403919"/>
        <a:ext cx="1671691" cy="560312"/>
      </dsp:txXfrm>
    </dsp:sp>
    <dsp:sp modelId="{DD63C5BF-54BA-479B-A0D8-FFD1890F8EEC}">
      <dsp:nvSpPr>
        <dsp:cNvPr id="0" name=""/>
        <dsp:cNvSpPr/>
      </dsp:nvSpPr>
      <dsp:spPr>
        <a:xfrm>
          <a:off x="7237136" y="403919"/>
          <a:ext cx="1400780" cy="5603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rPr>
            <a:t>связный рассказ</a:t>
          </a:r>
          <a:endParaRPr lang="ru-RU" sz="1500" kern="1200" dirty="0"/>
        </a:p>
      </dsp:txBody>
      <dsp:txXfrm>
        <a:off x="7237136" y="403919"/>
        <a:ext cx="1400780" cy="560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461A8-2D62-4425-BF76-421EBF4A80F7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9D80-9398-4353-8014-22BED6FCC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09D80-9398-4353-8014-22BED6FCC8F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09D80-9398-4353-8014-22BED6FCC8F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09D80-9398-4353-8014-22BED6FCC8F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4C150-9694-4C23-B9B9-406808D86625}" type="datetimeFigureOut">
              <a:rPr lang="ru-RU"/>
              <a:pPr>
                <a:defRPr/>
              </a:pPr>
              <a:t>17.08.2023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5C932-8636-4005-A073-389F0C6550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03062-736D-4175-81CB-3D5A0D62C3F9}" type="datetimeFigureOut">
              <a:rPr lang="ru-RU"/>
              <a:pPr>
                <a:defRPr/>
              </a:pPr>
              <a:t>17.08.2023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82DD3-1023-431F-B45C-502866E98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8D482-62D5-40F9-AD1B-9C55AD778E45}" type="datetimeFigureOut">
              <a:rPr lang="ru-RU"/>
              <a:pPr>
                <a:defRPr/>
              </a:pPr>
              <a:t>17.08.2023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F40D1-DD8D-4B46-A5FB-A58CC5ACB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D623F-F181-4901-9AFE-474F15B73B9C}" type="datetimeFigureOut">
              <a:rPr lang="ru-RU"/>
              <a:pPr>
                <a:defRPr/>
              </a:pPr>
              <a:t>17.08.2023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49345-95B2-4D63-A5C2-E420695152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FDB38-A56A-43DF-961B-4561A098EE3F}" type="datetimeFigureOut">
              <a:rPr lang="ru-RU"/>
              <a:pPr>
                <a:defRPr/>
              </a:pPr>
              <a:t>17.08.2023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57F3B-EB33-4CF2-98AB-6506564CAA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C96C7-846E-4110-9C2D-A9B1B2635B58}" type="datetimeFigureOut">
              <a:rPr lang="ru-RU"/>
              <a:pPr>
                <a:defRPr/>
              </a:pPr>
              <a:t>17.08.2023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BF9F6-DFB6-44C2-98FB-D8623D71A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BD0B01-38C5-411C-8B7F-F1DC46E449AA}" type="datetimeFigureOut">
              <a:rPr lang="ru-RU"/>
              <a:pPr>
                <a:defRPr/>
              </a:pPr>
              <a:t>17.08.2023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810A02-6AEA-4C1C-A401-3BE5F23C5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484783"/>
            <a:ext cx="7128792" cy="432049"/>
          </a:xfrm>
        </p:spPr>
        <p:txBody>
          <a:bodyPr/>
          <a:lstStyle/>
          <a:p>
            <a:r>
              <a:rPr lang="ru-RU" sz="2000" b="1" dirty="0" smtClean="0">
                <a:latin typeface="Traditional Arabic" pitchFamily="18" charset="-78"/>
              </a:rPr>
              <a:t>Муниципальное бюджетное</a:t>
            </a:r>
            <a:r>
              <a:rPr lang="ru-RU" sz="2000" b="1" dirty="0" smtClean="0">
                <a:solidFill>
                  <a:srgbClr val="FF0000"/>
                </a:solidFill>
                <a:latin typeface="Traditional Arabic" pitchFamily="18" charset="-78"/>
              </a:rPr>
              <a:t> </a:t>
            </a:r>
            <a:br>
              <a:rPr lang="ru-RU" sz="2000" b="1" dirty="0" smtClean="0">
                <a:solidFill>
                  <a:srgbClr val="FF0000"/>
                </a:solidFill>
                <a:latin typeface="Traditional Arabic" pitchFamily="18" charset="-78"/>
              </a:rPr>
            </a:br>
            <a:r>
              <a:rPr lang="ru-RU" sz="2000" b="1" dirty="0" smtClean="0">
                <a:latin typeface="Traditional Arabic" pitchFamily="18" charset="-78"/>
              </a:rPr>
              <a:t>дошкольное образовательное учреждение </a:t>
            </a:r>
            <a:br>
              <a:rPr lang="ru-RU" sz="2000" b="1" dirty="0" smtClean="0">
                <a:latin typeface="Traditional Arabic" pitchFamily="18" charset="-78"/>
              </a:rPr>
            </a:br>
            <a:r>
              <a:rPr lang="ru-RU" sz="2000" b="1" dirty="0" smtClean="0">
                <a:latin typeface="Traditional Arabic" pitchFamily="18" charset="-78"/>
              </a:rPr>
              <a:t>детский сад №</a:t>
            </a:r>
            <a:r>
              <a:rPr lang="ru-RU" sz="2000" b="1" dirty="0" smtClean="0">
                <a:latin typeface="Traditional Arabic" pitchFamily="18" charset="-78"/>
              </a:rPr>
              <a:t>78 «»</a:t>
            </a:r>
            <a:r>
              <a:rPr lang="ru-RU" sz="2000" b="1" dirty="0" err="1" smtClean="0">
                <a:latin typeface="Traditional Arabic" pitchFamily="18" charset="-78"/>
              </a:rPr>
              <a:t>Ивушка</a:t>
            </a:r>
            <a:r>
              <a:rPr lang="ru-RU" sz="4000" dirty="0" smtClean="0">
                <a:latin typeface="Traditional Arabic" pitchFamily="18" charset="-78"/>
              </a:rPr>
              <a:t/>
            </a:r>
            <a:br>
              <a:rPr lang="ru-RU" sz="4000" dirty="0" smtClean="0">
                <a:latin typeface="Traditional Arabic" pitchFamily="18" charset="-78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988840"/>
            <a:ext cx="6760840" cy="136815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Семинар-практикум:</a:t>
            </a:r>
          </a:p>
          <a:p>
            <a:r>
              <a:rPr lang="ru-RU" smtClean="0">
                <a:solidFill>
                  <a:srgbClr val="FF0000"/>
                </a:solidFill>
              </a:rPr>
              <a:t>«Этапы </a:t>
            </a:r>
            <a:r>
              <a:rPr lang="ru-RU" dirty="0" smtClean="0">
                <a:solidFill>
                  <a:srgbClr val="FF0000"/>
                </a:solidFill>
              </a:rPr>
              <a:t>речевого </a:t>
            </a:r>
            <a:r>
              <a:rPr lang="ru-RU" smtClean="0">
                <a:solidFill>
                  <a:srgbClr val="FF0000"/>
                </a:solidFill>
              </a:rPr>
              <a:t>развития </a:t>
            </a:r>
            <a:r>
              <a:rPr lang="ru-RU" smtClean="0">
                <a:solidFill>
                  <a:srgbClr val="FF0000"/>
                </a:solidFill>
              </a:rPr>
              <a:t>детей»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3203848" y="4869160"/>
            <a:ext cx="40324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Учитель-логопед: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Хажина С.В.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043608" y="1124744"/>
            <a:ext cx="7848872" cy="1944216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1763688" y="332656"/>
            <a:ext cx="6912768" cy="64807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Грамматические категории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052736"/>
            <a:ext cx="7560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be-BY" dirty="0" smtClean="0"/>
              <a:t>К 2 году дети практически овладевают навыками употребления форм единственного и множественного числа имен существительных, времени и лица глаголов, используют некоторые падежные окончания. </a:t>
            </a:r>
            <a:endParaRPr lang="ru-RU" dirty="0" smtClean="0"/>
          </a:p>
          <a:p>
            <a:pPr indent="457200" algn="just"/>
            <a:r>
              <a:rPr lang="be-BY" dirty="0" smtClean="0"/>
              <a:t>К </a:t>
            </a:r>
            <a:r>
              <a:rPr lang="be-BY" dirty="0"/>
              <a:t>началу 3-го года жизни у ребенка начинает формироваться грамматический строй речи. Сначала ребенок выражает свои желания, просьбы одним </a:t>
            </a:r>
            <a:r>
              <a:rPr lang="be-BY" dirty="0" smtClean="0"/>
              <a:t>слвом. Постепенно </a:t>
            </a:r>
            <a:r>
              <a:rPr lang="be-BY" dirty="0"/>
              <a:t>появляются элементы согласования и соподчинения слов в предложении. </a:t>
            </a:r>
            <a:endParaRPr lang="be-BY" dirty="0" smtClean="0"/>
          </a:p>
        </p:txBody>
      </p:sp>
      <p:sp>
        <p:nvSpPr>
          <p:cNvPr id="5" name="Овал 4"/>
          <p:cNvSpPr/>
          <p:nvPr/>
        </p:nvSpPr>
        <p:spPr>
          <a:xfrm>
            <a:off x="0" y="1700808"/>
            <a:ext cx="1224136" cy="792088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/>
              <a:t>2-3 года</a:t>
            </a:r>
            <a:endParaRPr lang="ru-RU" sz="2600" dirty="0"/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971600" y="3212976"/>
            <a:ext cx="7848872" cy="3456384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0" y="4365104"/>
            <a:ext cx="1224136" cy="792088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/>
              <a:t>3 года</a:t>
            </a:r>
            <a:endParaRPr lang="ru-RU" sz="2600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259632" y="3226187"/>
            <a:ext cx="756084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Образовывать имена существительные именительного падежа множественного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числа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дом – дома, кошка – кошки;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• Образовывать имена существительные в родительном падеже единственного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числа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нет яблока, нет мамы;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• Образовывать существительные с уменьшительно-ласкательными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суффиксами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мышь-мышка, рубашка-рубашечка;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• Образовывать названия детёнышей животных в единственном и множественном числе используя уменьшительно-ласкательные суффиксы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(без изменения основы)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котёнок – котята;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• Согласовывать существительные и прилагательные в роде и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числе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красный шар – красные шары;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• Правильно употреблять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предлоги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в, на, за, под.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1331640" y="692696"/>
            <a:ext cx="7344816" cy="2376264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79512" y="1484784"/>
            <a:ext cx="1224136" cy="792088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/>
              <a:t>4 года</a:t>
            </a:r>
            <a:endParaRPr lang="ru-RU" sz="2600" dirty="0"/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1295128" y="3501008"/>
            <a:ext cx="7453336" cy="2592288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367136" y="698213"/>
            <a:ext cx="71653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• Образовывать имена существительные в родительном падеже множественного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числа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нет яблок, много домов;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• Употреблять глаголы повелительного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наклонения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пиши, читай, играй, иди;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• Правильно употреблять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предлоги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над, перед, за, около;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• Образовывать названия детёнышей животных в единственном и множественном числе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(с изменением основы)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телёнок – телята;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• Правильно согласовывать слова в предложении.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9512" y="4005064"/>
            <a:ext cx="1224136" cy="792088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/>
              <a:t>5 лет</a:t>
            </a:r>
            <a:endParaRPr lang="ru-RU" sz="2600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403648" y="3573016"/>
            <a:ext cx="741682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Согласовывать существительные с числительными два, пять в роде и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числе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два лыжника – двое лыжников, пять лыжников – пятеро лыжников;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Образовывать существительные множественного числа с уменьшительно-ласкательными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суффиксами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домик – домики;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Образовывать названия детёнышей животных и птиц в единственном и множественном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числе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цыплёнок – цыплята, скворчонок – скворчата;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Правильно употреблять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предлоги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в, с, со, из, между.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971600" y="1268760"/>
            <a:ext cx="7632848" cy="4176464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0" y="2780928"/>
            <a:ext cx="1224136" cy="792088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/>
              <a:t>6</a:t>
            </a:r>
          </a:p>
          <a:p>
            <a:pPr algn="ctr"/>
            <a:r>
              <a:rPr lang="ru-RU" sz="2600" dirty="0" smtClean="0"/>
              <a:t>лет</a:t>
            </a:r>
            <a:endParaRPr lang="ru-RU" sz="2600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187624" y="1279793"/>
            <a:ext cx="741682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Подбирать однокоренные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слова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снег-снеговик-снегоход-снегурочка-снежный-снежки</a:t>
            </a:r>
            <a:r>
              <a:rPr lang="ru-RU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Образовывать трудные формы повелительного и условного наклонения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глаголов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спрячься, потанцуй,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Образовывать глаголы приставочным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способом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ехал – въехал – заехал – выехал – подъехал 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Образовывать глаголы совершенного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вида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читал – прочитал, вешал – повесил, ставит – поставил;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Образовывать прилагательные от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существительных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относительные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малиновый, деревянный, дубовый,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притяжательные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лисий, волчий, папин, Катин;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Употреблять трудные формы родительного падежа существительных во множественном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числе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карандашей, ягнят, помидоров;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• Правильно употреблять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предлоги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 из-за, из-под.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63688" y="332656"/>
            <a:ext cx="6912768" cy="64807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Связная речь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24744"/>
            <a:ext cx="81369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К 2 </a:t>
            </a:r>
            <a:r>
              <a:rPr lang="ru-RU" sz="2000" dirty="0"/>
              <a:t>годам у малыша уже должна сформироваться фразовая речь. Пускай фразы пока не всегда понятны и состоят из двух слов, часто </a:t>
            </a:r>
            <a:r>
              <a:rPr lang="ru-RU" sz="2000" dirty="0" err="1"/>
              <a:t>лепетных</a:t>
            </a:r>
            <a:r>
              <a:rPr lang="ru-RU" sz="2000" dirty="0"/>
              <a:t>. Например: МАМА, ПИ (мама, я хочу пить). ДЁ УЯТЬ (идем гулять). Главное - появилась фраза (предложение). А вот предложения трехлетних детей становятся сложными, с союзами «потому что», «или», «чтобы». И, хотя в их речи еще много неверного употребления окончаний («Смотри, как много </a:t>
            </a:r>
            <a:r>
              <a:rPr lang="ru-RU" sz="2000" dirty="0" err="1"/>
              <a:t>мячов</a:t>
            </a:r>
            <a:r>
              <a:rPr lang="ru-RU" sz="2000" dirty="0"/>
              <a:t>!»), суффиксов («У меня есть </a:t>
            </a:r>
            <a:r>
              <a:rPr lang="ru-RU" sz="2000" dirty="0" err="1"/>
              <a:t>куклочка</a:t>
            </a:r>
            <a:r>
              <a:rPr lang="ru-RU" sz="2000" dirty="0"/>
              <a:t>»), согласований («Это мой кукла!»), ударений («Ложка лежит на </a:t>
            </a:r>
            <a:r>
              <a:rPr lang="ru-RU" sz="2000" dirty="0" err="1"/>
              <a:t>стОле</a:t>
            </a:r>
            <a:r>
              <a:rPr lang="ru-RU" sz="2000" dirty="0"/>
              <a:t>»), постепенно их становится все меньше, они приобретают случайный характер и исчезают приблизительно в 5-6 лет.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620688"/>
            <a:ext cx="2088232" cy="43204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2 - 3 года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725144"/>
            <a:ext cx="80648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Усложняется и построение фраз. Если раньше малыш, прося яблоко, говорил: «Дай яблоко», то теперь эту фразу он может произнести и так: «Дай мне большое (маленькое или красное) яблоко», то есть указать величину или цвет предмета. Тем не менее, ребенок не всегда может связно и понятно рассказать, что он видел на улице, пересказать сказку.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3568" y="4293096"/>
            <a:ext cx="2088232" cy="43204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3 - 4 года</a:t>
            </a:r>
            <a:endParaRPr lang="ru-RU" sz="2400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39552" y="1187460"/>
            <a:ext cx="83884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Дети начинают овладевать монологической речью. Ребенок среднего дошкольного возраста должен уметь связно рассказать о событиях из собственной жизни, описать животных или заменяющие их игрушки, рассказать об изображенном событии на картинке или на серии картинок. Он в состоянии пересказать знакомый текст. Свои ответы ребенок пятого года жизни строит из 2—3 и более фраз все чаще его речь включает сложносочиненные и сложноподчиненные предложения.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552" y="764704"/>
            <a:ext cx="2088232" cy="3600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4 - 5 лет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2996952"/>
            <a:ext cx="2088232" cy="3600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5 - 6 лет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4293096"/>
            <a:ext cx="2088232" cy="3600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6 - 7 лет</a:t>
            </a:r>
            <a:endParaRPr lang="ru-RU" sz="2400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11560" y="3342184"/>
            <a:ext cx="79208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Ребенок имеет достаточно развитую активную речь, пользуется в ходе общения развернутыми фразами, точно и понятно отвечает на вопросы, способен рассказать о событиях, свидетелем которых он был.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83568" y="4725144"/>
            <a:ext cx="784887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На вопросы отвечает развернутыми фразами, пользуется сложноподчиненными и сложносочиненными предложениями. Он может самостоятельно составить рассказ по картинке, пересказать знакомую сказку или рассказ, поделиться впечатлениями о просмотренном мультфильме, книге. Ребенок может фантазировать, сочинять сказки.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35696" y="476673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dirty="0">
                <a:solidFill>
                  <a:srgbClr val="FF0000"/>
                </a:solidFill>
              </a:rPr>
              <a:t>Звуковая аналитико-синтетическая активность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772816"/>
            <a:ext cx="79208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Новообразованием пятого года жизни становится возможность узнавать звук в слове, а также подбор слов с заданным звуком, то есть развиваются простейшие формы звукового анализа.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043608" y="3212976"/>
            <a:ext cx="777686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При соответствующем обучении ребенок овладевает не только определением позиции звука в слове (начало, середина, конец слова), но и устанавливает точное место звука в слове, называя звуки по порядку их следования в слове. Это является необходимой предпосылкой обучения грамоте.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3528" y="1268760"/>
            <a:ext cx="1224136" cy="576064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 лет</a:t>
            </a:r>
            <a:endParaRPr lang="ru-RU" sz="2400" dirty="0"/>
          </a:p>
        </p:txBody>
      </p:sp>
      <p:sp>
        <p:nvSpPr>
          <p:cNvPr id="7" name="Овал 6"/>
          <p:cNvSpPr/>
          <p:nvPr/>
        </p:nvSpPr>
        <p:spPr>
          <a:xfrm>
            <a:off x="251520" y="2852936"/>
            <a:ext cx="1224136" cy="576064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 лет</a:t>
            </a:r>
            <a:endParaRPr lang="ru-RU" sz="2400" dirty="0"/>
          </a:p>
        </p:txBody>
      </p:sp>
      <p:sp>
        <p:nvSpPr>
          <p:cNvPr id="8" name="Овал 7"/>
          <p:cNvSpPr/>
          <p:nvPr/>
        </p:nvSpPr>
        <p:spPr>
          <a:xfrm>
            <a:off x="251520" y="4797152"/>
            <a:ext cx="1224136" cy="576064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 лет</a:t>
            </a:r>
            <a:endParaRPr lang="ru-RU" sz="2400" dirty="0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899592" y="5106670"/>
            <a:ext cx="78488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Получает свое развитие способность узнавать звуки в потоке речи, вычленять их из слова, устанавливать последовательность звуков в том или ином слове. Надо отметить, что без участия взрослых эти очень нужные умения могут совсем не сформироваться.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755576" y="1556792"/>
            <a:ext cx="770485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Речь 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— исторически сложившаяся форма общения людей посредством языковых конструкций, создаваемых на основе определённых правил. Процесс речи предполагает, с одной стороны, формирование и формулирование мыслей языковыми (речевыми) средствами, а с другой стороны — восприятие языковых конструкций и их понимание.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2"/>
            <a:ext cx="8064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   </a:t>
            </a:r>
            <a:r>
              <a:rPr lang="ru-RU" sz="2400" b="1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Появление и дальнейшее развитие речи зависит от      ряда факторов: </a:t>
            </a:r>
          </a:p>
          <a:p>
            <a:pPr marL="288000" lvl="0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определенной степени зрелости коры головного мозга;</a:t>
            </a:r>
            <a:endParaRPr lang="ru-RU" sz="2400" dirty="0" smtClean="0">
              <a:effectLst/>
              <a:latin typeface="+mj-lt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определенного уровня развития всех органов чувств;</a:t>
            </a:r>
            <a:endParaRPr lang="ru-RU" sz="2400" dirty="0" smtClean="0">
              <a:effectLst/>
              <a:latin typeface="+mj-lt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наличия речевой среды, речевого окружения;</a:t>
            </a:r>
            <a:endParaRPr lang="ru-RU" sz="2400" dirty="0" smtClean="0">
              <a:effectLst/>
              <a:latin typeface="+mj-lt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состояния психофизического здоровья ребенка;</a:t>
            </a:r>
            <a:endParaRPr lang="ru-RU" sz="2400" dirty="0" smtClean="0">
              <a:effectLst/>
              <a:latin typeface="+mj-lt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потребности пользоваться речью как основным способом</a:t>
            </a:r>
            <a:r>
              <a:rPr lang="en-US" sz="2400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400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общения.</a:t>
            </a:r>
            <a:endParaRPr lang="ru-RU" sz="2400" dirty="0" smtClean="0">
              <a:effectLst/>
              <a:latin typeface="+mj-lt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52736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Рассматривая соотношение интеллектуального и речевого </a:t>
            </a:r>
            <a:r>
              <a:rPr lang="ru-RU" sz="2400" dirty="0" smtClean="0"/>
              <a:t>развития ребенка</a:t>
            </a:r>
            <a:r>
              <a:rPr lang="ru-RU" sz="2400" b="1" dirty="0"/>
              <a:t>, И. Н. Горелов </a:t>
            </a:r>
            <a:r>
              <a:rPr lang="ru-RU" sz="2400" dirty="0"/>
              <a:t>выделяет шесть речевых стадий в развитии </a:t>
            </a:r>
            <a:r>
              <a:rPr lang="ru-RU" sz="2400" dirty="0" smtClean="0"/>
              <a:t>ребенка дошкольного </a:t>
            </a:r>
            <a:r>
              <a:rPr lang="ru-RU" sz="2400" dirty="0"/>
              <a:t>возраста: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лепет </a:t>
            </a:r>
            <a:r>
              <a:rPr lang="ru-RU" sz="2400" dirty="0"/>
              <a:t>и первые реакции на собственное имя и имя матери (5–7 мес.);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первые </a:t>
            </a:r>
            <a:r>
              <a:rPr lang="ru-RU" sz="2400" dirty="0"/>
              <a:t>слова – предложения (9–12 мес.);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первые </a:t>
            </a:r>
            <a:r>
              <a:rPr lang="ru-RU" sz="2400" dirty="0"/>
              <a:t>предложения (к двум годам);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/>
              <a:t> </a:t>
            </a:r>
            <a:r>
              <a:rPr lang="ru-RU" sz="2400" dirty="0" smtClean="0"/>
              <a:t>первые </a:t>
            </a:r>
            <a:r>
              <a:rPr lang="ru-RU" sz="2400" dirty="0"/>
              <a:t>возможности понимания чужой и употребления </a:t>
            </a:r>
            <a:r>
              <a:rPr lang="ru-RU" sz="2400" dirty="0" smtClean="0"/>
              <a:t>собственной речи </a:t>
            </a:r>
            <a:r>
              <a:rPr lang="ru-RU" sz="2400" dirty="0"/>
              <a:t>вне ситуации (к трем годам);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беглая </a:t>
            </a:r>
            <a:r>
              <a:rPr lang="ru-RU" sz="2400" dirty="0"/>
              <a:t>речь, словотворчество (к четырем годам);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/>
              <a:t> </a:t>
            </a:r>
            <a:r>
              <a:rPr lang="ru-RU" sz="2400" dirty="0" smtClean="0"/>
              <a:t>сознательное </a:t>
            </a:r>
            <a:r>
              <a:rPr lang="ru-RU" sz="2400" dirty="0"/>
              <a:t>отношение к правилам языка, исправление ошибок </a:t>
            </a:r>
            <a:r>
              <a:rPr lang="ru-RU" sz="2400" dirty="0" smtClean="0"/>
              <a:t>в речи </a:t>
            </a:r>
            <a:r>
              <a:rPr lang="ru-RU" sz="2400" dirty="0"/>
              <a:t>других, качественный скачок в </a:t>
            </a:r>
            <a:r>
              <a:rPr lang="ru-RU" sz="2400" dirty="0" smtClean="0"/>
              <a:t>сфере полисемии </a:t>
            </a:r>
            <a:r>
              <a:rPr lang="ru-RU" sz="2400" dirty="0"/>
              <a:t>слова (к семи годам).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286027861"/>
              </p:ext>
            </p:extLst>
          </p:nvPr>
        </p:nvGraphicFramePr>
        <p:xfrm>
          <a:off x="503040" y="4005064"/>
          <a:ext cx="8640960" cy="1368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11560" y="3068960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 smtClean="0">
                <a:ea typeface="Times New Roman" panose="02020603050405020304" pitchFamily="18" charset="0"/>
                <a:cs typeface="Segoe UI" panose="020B0502040204020203" pitchFamily="34" charset="0"/>
              </a:rPr>
              <a:t>А.Н. Гвоздев </a:t>
            </a:r>
            <a:r>
              <a:rPr lang="ru-RU" sz="2400" dirty="0" smtClean="0">
                <a:ea typeface="Times New Roman" panose="02020603050405020304" pitchFamily="18" charset="0"/>
                <a:cs typeface="Segoe UI" panose="020B0502040204020203" pitchFamily="34" charset="0"/>
              </a:rPr>
              <a:t>рассматривал процесс становления речи в лингвистическом аспекте и изображал его линейно: 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11560" y="1268760"/>
            <a:ext cx="79928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Г. Л.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Розенгард-Пупко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выделяет в речевом развитии ребенка два этапа: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подготовительный (до 2 лет);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этап самостоятельного оформления речи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83568" y="1863413"/>
            <a:ext cx="770485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b="1" dirty="0"/>
              <a:t>А. Н. Леонтьев </a:t>
            </a:r>
            <a:r>
              <a:rPr lang="ru-RU" sz="2400" dirty="0"/>
              <a:t>устанавливает четыре этапа в становлении речи детей:</a:t>
            </a:r>
          </a:p>
          <a:p>
            <a:pPr algn="just"/>
            <a:r>
              <a:rPr lang="ru-RU" sz="2400" dirty="0"/>
              <a:t>1) подготовительный – до одного года;</a:t>
            </a:r>
          </a:p>
          <a:p>
            <a:pPr algn="just"/>
            <a:r>
              <a:rPr lang="ru-RU" sz="2400" dirty="0" smtClean="0"/>
              <a:t>2)</a:t>
            </a:r>
            <a:r>
              <a:rPr lang="ru-RU" sz="2400" dirty="0" err="1" smtClean="0"/>
              <a:t>преддошколъный</a:t>
            </a:r>
            <a:r>
              <a:rPr lang="ru-RU" sz="2400" dirty="0" smtClean="0"/>
              <a:t> </a:t>
            </a:r>
            <a:r>
              <a:rPr lang="ru-RU" sz="2400" dirty="0"/>
              <a:t>этап первоначального овладения языком – до </a:t>
            </a:r>
            <a:r>
              <a:rPr lang="ru-RU" sz="2400" dirty="0" smtClean="0"/>
              <a:t>3 лет</a:t>
            </a:r>
            <a:r>
              <a:rPr lang="ru-RU" sz="2400" dirty="0"/>
              <a:t>;</a:t>
            </a:r>
          </a:p>
          <a:p>
            <a:pPr algn="just"/>
            <a:r>
              <a:rPr lang="ru-RU" sz="2400" dirty="0" smtClean="0"/>
              <a:t>3</a:t>
            </a:r>
            <a:r>
              <a:rPr lang="ru-RU" sz="2400" dirty="0"/>
              <a:t>) дошкольный – до 7 лет;</a:t>
            </a:r>
          </a:p>
          <a:p>
            <a:pPr algn="just"/>
            <a:r>
              <a:rPr lang="ru-RU" sz="2400" dirty="0"/>
              <a:t>4) школьный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699792" y="332656"/>
            <a:ext cx="5616624" cy="64807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Звукопроизношение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700808"/>
            <a:ext cx="2448272" cy="46805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Освоены </a:t>
            </a:r>
            <a:r>
              <a:rPr lang="ru-RU" dirty="0"/>
              <a:t>гласные ([А], [У], [О], [И])  </a:t>
            </a:r>
          </a:p>
          <a:p>
            <a:pPr lvl="0"/>
            <a:r>
              <a:rPr lang="ru-RU" dirty="0"/>
              <a:t>согласные раннего онтогенеза [К], [К’], [Г], [Г’], [М], [М’], [П, ][П’], [Б], [Б’], [Т], [Т’], [Д], [Д’], [Н], [Н’] </a:t>
            </a:r>
          </a:p>
          <a:p>
            <a:pPr lvl="0">
              <a:buFont typeface="Arial" pitchFamily="34" charset="0"/>
              <a:buChar char="•"/>
            </a:pPr>
            <a:r>
              <a:rPr lang="ru-RU" dirty="0"/>
              <a:t> </a:t>
            </a:r>
            <a:r>
              <a:rPr lang="ru-RU" dirty="0" smtClean="0"/>
              <a:t> к</a:t>
            </a:r>
            <a:r>
              <a:rPr lang="ru-RU" dirty="0"/>
              <a:t> концу третьего года [В], [В’], [Ф], [Ф’] [Ы], [Э], [Х], [Х’], [С’], [З’], [Л</a:t>
            </a:r>
            <a:r>
              <a:rPr lang="ru-RU" dirty="0" smtClean="0"/>
              <a:t>’];</a:t>
            </a:r>
            <a:endParaRPr lang="ru-RU" dirty="0"/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фонематический </a:t>
            </a:r>
            <a:r>
              <a:rPr lang="ru-RU" dirty="0"/>
              <a:t>слух ребенка третьего года жизни практически не развит.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1268760"/>
            <a:ext cx="2088232" cy="43204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2 - 3 года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43808" y="1700808"/>
            <a:ext cx="2448272" cy="46085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buFont typeface="Arial" pitchFamily="34" charset="0"/>
              <a:buChar char="•"/>
            </a:pPr>
            <a:r>
              <a:rPr lang="ru-RU" dirty="0" smtClean="0"/>
              <a:t> Появляются </a:t>
            </a:r>
            <a:r>
              <a:rPr lang="ru-RU" dirty="0"/>
              <a:t>твердые согласные свистящие (С, З, Ц), </a:t>
            </a:r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к </a:t>
            </a:r>
            <a:r>
              <a:rPr lang="ru-RU" dirty="0"/>
              <a:t>четырем годам шипящие (Ш, Ж). </a:t>
            </a:r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Речь </a:t>
            </a:r>
            <a:r>
              <a:rPr lang="ru-RU" dirty="0"/>
              <a:t>становится более </a:t>
            </a:r>
            <a:r>
              <a:rPr lang="ru-RU" dirty="0" smtClean="0"/>
              <a:t>отчетливой.</a:t>
            </a:r>
          </a:p>
          <a:p>
            <a:pPr lvl="0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Правильно </a:t>
            </a:r>
            <a:r>
              <a:rPr lang="ru-RU" dirty="0"/>
              <a:t>произносят гласные: Э, Ы, к норме приближается </a:t>
            </a:r>
            <a:r>
              <a:rPr lang="ru-RU" dirty="0" smtClean="0"/>
              <a:t>звук Х</a:t>
            </a:r>
          </a:p>
          <a:p>
            <a:pPr lvl="0">
              <a:buFont typeface="Arial" pitchFamily="34" charset="0"/>
              <a:buChar char="•"/>
            </a:pPr>
            <a:r>
              <a:rPr lang="ru-RU" dirty="0"/>
              <a:t>Дети верно воспроизводят слова со стечением 2 -3 согласных.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59832" y="1268760"/>
            <a:ext cx="2088232" cy="43204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3 - 4 года</a:t>
            </a:r>
            <a:endParaRPr lang="ru-RU" sz="2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36096" y="1340768"/>
            <a:ext cx="3456384" cy="17281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buFont typeface="Arial" pitchFamily="34" charset="0"/>
              <a:buChar char="•"/>
            </a:pPr>
            <a:r>
              <a:rPr lang="ru-RU" dirty="0" smtClean="0"/>
              <a:t>Дети овладевают </a:t>
            </a:r>
            <a:r>
              <a:rPr lang="ru-RU" dirty="0"/>
              <a:t>четким и чистым произношением шипящих звуков </a:t>
            </a:r>
            <a:r>
              <a:rPr lang="ru-RU" dirty="0" smtClean="0"/>
              <a:t>[Ш], [Ж], [Ч’], [</a:t>
            </a:r>
            <a:r>
              <a:rPr lang="ru-RU" dirty="0"/>
              <a:t>Щ</a:t>
            </a:r>
            <a:r>
              <a:rPr lang="ru-RU" dirty="0" smtClean="0"/>
              <a:t>].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Многие </a:t>
            </a:r>
            <a:r>
              <a:rPr lang="ru-RU" dirty="0"/>
              <a:t>начинают верно произносить звуки </a:t>
            </a:r>
            <a:r>
              <a:rPr lang="ru-RU" dirty="0" smtClean="0"/>
              <a:t>[Р], [Р’], [Л],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28184" y="1052736"/>
            <a:ext cx="2088232" cy="3600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4 - 5 лет</a:t>
            </a:r>
            <a:endParaRPr lang="ru-RU" sz="2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08104" y="3573016"/>
            <a:ext cx="3456384" cy="14401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/>
              <a:t>З</a:t>
            </a:r>
            <a:r>
              <a:rPr lang="ru-RU" dirty="0" smtClean="0"/>
              <a:t>аканчивается </a:t>
            </a:r>
            <a:r>
              <a:rPr lang="ru-RU" dirty="0"/>
              <a:t>формирование правильного </a:t>
            </a:r>
            <a:r>
              <a:rPr lang="ru-RU" dirty="0" err="1" smtClean="0"/>
              <a:t>звукопроизно-шения</a:t>
            </a:r>
            <a:r>
              <a:rPr lang="ru-RU" dirty="0"/>
              <a:t>. </a:t>
            </a:r>
            <a:r>
              <a:rPr lang="ru-RU" dirty="0" smtClean="0"/>
              <a:t> Дети </a:t>
            </a:r>
            <a:r>
              <a:rPr lang="ru-RU" dirty="0"/>
              <a:t>должны научиться четко произносить все звуки в составе слов и предложений.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28184" y="3284984"/>
            <a:ext cx="2088232" cy="3600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5 - 6 лет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08104" y="5445224"/>
            <a:ext cx="3456384" cy="936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/>
              <a:t>Звукопроизношение </a:t>
            </a:r>
            <a:r>
              <a:rPr lang="ru-RU" dirty="0"/>
              <a:t>у детей </a:t>
            </a:r>
            <a:r>
              <a:rPr lang="ru-RU" dirty="0" smtClean="0"/>
              <a:t>нормализовалось</a:t>
            </a:r>
            <a:r>
              <a:rPr lang="ru-RU" dirty="0"/>
              <a:t>, </a:t>
            </a:r>
            <a:r>
              <a:rPr lang="ru-RU" dirty="0" smtClean="0"/>
              <a:t>работа </a:t>
            </a:r>
            <a:r>
              <a:rPr lang="ru-RU" dirty="0"/>
              <a:t>идет по улучшению </a:t>
            </a:r>
            <a:r>
              <a:rPr lang="ru-RU" dirty="0" smtClean="0"/>
              <a:t>дикции</a:t>
            </a:r>
            <a:r>
              <a:rPr lang="ru-RU" dirty="0"/>
              <a:t>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300192" y="5157192"/>
            <a:ext cx="2088232" cy="3600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6 - 7 лет</a:t>
            </a:r>
            <a:endParaRPr lang="ru-RU" sz="2400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роцесс 5"/>
          <p:cNvSpPr/>
          <p:nvPr/>
        </p:nvSpPr>
        <p:spPr>
          <a:xfrm>
            <a:off x="1475656" y="1196752"/>
            <a:ext cx="7344816" cy="1296144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2699792" y="332656"/>
            <a:ext cx="5616624" cy="64807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Словарный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запас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340768"/>
            <a:ext cx="73448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К 2</a:t>
            </a:r>
            <a:r>
              <a:rPr lang="ru-RU" sz="2000" dirty="0"/>
              <a:t> годам он достигает примерно 300 слов, а к 3 годам – до 1000 слов. Кроме существительных и глаголов ребенок все чаще употребляет прилагательные, наречия, предлоги, местоимения. </a:t>
            </a:r>
          </a:p>
        </p:txBody>
      </p:sp>
      <p:sp>
        <p:nvSpPr>
          <p:cNvPr id="7" name="Овал 6"/>
          <p:cNvSpPr/>
          <p:nvPr/>
        </p:nvSpPr>
        <p:spPr>
          <a:xfrm>
            <a:off x="179512" y="1412776"/>
            <a:ext cx="1296144" cy="100811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2-3 года</a:t>
            </a:r>
            <a:endParaRPr lang="ru-RU" sz="2800" dirty="0"/>
          </a:p>
        </p:txBody>
      </p:sp>
      <p:sp>
        <p:nvSpPr>
          <p:cNvPr id="9" name="Овал 8"/>
          <p:cNvSpPr/>
          <p:nvPr/>
        </p:nvSpPr>
        <p:spPr>
          <a:xfrm>
            <a:off x="179512" y="4149080"/>
            <a:ext cx="1296144" cy="1224136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3-4 года</a:t>
            </a:r>
            <a:endParaRPr lang="ru-RU" sz="2800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1475656" y="2924944"/>
            <a:ext cx="7344816" cy="3312368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547664" y="3140968"/>
            <a:ext cx="7416824" cy="315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1000-2000 </a:t>
            </a:r>
            <a:r>
              <a:rPr lang="ru-RU" sz="2000" dirty="0"/>
              <a:t>слов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Увеличивается </a:t>
            </a:r>
            <a:r>
              <a:rPr lang="ru-RU" sz="2000" dirty="0"/>
              <a:t>не только количество существительных и глаголов, все чаще встречаются местоимения, наречия, появляются числительные (1, 2…). Представлены все части речи, кроме причастий и деепричастий.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Начинают </a:t>
            </a:r>
            <a:r>
              <a:rPr lang="ru-RU" sz="2000" dirty="0"/>
              <a:t>появляться в активной речи слова – понятия: одежда, посуда, игрушки и т. д. </a:t>
            </a:r>
            <a:endParaRPr lang="ru-RU" sz="2000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ru-RU" sz="2000" dirty="0" smtClean="0"/>
              <a:t>Ребенок </a:t>
            </a:r>
            <a:r>
              <a:rPr lang="ru-RU" sz="2000" dirty="0"/>
              <a:t>начинает использовать притяжательные местоимения (мой, твой), притяжательные прилагательные (мамин, папин).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9512" y="5013176"/>
            <a:ext cx="1296144" cy="1224136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6-7 лет</a:t>
            </a:r>
            <a:endParaRPr lang="ru-RU" sz="2800" dirty="0"/>
          </a:p>
        </p:txBody>
      </p:sp>
      <p:sp>
        <p:nvSpPr>
          <p:cNvPr id="3" name="Блок-схема: процесс 2"/>
          <p:cNvSpPr/>
          <p:nvPr/>
        </p:nvSpPr>
        <p:spPr>
          <a:xfrm>
            <a:off x="1475656" y="620688"/>
            <a:ext cx="7344816" cy="2808312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79512" y="1412776"/>
            <a:ext cx="1296144" cy="1224136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4-5 лет</a:t>
            </a:r>
            <a:endParaRPr lang="ru-RU" sz="2800" dirty="0"/>
          </a:p>
        </p:txBody>
      </p:sp>
      <p:sp>
        <p:nvSpPr>
          <p:cNvPr id="6" name="Овал 5"/>
          <p:cNvSpPr/>
          <p:nvPr/>
        </p:nvSpPr>
        <p:spPr>
          <a:xfrm>
            <a:off x="179512" y="3645024"/>
            <a:ext cx="1296144" cy="100811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5-6 лет</a:t>
            </a:r>
            <a:endParaRPr lang="ru-RU" sz="2800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475656" y="620688"/>
            <a:ext cx="727280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до 2500 – 3000 слов.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Дети начинают активно пользоваться собирательными существительными (посуда, овощи, фрукты).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Появляются слова, обозначающие части и детали предметов, существительные – названия профессий, инструментов, трудового оборудования.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Появляются притяжательные прилагательные, а также сравнительная степень прилагательных.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Идет усвоение возвратных глаголов и приставочных.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1475656" y="3645024"/>
            <a:ext cx="7344816" cy="936104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475656" y="4797152"/>
            <a:ext cx="7344816" cy="1584176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475656" y="3609020"/>
            <a:ext cx="7200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В словаре ребенка шестого года жизни от двух с половиной до 3000 слов,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представлены все части речи.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547664" y="4761148"/>
            <a:ext cx="727280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более 4000 слов,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представлены все части речи, включая причастия и деепричастия.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При употреблении причастий и деепричастий по-прежнему возможны ошибки.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1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Тема13</Template>
  <TotalTime>189</TotalTime>
  <Words>1196</Words>
  <Application>Microsoft Office PowerPoint</Application>
  <PresentationFormat>Экран (4:3)</PresentationFormat>
  <Paragraphs>126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Тема13</vt:lpstr>
      <vt:lpstr>Муниципальное бюджетное  дошкольное образовательное учреждение  детский сад №78 «»Ивушка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 дошкольное образовательное учреждение  №78 «»Ивушка </dc:title>
  <dc:creator>Светик</dc:creator>
  <cp:lastModifiedBy>Галина Ивановна</cp:lastModifiedBy>
  <cp:revision>31</cp:revision>
  <dcterms:created xsi:type="dcterms:W3CDTF">2019-04-29T04:07:50Z</dcterms:created>
  <dcterms:modified xsi:type="dcterms:W3CDTF">2023-08-17T17:51:45Z</dcterms:modified>
</cp:coreProperties>
</file>