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70" r:id="rId2"/>
    <p:sldId id="269" r:id="rId3"/>
    <p:sldId id="271" r:id="rId4"/>
    <p:sldId id="272" r:id="rId5"/>
    <p:sldId id="280" r:id="rId6"/>
    <p:sldId id="274" r:id="rId7"/>
    <p:sldId id="278" r:id="rId8"/>
    <p:sldId id="279" r:id="rId9"/>
    <p:sldId id="28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8B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95" autoAdjust="0"/>
  </p:normalViewPr>
  <p:slideViewPr>
    <p:cSldViewPr>
      <p:cViewPr>
        <p:scale>
          <a:sx n="80" d="100"/>
          <a:sy n="80" d="100"/>
        </p:scale>
        <p:origin x="-402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0BD49-06C3-4F90-A537-87484424E932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8C24D-38F2-4452-A1ED-4EC23E45B3B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3E968-7C46-497C-BDB4-85F7F515FE9C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047B0-9360-4EB1-BE59-170D9885E2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000" y="188640"/>
            <a:ext cx="8808488" cy="648072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33265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Муниципальное бюджетное дошкольное образовательное учреждение детский сад №78 «</a:t>
            </a:r>
            <a:r>
              <a:rPr lang="ru-RU" dirty="0" err="1" smtClean="0">
                <a:latin typeface="Comic Sans MS" panose="030F0702030302020204" pitchFamily="66" charset="0"/>
              </a:rPr>
              <a:t>Ивушка</a:t>
            </a:r>
            <a:r>
              <a:rPr lang="ru-RU" smtClean="0">
                <a:latin typeface="Comic Sans MS" panose="030F0702030302020204" pitchFamily="66" charset="0"/>
              </a:rPr>
              <a:t>»</a:t>
            </a:r>
            <a:endParaRPr lang="ru-RU" dirty="0" smtClean="0">
              <a:latin typeface="Comic Sans MS" panose="030F0702030302020204" pitchFamily="66" charset="0"/>
            </a:endParaRPr>
          </a:p>
        </p:txBody>
      </p:sp>
      <p:pic>
        <p:nvPicPr>
          <p:cNvPr id="4" name="Picture 4" descr="https://img-fotki.yandex.ru/get/6446/102699435.7ff/0_9dbe8_c60f78f9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45024"/>
            <a:ext cx="3371528" cy="33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7584" y="2060848"/>
            <a:ext cx="7562432" cy="17931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Как обучить ребенка звуковому анализу слов?</a:t>
            </a:r>
            <a:endParaRPr lang="ru-RU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fs00.infourok.ru/images/doc/243/238367/8/hello_html_1a93e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778"/>
          <a:stretch>
            <a:fillRect/>
          </a:stretch>
        </p:blipFill>
        <p:spPr bwMode="auto">
          <a:xfrm>
            <a:off x="156000" y="188640"/>
            <a:ext cx="8808488" cy="6552728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11560" y="1124744"/>
            <a:ext cx="8064896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дошкольные годы происходит интенсивное умственное развитие ребёнка: он овладевает речью, знакомится с богатством звукового, лексического и грамматического состава языка. Это период интенсивного ознакомления дошкольника со словом – его смысловой и фонетической, или звуковой стороной.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основная задача обучения грамоте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дошкольного возраста - формирование у детей общей ориентировки в звуковой системе языка: обучение их звуковому анализу слов, что становится основой для ознакомления с буквами и обучения чтению.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" action="ppaction://noaction"/>
          </p:cNvPr>
          <p:cNvSpPr/>
          <p:nvPr/>
        </p:nvSpPr>
        <p:spPr>
          <a:xfrm>
            <a:off x="539552" y="404664"/>
            <a:ext cx="7992888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ЭТАПЫ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РАБОТЫ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РАЗВИТИЮ ФОНЕМАТИЧЕСКОГО АНАЛИЗА И СИНТЕЗА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 </a:t>
            </a:r>
          </a:p>
          <a:p>
            <a:pPr algn="ctr"/>
            <a:endParaRPr lang="ru-RU" sz="2000" dirty="0">
              <a:latin typeface="Candara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43608" y="1916832"/>
            <a:ext cx="6840760" cy="1080120"/>
            <a:chOff x="971600" y="1628800"/>
            <a:chExt cx="6840760" cy="1080120"/>
          </a:xfrm>
        </p:grpSpPr>
        <p:sp>
          <p:nvSpPr>
            <p:cNvPr id="5" name="Пятиугольник 4"/>
            <p:cNvSpPr/>
            <p:nvPr/>
          </p:nvSpPr>
          <p:spPr>
            <a:xfrm flipH="1">
              <a:off x="1907704" y="1700808"/>
              <a:ext cx="5904656" cy="1008112"/>
            </a:xfrm>
            <a:prstGeom prst="homePlate">
              <a:avLst/>
            </a:prstGeom>
            <a:ln w="381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just"/>
              <a:endParaRPr lang="ru-RU" dirty="0" smtClean="0"/>
            </a:p>
            <a:p>
              <a:pPr lvl="0" algn="just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выделение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(узнавание) звука на фоне слова, т.е. определение наличия звука в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слове</a:t>
              </a:r>
              <a:r>
                <a:rPr lang="ru-RU" dirty="0" smtClean="0"/>
                <a:t>;</a:t>
              </a:r>
              <a:endParaRPr lang="ru-RU" dirty="0" smtClean="0"/>
            </a:p>
            <a:p>
              <a:pPr algn="ctr"/>
              <a:endParaRPr lang="ru-RU" dirty="0"/>
            </a:p>
          </p:txBody>
        </p:sp>
        <p:sp>
          <p:nvSpPr>
            <p:cNvPr id="6" name="Овал 5"/>
            <p:cNvSpPr/>
            <p:nvPr/>
          </p:nvSpPr>
          <p:spPr>
            <a:xfrm>
              <a:off x="971600" y="1628800"/>
              <a:ext cx="1008112" cy="1008112"/>
            </a:xfrm>
            <a:prstGeom prst="ellipse">
              <a:avLst/>
            </a:prstGeom>
            <a:ln w="38100"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I </a:t>
              </a:r>
              <a:r>
                <a:rPr lang="ru-RU" sz="1600" b="1" dirty="0" smtClean="0"/>
                <a:t>ЭТАП</a:t>
              </a:r>
              <a:endParaRPr lang="ru-RU" sz="16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115616" y="5085184"/>
            <a:ext cx="6768752" cy="1008112"/>
            <a:chOff x="1043608" y="4797152"/>
            <a:chExt cx="6768752" cy="1008112"/>
          </a:xfrm>
        </p:grpSpPr>
        <p:sp>
          <p:nvSpPr>
            <p:cNvPr id="9" name="Пятиугольник 8"/>
            <p:cNvSpPr/>
            <p:nvPr/>
          </p:nvSpPr>
          <p:spPr>
            <a:xfrm flipH="1">
              <a:off x="1907704" y="4797152"/>
              <a:ext cx="5904656" cy="1008112"/>
            </a:xfrm>
            <a:prstGeom prst="homePlate">
              <a:avLst/>
            </a:prstGeom>
            <a:ln w="381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endParaRPr lang="ru-RU" dirty="0" smtClean="0"/>
            </a:p>
            <a:p>
              <a:pPr lvl="0" algn="just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определение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последовательности, количества и места звуков по отношению к другим звукам.</a:t>
              </a:r>
            </a:p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043608" y="4797152"/>
              <a:ext cx="1008112" cy="1008112"/>
            </a:xfrm>
            <a:prstGeom prst="ellipse">
              <a:avLst/>
            </a:prstGeom>
            <a:ln w="38100"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II </a:t>
              </a:r>
              <a:r>
                <a:rPr lang="ru-RU" sz="1600" b="1" dirty="0" smtClean="0"/>
                <a:t>ЭТАП</a:t>
              </a:r>
              <a:endParaRPr lang="ru-RU" sz="16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043608" y="3284984"/>
            <a:ext cx="6840760" cy="1512168"/>
            <a:chOff x="971600" y="2996952"/>
            <a:chExt cx="6840760" cy="1512168"/>
          </a:xfrm>
        </p:grpSpPr>
        <p:sp>
          <p:nvSpPr>
            <p:cNvPr id="7" name="Пятиугольник 6"/>
            <p:cNvSpPr/>
            <p:nvPr/>
          </p:nvSpPr>
          <p:spPr>
            <a:xfrm flipH="1">
              <a:off x="1691680" y="2996952"/>
              <a:ext cx="6120680" cy="1512168"/>
            </a:xfrm>
            <a:prstGeom prst="homePlate">
              <a:avLst/>
            </a:prstGeom>
            <a:ln w="381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just"/>
              <a:endParaRPr lang="ru-RU" dirty="0" smtClean="0"/>
            </a:p>
            <a:p>
              <a:pPr marL="144000" lvl="0" algn="just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вычленение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звука в начале в конце слова. При формировании указанного действия предлагаются следующие задания: определить в слове первый звук, последний звук; определить место звука в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слове;</a:t>
              </a:r>
              <a:endParaRPr lang="ru-RU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971600" y="3212976"/>
              <a:ext cx="1008112" cy="1008112"/>
            </a:xfrm>
            <a:prstGeom prst="ellipse">
              <a:avLst/>
            </a:prstGeom>
            <a:ln w="38100"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II</a:t>
              </a:r>
              <a:r>
                <a:rPr lang="en-US" b="1" dirty="0" smtClean="0"/>
                <a:t>I</a:t>
              </a:r>
              <a:r>
                <a:rPr lang="en-US" b="1" dirty="0" smtClean="0"/>
                <a:t> </a:t>
              </a:r>
              <a:r>
                <a:rPr lang="ru-RU" b="1" dirty="0" smtClean="0"/>
                <a:t>ЭТАП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" action="ppaction://noaction"/>
          </p:cNvPr>
          <p:cNvSpPr/>
          <p:nvPr/>
        </p:nvSpPr>
        <p:spPr>
          <a:xfrm>
            <a:off x="1691680" y="404664"/>
            <a:ext cx="5544616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endParaRPr lang="en-US" sz="2000" b="1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ТАКОЕ ЗВУКОВОЙ АНАЛИЗ СЛОВА?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 </a:t>
            </a:r>
          </a:p>
          <a:p>
            <a:pPr algn="ctr"/>
            <a:endParaRPr lang="ru-RU" sz="2000" dirty="0">
              <a:latin typeface="Candara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3528" y="1376771"/>
            <a:ext cx="8424936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4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Звуковой анализ слова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определение порядка следования звуков в слове, установление различной роли звука, основных качественных характеристик звука (гласный –  согласный, звонкий – глухой, мягкий – твердый).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54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4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Звуковая схема слова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последовательность  символов (кружочков, квадратиков), выложенных в том порядке, что и звуки в слове.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Звуковая схема слова МАК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843808" y="5733256"/>
            <a:ext cx="2160160" cy="720000"/>
            <a:chOff x="3347864" y="5445224"/>
            <a:chExt cx="2160160" cy="720000"/>
          </a:xfrm>
        </p:grpSpPr>
        <p:grpSp>
          <p:nvGrpSpPr>
            <p:cNvPr id="6" name="Группа 29"/>
            <p:cNvGrpSpPr/>
            <p:nvPr/>
          </p:nvGrpSpPr>
          <p:grpSpPr>
            <a:xfrm>
              <a:off x="3347864" y="5445224"/>
              <a:ext cx="1440080" cy="720000"/>
              <a:chOff x="1763688" y="692696"/>
              <a:chExt cx="1440080" cy="720000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1763688" y="692696"/>
                <a:ext cx="720000" cy="720000"/>
              </a:xfrm>
              <a:prstGeom prst="rect">
                <a:avLst/>
              </a:prstGeom>
              <a:solidFill>
                <a:srgbClr val="200AC0"/>
              </a:solidFill>
              <a:ln>
                <a:solidFill>
                  <a:srgbClr val="200A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2483768" y="692696"/>
                <a:ext cx="720000" cy="72000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4788024" y="5445224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05064"/>
            <a:ext cx="1919385" cy="15938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grpSp>
        <p:nvGrpSpPr>
          <p:cNvPr id="15" name="Группа 14"/>
          <p:cNvGrpSpPr/>
          <p:nvPr/>
        </p:nvGrpSpPr>
        <p:grpSpPr>
          <a:xfrm>
            <a:off x="5940152" y="5733256"/>
            <a:ext cx="2304256" cy="720080"/>
            <a:chOff x="6012160" y="5517232"/>
            <a:chExt cx="2304256" cy="720080"/>
          </a:xfrm>
        </p:grpSpPr>
        <p:sp>
          <p:nvSpPr>
            <p:cNvPr id="12" name="Овал 11"/>
            <p:cNvSpPr/>
            <p:nvPr/>
          </p:nvSpPr>
          <p:spPr>
            <a:xfrm>
              <a:off x="6012160" y="5517232"/>
              <a:ext cx="720080" cy="720080"/>
            </a:xfrm>
            <a:prstGeom prst="ellipse">
              <a:avLst/>
            </a:prstGeom>
            <a:solidFill>
              <a:srgbClr val="2A08BA"/>
            </a:solidFill>
            <a:ln>
              <a:solidFill>
                <a:srgbClr val="2A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7596336" y="5517232"/>
              <a:ext cx="720080" cy="720080"/>
            </a:xfrm>
            <a:prstGeom prst="ellipse">
              <a:avLst/>
            </a:prstGeom>
            <a:solidFill>
              <a:srgbClr val="2A08BA"/>
            </a:solidFill>
            <a:ln>
              <a:solidFill>
                <a:srgbClr val="2A08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804248" y="5517232"/>
              <a:ext cx="720080" cy="72008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:\Винни-Пух\Схе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677533" y="-301269"/>
            <a:ext cx="5572911" cy="7992889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" action="ppaction://noaction"/>
          </p:cNvPr>
          <p:cNvSpPr/>
          <p:nvPr/>
        </p:nvSpPr>
        <p:spPr>
          <a:xfrm>
            <a:off x="2627784" y="332656"/>
            <a:ext cx="3816424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endParaRPr lang="en-US" sz="2000" b="1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ХАРАКТЕРИСТИКА ЗВУКОВ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 </a:t>
            </a:r>
          </a:p>
          <a:p>
            <a:pPr algn="ctr"/>
            <a:endParaRPr lang="ru-RU" sz="20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" action="ppaction://noaction"/>
          </p:cNvPr>
          <p:cNvSpPr/>
          <p:nvPr/>
        </p:nvSpPr>
        <p:spPr>
          <a:xfrm>
            <a:off x="467544" y="404664"/>
            <a:ext cx="8136904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2000" b="1" dirty="0" smtClean="0"/>
          </a:p>
          <a:p>
            <a:pPr algn="just"/>
            <a:endParaRPr lang="ru-RU" sz="2000" b="1" dirty="0" smtClean="0"/>
          </a:p>
          <a:p>
            <a:pPr algn="just"/>
            <a:endParaRPr lang="en-US" sz="2000" b="1" dirty="0" smtClean="0"/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ysClr val="windowText" lastClr="000000"/>
              </a:solidFill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ВЫПОЛНЯТЬ С </a:t>
            </a:r>
            <a:r>
              <a:rPr lang="ru-RU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РЕБЕНКОМ</a:t>
            </a:r>
            <a:r>
              <a:rPr lang="en-US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ЗВУКОВОЙ </a:t>
            </a:r>
            <a:r>
              <a:rPr lang="ru-RU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АНАЛИЗ СЛОВА? </a:t>
            </a:r>
            <a:endParaRPr lang="ru-RU" sz="20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/>
              <a:t> </a:t>
            </a:r>
            <a:endParaRPr lang="ru-RU" sz="2000" dirty="0" smtClean="0"/>
          </a:p>
          <a:p>
            <a:pPr algn="just"/>
            <a:r>
              <a:rPr lang="ru-RU" sz="2000" dirty="0" smtClean="0"/>
              <a:t> </a:t>
            </a:r>
          </a:p>
          <a:p>
            <a:pPr algn="just"/>
            <a:r>
              <a:rPr lang="ru-RU" sz="2000" dirty="0" smtClean="0"/>
              <a:t> </a:t>
            </a:r>
          </a:p>
          <a:p>
            <a:pPr algn="just"/>
            <a:endParaRPr lang="ru-RU" sz="2000" dirty="0">
              <a:latin typeface="Candara" pitchFamily="34" charset="0"/>
            </a:endParaRPr>
          </a:p>
        </p:txBody>
      </p:sp>
      <p:pic>
        <p:nvPicPr>
          <p:cNvPr id="6" name="Picture 4" descr="https://image.freepik.com/free-vector/_29190-432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2564904"/>
            <a:ext cx="1695023" cy="23042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1340768"/>
            <a:ext cx="3672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Звуковой анализ выполняется путем последовательного выделения голосом звуков в слове и их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характеристики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!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971600" y="5301208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547664" y="5301208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123728" y="5301208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699792" y="5301208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275856" y="5301208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499992" y="1340768"/>
            <a:ext cx="432048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Сколько всего звуков в слове? (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слове БЕЛКА?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Пять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звуков).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Назови согласные звуки в слове: 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Л, К;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Назови гласные звуки в слове: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Э, 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Назови все звуки по порядку: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Б, Э, Л, К, 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Где находится звук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в начале, в середине, в конце слова?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(звук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находится в начале слова).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по счету звук А?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(звук Ы в слове белка, пятый).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Подели слово на слоги. Сколько в слове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БЕЛКА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слогов?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(В слове белка 2 слога, т.к 2 гласных звука: Э, А).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Начерти слоговую схему слова (раздели полоску - слово на 2 части).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Назови первый слог: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первый слог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БЕЛ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Назови второй слог: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слог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Напиши слово буквами: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БЕЛКА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043608" y="6237312"/>
            <a:ext cx="27363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215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4797152"/>
            <a:ext cx="864096" cy="87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2"/>
          <p:cNvGrpSpPr/>
          <p:nvPr/>
        </p:nvGrpSpPr>
        <p:grpSpPr>
          <a:xfrm>
            <a:off x="1043608" y="4437112"/>
            <a:ext cx="1296144" cy="1944216"/>
            <a:chOff x="6155324" y="3861048"/>
            <a:chExt cx="1710411" cy="2479440"/>
          </a:xfrm>
        </p:grpSpPr>
        <p:pic>
          <p:nvPicPr>
            <p:cNvPr id="14" name="Picture 3" descr="H:\!!!!!ЛИТЕРАТУРА\1. ФРОНТАЛЬНЫЕ ЗАНЯТИЯ\ОБУЧЕНИЕ ГРАМОТЕ звуки, буквы\презентации готовые по обучению грамоте\ng9Osp_5Y-4 (2)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178999">
              <a:off x="6155324" y="4880083"/>
              <a:ext cx="1710411" cy="146040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:\Users\Галина Ивановна\Desktop\Картинки\Звуковичок 3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28184" y="3861048"/>
              <a:ext cx="1417091" cy="1913831"/>
            </a:xfrm>
            <a:prstGeom prst="rect">
              <a:avLst/>
            </a:prstGeom>
            <a:noFill/>
          </p:spPr>
        </p:pic>
      </p:grpSp>
      <p:sp>
        <p:nvSpPr>
          <p:cNvPr id="24" name="WordArt 4"/>
          <p:cNvSpPr>
            <a:spLocks noChangeArrowheads="1" noChangeShapeType="1" noTextEdit="1"/>
          </p:cNvSpPr>
          <p:nvPr/>
        </p:nvSpPr>
        <p:spPr bwMode="auto">
          <a:xfrm>
            <a:off x="5796136" y="4581128"/>
            <a:ext cx="1296144" cy="15841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Ю</a:t>
            </a:r>
            <a:endParaRPr lang="ru-RU" sz="3600" kern="10" spc="0" dirty="0">
              <a:ln w="317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 t="42180"/>
          <a:stretch>
            <a:fillRect/>
          </a:stretch>
        </p:blipFill>
        <p:spPr bwMode="auto">
          <a:xfrm>
            <a:off x="611560" y="2708920"/>
            <a:ext cx="702861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Прямая со стрелкой 37"/>
          <p:cNvCxnSpPr/>
          <p:nvPr/>
        </p:nvCxnSpPr>
        <p:spPr>
          <a:xfrm>
            <a:off x="3995936" y="537321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Picture 2" descr="https://avatars.mds.yandex.net/get-pdb/27625/72b8f21e-8731-42ac-8f85-d4fafcc4fd1c/s60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55253">
            <a:off x="945335" y="530001"/>
            <a:ext cx="1252832" cy="1789462"/>
          </a:xfrm>
          <a:prstGeom prst="rect">
            <a:avLst/>
          </a:prstGeom>
          <a:noFill/>
        </p:spPr>
      </p:pic>
      <p:grpSp>
        <p:nvGrpSpPr>
          <p:cNvPr id="17" name="Группа 24"/>
          <p:cNvGrpSpPr/>
          <p:nvPr/>
        </p:nvGrpSpPr>
        <p:grpSpPr>
          <a:xfrm>
            <a:off x="5796136" y="404664"/>
            <a:ext cx="2841548" cy="1368153"/>
            <a:chOff x="5796136" y="404664"/>
            <a:chExt cx="2841548" cy="1368153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r="61194" b="57820"/>
            <a:stretch>
              <a:fillRect/>
            </a:stretch>
          </p:blipFill>
          <p:spPr bwMode="auto">
            <a:xfrm>
              <a:off x="5796136" y="404664"/>
              <a:ext cx="2841548" cy="1368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Прямоугольник 18"/>
            <p:cNvSpPr/>
            <p:nvPr/>
          </p:nvSpPr>
          <p:spPr>
            <a:xfrm>
              <a:off x="6228184" y="1196752"/>
              <a:ext cx="1440160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6012160" y="1196752"/>
            <a:ext cx="13630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/>
              <a:t>Юла</a:t>
            </a:r>
            <a:endParaRPr lang="ru-RU" sz="4800" dirty="0"/>
          </a:p>
        </p:txBody>
      </p:sp>
      <p:pic>
        <p:nvPicPr>
          <p:cNvPr id="22" name="Рисунок 21" descr="https://ds04.infourok.ru/uploads/ex/03d3/001316a2-cc1d10ea/hello_html_6b262c48.pn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4797152"/>
            <a:ext cx="972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2843808" y="1700808"/>
            <a:ext cx="1908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16"/>
          <p:cNvGrpSpPr/>
          <p:nvPr/>
        </p:nvGrpSpPr>
        <p:grpSpPr>
          <a:xfrm>
            <a:off x="2843808" y="1268760"/>
            <a:ext cx="792048" cy="360000"/>
            <a:chOff x="755576" y="5661248"/>
            <a:chExt cx="792048" cy="36000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55576" y="5661248"/>
              <a:ext cx="360000" cy="360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187624" y="5661248"/>
              <a:ext cx="360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WordArt 4"/>
          <p:cNvSpPr>
            <a:spLocks noChangeArrowheads="1" noChangeShapeType="1" noTextEdit="1"/>
          </p:cNvSpPr>
          <p:nvPr/>
        </p:nvSpPr>
        <p:spPr bwMode="auto">
          <a:xfrm>
            <a:off x="3779912" y="2780928"/>
            <a:ext cx="1224136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ю</a:t>
            </a:r>
            <a:endParaRPr lang="ru-RU" sz="3600" kern="10" spc="0" dirty="0">
              <a:ln w="317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grpSp>
        <p:nvGrpSpPr>
          <p:cNvPr id="2" name="Группа 60"/>
          <p:cNvGrpSpPr/>
          <p:nvPr/>
        </p:nvGrpSpPr>
        <p:grpSpPr>
          <a:xfrm>
            <a:off x="3635896" y="980728"/>
            <a:ext cx="1584096" cy="720080"/>
            <a:chOff x="683568" y="2996952"/>
            <a:chExt cx="1584096" cy="72008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83568" y="2996952"/>
              <a:ext cx="720000" cy="720080"/>
            </a:xfrm>
            <a:prstGeom prst="rect">
              <a:avLst/>
            </a:prstGeom>
            <a:solidFill>
              <a:srgbClr val="22901C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547664" y="2996952"/>
              <a:ext cx="720000" cy="72008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995936" y="5229200"/>
            <a:ext cx="720000" cy="720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1619672" y="2492896"/>
            <a:ext cx="72008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763688" y="2492896"/>
            <a:ext cx="576064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Левая фигурная скобка 58"/>
          <p:cNvSpPr/>
          <p:nvPr/>
        </p:nvSpPr>
        <p:spPr>
          <a:xfrm rot="5400000">
            <a:off x="4103948" y="1376772"/>
            <a:ext cx="576064" cy="2232248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Левая фигурная скобка 59"/>
          <p:cNvSpPr/>
          <p:nvPr/>
        </p:nvSpPr>
        <p:spPr>
          <a:xfrm rot="16200000">
            <a:off x="4103948" y="3248980"/>
            <a:ext cx="576064" cy="2232248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80"/>
          <p:cNvGrpSpPr/>
          <p:nvPr/>
        </p:nvGrpSpPr>
        <p:grpSpPr>
          <a:xfrm>
            <a:off x="827584" y="260648"/>
            <a:ext cx="1285929" cy="2343165"/>
            <a:chOff x="827584" y="260648"/>
            <a:chExt cx="1285929" cy="234316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827584" y="1772816"/>
              <a:ext cx="128592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smtClean="0">
                  <a:latin typeface="Calibri" pitchFamily="34" charset="0"/>
                  <a:cs typeface="Times New Roman" pitchFamily="18" charset="0"/>
                </a:rPr>
                <a:t>д</a:t>
              </a:r>
              <a:r>
                <a:rPr lang="ru-RU" sz="4800" dirty="0" smtClean="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а</a:t>
              </a:r>
              <a:r>
                <a:rPr lang="ru-RU" sz="4800" b="1" dirty="0" smtClean="0">
                  <a:latin typeface="Calibri" pitchFamily="34" charset="0"/>
                  <a:cs typeface="Times New Roman" pitchFamily="18" charset="0"/>
                </a:rPr>
                <a:t>ю</a:t>
              </a:r>
              <a:endParaRPr lang="ru-RU" sz="4000" b="1" dirty="0"/>
            </a:p>
          </p:txBody>
        </p:sp>
        <p:pic>
          <p:nvPicPr>
            <p:cNvPr id="37" name="Рисунок 36" descr="https://ds05.infourok.ru/uploads/ex/11e0/0008764f-9252235e/hello_html_311c03f0.jp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43608" y="260648"/>
              <a:ext cx="1010402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467544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971600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1475656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Rectangle 10"/>
          <p:cNvSpPr>
            <a:spLocks noChangeArrowheads="1"/>
          </p:cNvSpPr>
          <p:nvPr/>
        </p:nvSpPr>
        <p:spPr bwMode="auto">
          <a:xfrm>
            <a:off x="1979712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Группа 81"/>
          <p:cNvGrpSpPr/>
          <p:nvPr/>
        </p:nvGrpSpPr>
        <p:grpSpPr>
          <a:xfrm>
            <a:off x="5868144" y="260648"/>
            <a:ext cx="1463349" cy="2487181"/>
            <a:chOff x="5940152" y="260648"/>
            <a:chExt cx="1463349" cy="2487181"/>
          </a:xfrm>
        </p:grpSpPr>
        <p:pic>
          <p:nvPicPr>
            <p:cNvPr id="1026" name="Picture 2" descr="H:\ОБУЧЕНИЕ ГРАМОТЕ\Ю\0u387e9fe4-56cf6920-48577300.jpg"/>
            <p:cNvPicPr>
              <a:picLocks noChangeAspect="1" noChangeArrowheads="1"/>
            </p:cNvPicPr>
            <p:nvPr/>
          </p:nvPicPr>
          <p:blipFill>
            <a:blip r:embed="rId5" cstate="print"/>
            <a:srcRect l="30050" r="23750"/>
            <a:stretch>
              <a:fillRect/>
            </a:stretch>
          </p:blipFill>
          <p:spPr bwMode="auto">
            <a:xfrm>
              <a:off x="6228184" y="260648"/>
              <a:ext cx="864948" cy="1872208"/>
            </a:xfrm>
            <a:prstGeom prst="rect">
              <a:avLst/>
            </a:prstGeom>
            <a:noFill/>
          </p:spPr>
        </p:pic>
        <p:sp>
          <p:nvSpPr>
            <p:cNvPr id="45" name="Прямоугольник 44"/>
            <p:cNvSpPr/>
            <p:nvPr/>
          </p:nvSpPr>
          <p:spPr>
            <a:xfrm>
              <a:off x="5940152" y="1916832"/>
              <a:ext cx="146334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smtClean="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ю</a:t>
              </a:r>
              <a:r>
                <a:rPr lang="ru-RU" sz="4800" dirty="0" smtClean="0">
                  <a:latin typeface="Calibri" pitchFamily="34" charset="0"/>
                  <a:cs typeface="Times New Roman" pitchFamily="18" charset="0"/>
                </a:rPr>
                <a:t>нга</a:t>
              </a:r>
              <a:endParaRPr lang="ru-RU" sz="4000" dirty="0"/>
            </a:p>
          </p:txBody>
        </p:sp>
      </p:grpSp>
      <p:sp>
        <p:nvSpPr>
          <p:cNvPr id="46" name="Rectangle 10"/>
          <p:cNvSpPr>
            <a:spLocks noChangeArrowheads="1"/>
          </p:cNvSpPr>
          <p:nvPr/>
        </p:nvSpPr>
        <p:spPr bwMode="auto">
          <a:xfrm>
            <a:off x="5868144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" name="Rectangle 10"/>
          <p:cNvSpPr>
            <a:spLocks noChangeArrowheads="1"/>
          </p:cNvSpPr>
          <p:nvPr/>
        </p:nvSpPr>
        <p:spPr bwMode="auto">
          <a:xfrm>
            <a:off x="6372200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Rectangle 10"/>
          <p:cNvSpPr>
            <a:spLocks noChangeArrowheads="1"/>
          </p:cNvSpPr>
          <p:nvPr/>
        </p:nvSpPr>
        <p:spPr bwMode="auto">
          <a:xfrm>
            <a:off x="7380312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2" name="Rectangle 10"/>
          <p:cNvSpPr>
            <a:spLocks noChangeArrowheads="1"/>
          </p:cNvSpPr>
          <p:nvPr/>
        </p:nvSpPr>
        <p:spPr bwMode="auto">
          <a:xfrm>
            <a:off x="7884368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Rectangle 10"/>
          <p:cNvSpPr>
            <a:spLocks noChangeArrowheads="1"/>
          </p:cNvSpPr>
          <p:nvPr/>
        </p:nvSpPr>
        <p:spPr bwMode="auto">
          <a:xfrm>
            <a:off x="6876256" y="2996952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64" name="Прямая со стрелкой 63"/>
          <p:cNvCxnSpPr/>
          <p:nvPr/>
        </p:nvCxnSpPr>
        <p:spPr>
          <a:xfrm flipH="1">
            <a:off x="6084168" y="2564904"/>
            <a:ext cx="72008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endCxn id="47" idx="0"/>
          </p:cNvCxnSpPr>
          <p:nvPr/>
        </p:nvCxnSpPr>
        <p:spPr>
          <a:xfrm>
            <a:off x="6228184" y="2564904"/>
            <a:ext cx="396044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Группа 82"/>
          <p:cNvGrpSpPr/>
          <p:nvPr/>
        </p:nvGrpSpPr>
        <p:grpSpPr>
          <a:xfrm>
            <a:off x="539552" y="3861048"/>
            <a:ext cx="1931368" cy="1839109"/>
            <a:chOff x="539552" y="3861048"/>
            <a:chExt cx="1931368" cy="1839109"/>
          </a:xfrm>
        </p:grpSpPr>
        <p:pic>
          <p:nvPicPr>
            <p:cNvPr id="1028" name="Picture 4" descr="https://konditersha.ru/wp-content/uploads/2020/01/103282-800x800-1.jpg"/>
            <p:cNvPicPr>
              <a:picLocks noChangeAspect="1" noChangeArrowheads="1"/>
            </p:cNvPicPr>
            <p:nvPr/>
          </p:nvPicPr>
          <p:blipFill>
            <a:blip r:embed="rId6" cstate="print"/>
            <a:srcRect t="19845" b="16841"/>
            <a:stretch>
              <a:fillRect/>
            </a:stretch>
          </p:blipFill>
          <p:spPr bwMode="auto">
            <a:xfrm>
              <a:off x="539552" y="3861048"/>
              <a:ext cx="1931368" cy="1222829"/>
            </a:xfrm>
            <a:prstGeom prst="rect">
              <a:avLst/>
            </a:prstGeom>
            <a:noFill/>
          </p:spPr>
        </p:pic>
        <p:sp>
          <p:nvSpPr>
            <p:cNvPr id="67" name="Прямоугольник 66"/>
            <p:cNvSpPr/>
            <p:nvPr/>
          </p:nvSpPr>
          <p:spPr>
            <a:xfrm>
              <a:off x="683568" y="4869160"/>
              <a:ext cx="165782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smtClean="0">
                  <a:latin typeface="Calibri" pitchFamily="34" charset="0"/>
                  <a:cs typeface="Times New Roman" pitchFamily="18" charset="0"/>
                </a:rPr>
                <a:t>и</a:t>
              </a:r>
              <a:r>
                <a:rPr lang="ru-RU" sz="4800" dirty="0" smtClean="0">
                  <a:solidFill>
                    <a:srgbClr val="22901C"/>
                  </a:solidFill>
                  <a:latin typeface="Calibri" pitchFamily="34" charset="0"/>
                  <a:cs typeface="Times New Roman" pitchFamily="18" charset="0"/>
                </a:rPr>
                <a:t>з</a:t>
              </a:r>
              <a:r>
                <a:rPr lang="ru-RU" sz="4800" b="1" dirty="0" smtClean="0">
                  <a:latin typeface="Calibri" pitchFamily="34" charset="0"/>
                  <a:cs typeface="Times New Roman" pitchFamily="18" charset="0"/>
                </a:rPr>
                <a:t>ю</a:t>
              </a:r>
              <a:r>
                <a:rPr lang="ru-RU" sz="4800" dirty="0" smtClean="0">
                  <a:latin typeface="Calibri" pitchFamily="34" charset="0"/>
                  <a:cs typeface="Times New Roman" pitchFamily="18" charset="0"/>
                </a:rPr>
                <a:t>м</a:t>
              </a:r>
              <a:endParaRPr lang="ru-RU" sz="4000" b="1" dirty="0"/>
            </a:p>
          </p:txBody>
        </p:sp>
      </p:grpSp>
      <p:sp>
        <p:nvSpPr>
          <p:cNvPr id="68" name="Rectangle 10"/>
          <p:cNvSpPr>
            <a:spLocks noChangeArrowheads="1"/>
          </p:cNvSpPr>
          <p:nvPr/>
        </p:nvSpPr>
        <p:spPr bwMode="auto">
          <a:xfrm>
            <a:off x="467544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9" name="Rectangle 10"/>
          <p:cNvSpPr>
            <a:spLocks noChangeArrowheads="1"/>
          </p:cNvSpPr>
          <p:nvPr/>
        </p:nvSpPr>
        <p:spPr bwMode="auto">
          <a:xfrm>
            <a:off x="971600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0" name="Rectangle 10"/>
          <p:cNvSpPr>
            <a:spLocks noChangeArrowheads="1"/>
          </p:cNvSpPr>
          <p:nvPr/>
        </p:nvSpPr>
        <p:spPr bwMode="auto">
          <a:xfrm>
            <a:off x="1475656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Rectangle 10"/>
          <p:cNvSpPr>
            <a:spLocks noChangeArrowheads="1"/>
          </p:cNvSpPr>
          <p:nvPr/>
        </p:nvSpPr>
        <p:spPr bwMode="auto">
          <a:xfrm>
            <a:off x="1979712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72" name="Прямая со стрелкой 71"/>
          <p:cNvCxnSpPr/>
          <p:nvPr/>
        </p:nvCxnSpPr>
        <p:spPr>
          <a:xfrm>
            <a:off x="1619672" y="5517232"/>
            <a:ext cx="0" cy="396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Rectangle 10"/>
          <p:cNvSpPr>
            <a:spLocks noChangeArrowheads="1"/>
          </p:cNvSpPr>
          <p:nvPr/>
        </p:nvSpPr>
        <p:spPr bwMode="auto">
          <a:xfrm>
            <a:off x="6156176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10"/>
          <p:cNvSpPr>
            <a:spLocks noChangeArrowheads="1"/>
          </p:cNvSpPr>
          <p:nvPr/>
        </p:nvSpPr>
        <p:spPr bwMode="auto">
          <a:xfrm>
            <a:off x="6660232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Rectangle 10"/>
          <p:cNvSpPr>
            <a:spLocks noChangeArrowheads="1"/>
          </p:cNvSpPr>
          <p:nvPr/>
        </p:nvSpPr>
        <p:spPr bwMode="auto">
          <a:xfrm>
            <a:off x="7164288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" name="Rectangle 10"/>
          <p:cNvSpPr>
            <a:spLocks noChangeArrowheads="1"/>
          </p:cNvSpPr>
          <p:nvPr/>
        </p:nvSpPr>
        <p:spPr bwMode="auto">
          <a:xfrm>
            <a:off x="7668344" y="5949280"/>
            <a:ext cx="504056" cy="5040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78" name="Прямая со стрелкой 77"/>
          <p:cNvCxnSpPr/>
          <p:nvPr/>
        </p:nvCxnSpPr>
        <p:spPr>
          <a:xfrm>
            <a:off x="7380312" y="5517232"/>
            <a:ext cx="0" cy="396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Группа 83"/>
          <p:cNvGrpSpPr/>
          <p:nvPr/>
        </p:nvGrpSpPr>
        <p:grpSpPr>
          <a:xfrm>
            <a:off x="6516216" y="3933056"/>
            <a:ext cx="1454563" cy="1695093"/>
            <a:chOff x="6516216" y="3933056"/>
            <a:chExt cx="1454563" cy="1695093"/>
          </a:xfrm>
        </p:grpSpPr>
        <p:pic>
          <p:nvPicPr>
            <p:cNvPr id="1029" name="Picture 5" descr="H:\ОБУЧЕНИЕ ГРАМОТЕ\Ю\shutterstock_98197817.jpg"/>
            <p:cNvPicPr>
              <a:picLocks noChangeAspect="1" noChangeArrowheads="1"/>
            </p:cNvPicPr>
            <p:nvPr/>
          </p:nvPicPr>
          <p:blipFill>
            <a:blip r:embed="rId7" cstate="print"/>
            <a:srcRect l="11360" t="4641" r="12201"/>
            <a:stretch>
              <a:fillRect/>
            </a:stretch>
          </p:blipFill>
          <p:spPr bwMode="auto">
            <a:xfrm>
              <a:off x="6516216" y="3933056"/>
              <a:ext cx="1454563" cy="1008112"/>
            </a:xfrm>
            <a:prstGeom prst="rect">
              <a:avLst/>
            </a:prstGeom>
            <a:noFill/>
          </p:spPr>
        </p:pic>
        <p:sp>
          <p:nvSpPr>
            <p:cNvPr id="80" name="Прямоугольник 79"/>
            <p:cNvSpPr/>
            <p:nvPr/>
          </p:nvSpPr>
          <p:spPr>
            <a:xfrm>
              <a:off x="6516216" y="4797152"/>
              <a:ext cx="137890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dirty="0" smtClean="0">
                  <a:latin typeface="Calibri" pitchFamily="34" charset="0"/>
                  <a:cs typeface="Times New Roman" pitchFamily="18" charset="0"/>
                </a:rPr>
                <a:t>у</a:t>
              </a:r>
              <a:r>
                <a:rPr lang="ru-RU" sz="4800" dirty="0" smtClean="0">
                  <a:solidFill>
                    <a:srgbClr val="22901C"/>
                  </a:solidFill>
                  <a:latin typeface="Calibri" pitchFamily="34" charset="0"/>
                  <a:cs typeface="Times New Roman" pitchFamily="18" charset="0"/>
                </a:rPr>
                <a:t>т</a:t>
              </a:r>
              <a:r>
                <a:rPr lang="ru-RU" sz="4800" b="1" dirty="0" smtClean="0">
                  <a:latin typeface="Calibri" pitchFamily="34" charset="0"/>
                  <a:cs typeface="Times New Roman" pitchFamily="18" charset="0"/>
                </a:rPr>
                <a:t>ю</a:t>
              </a:r>
              <a:r>
                <a:rPr lang="ru-RU" sz="4800" dirty="0" smtClean="0">
                  <a:latin typeface="Calibri" pitchFamily="34" charset="0"/>
                  <a:cs typeface="Times New Roman" pitchFamily="18" charset="0"/>
                </a:rPr>
                <a:t>г</a:t>
              </a:r>
              <a:endParaRPr lang="ru-RU" sz="40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329"/>
                                      </p:to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  <p:bldLst>
      <p:bldP spid="25" grpId="0"/>
      <p:bldP spid="28" grpId="0" animBg="1"/>
      <p:bldP spid="59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816424" cy="374645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99792" y="3284984"/>
            <a:ext cx="6218369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</a:t>
            </a:r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647</TotalTime>
  <Words>264</Words>
  <Application>Microsoft Office PowerPoint</Application>
  <PresentationFormat>Экран (4:3)</PresentationFormat>
  <Paragraphs>67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</dc:creator>
  <cp:lastModifiedBy>Галина Ивановна</cp:lastModifiedBy>
  <cp:revision>50</cp:revision>
  <dcterms:created xsi:type="dcterms:W3CDTF">2019-09-22T12:53:43Z</dcterms:created>
  <dcterms:modified xsi:type="dcterms:W3CDTF">2021-01-24T17:20:49Z</dcterms:modified>
</cp:coreProperties>
</file>