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69" r:id="rId3"/>
    <p:sldId id="256" r:id="rId4"/>
    <p:sldId id="270" r:id="rId5"/>
    <p:sldId id="274" r:id="rId6"/>
    <p:sldId id="257" r:id="rId7"/>
    <p:sldId id="276" r:id="rId8"/>
    <p:sldId id="277" r:id="rId9"/>
    <p:sldId id="275" r:id="rId10"/>
    <p:sldId id="259" r:id="rId11"/>
    <p:sldId id="260" r:id="rId12"/>
    <p:sldId id="272" r:id="rId13"/>
    <p:sldId id="264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95" autoAdjust="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68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03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66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7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12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76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44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68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33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59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7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3E968-7C46-497C-BDB4-85F7F515FE9C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52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-fotki.yandex.ru/get/6446/102699435.7ff/0_9dbe8_c60f78f9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40" y="3406721"/>
            <a:ext cx="3371528" cy="33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98641" y="1844824"/>
            <a:ext cx="7175351" cy="17931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Особенности коррекционной работы в группе компенсирующей направленности для детей с ТНР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88640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Муниципальное бюджетное дошкольное образовательное учреждение детский сад №78 «</a:t>
            </a:r>
            <a:r>
              <a:rPr lang="ru-RU" dirty="0" err="1" smtClean="0">
                <a:latin typeface="Comic Sans MS" panose="030F0702030302020204" pitchFamily="66" charset="0"/>
              </a:rPr>
              <a:t>Ивушка</a:t>
            </a:r>
            <a:r>
              <a:rPr lang="ru-RU" smtClean="0">
                <a:latin typeface="Comic Sans MS" panose="030F0702030302020204" pitchFamily="66" charset="0"/>
              </a:rPr>
              <a:t>»</a:t>
            </a:r>
            <a:endParaRPr lang="ru-RU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pinimg.com/originals/5a/20/df/5a20df7a6505427848900c142892f4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7049">
            <a:off x="486624" y="1121284"/>
            <a:ext cx="1781110" cy="254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88640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формирование и развитие лексико-грамматических категорий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4" descr="https://snoska.ru/images/covers/5c/56/5c56d83e-5c82-5db6-8eaf-0739cd56cb7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2" r="13087"/>
          <a:stretch/>
        </p:blipFill>
        <p:spPr bwMode="auto">
          <a:xfrm>
            <a:off x="3570870" y="1057687"/>
            <a:ext cx="1898075" cy="262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bookin.org.ru/book/38847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077">
            <a:off x="6571724" y="1323193"/>
            <a:ext cx="1925583" cy="256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im0-tub-ru.yandex.net/i?id=bdcf752d661a00033803637dd4c50dcc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3491">
            <a:off x="561235" y="4076119"/>
            <a:ext cx="2433843" cy="180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4junior.ru/image/cache/data/raduga/698-750x75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8" t="13785" r="5776" b="40942"/>
          <a:stretch/>
        </p:blipFill>
        <p:spPr bwMode="auto">
          <a:xfrm rot="613406">
            <a:off x="6259214" y="4249485"/>
            <a:ext cx="2550601" cy="175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vceznaika.ru/production/images/big/954597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6" t="3483" r="25697" b="38826"/>
          <a:stretch/>
        </p:blipFill>
        <p:spPr bwMode="auto">
          <a:xfrm>
            <a:off x="3214266" y="3945292"/>
            <a:ext cx="2611282" cy="182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73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32" y="-43413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bookmirs.ru/media/Pic/f89d2b94-9dea-11e9-886c-003048d5027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6421">
            <a:off x="-60744" y="1343518"/>
            <a:ext cx="3311994" cy="331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g.labirint.ru/images/comments_pic/1807/0_0380700fdd1e140a086a57fb51fad75f_15187273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5834">
            <a:off x="6382585" y="1194710"/>
            <a:ext cx="2380204" cy="337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mg.yakaboo.ua/media/catalog/product/cache/1/image/398x565/234c7c011ba026e66d29567e1be1d1f7/i/m/img263_1_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79718"/>
            <a:ext cx="2618594" cy="371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88640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развитие фонематического восприятия, звукового анализа и синтеза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4" descr="https://i.mycdn.me/i?r=AzEPZsRbOZEKgBhR0XGMT1RkeXI05QT9VFyMO0mkThb8saaKTM5SRkZCeTgDn6uOyic,https://i.mycdn.me/i?r=AzEPZsRbOZEKgBhR0XGMT1Rk5V7S0jFiBihugq58n61QRKaKTM5SRkZCeTgDn6uOyic,https://i.mycdn.me/i?r=AzEPZsRbOZEKgBhR0XGMT1Rk17QPW9znRBPbSjG8hFBUZaaKTM5SRkZCeTgDn6uOyic,https://i.mycdn.me/i?r=AzEPZsRbOZEKgBhR0XGMT1RkNPyLJViLCvuiZxWAs7tzcaaKTM5SRkZCeTgDn6uOyic,https://i.mycdn.me/i?r=AzEPZsRbOZEKgBhR0XGMT1Rkj82o9mWVPs9olSo3c7xrFqaKTM5SRkZCeTgDn6uOyic,https://i.mycdn.me/i?r=AzEPZsRbOZEKgBhR0XGMT1RkvCt8H5nWHL_WSuCSnf9AXaaKTM5SRkZCeTgDn6uOyic,https://i.mycdn.me/i?r=AzEPZsRbOZEKgBhR0XGMT1RkRZZmtE9mcgOl5VyLUb72IaaKTM5SRkZCeTgDn6uOyic,https://i.mycdn.me/i?r=AzEPZsRbOZEKgBhR0XGMT1Rk4bUJ4ynwsqCyr5_aFTcZwaaKTM5SRkZCeTgDn6uOyic,https://i.mycdn.me/i?r=AzEPZsRbOZEKgBhR0XGMT1RkHkWHKsMHxPO2DY3sKD3vtqaKTM5SRkZCeTgDn6uOyi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031" y="3861048"/>
            <a:ext cx="3488212" cy="263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321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88640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развитие фонематического восприятия, звукового анализа и синтеза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https://katalogkin.ru/image/cache/catalog/all_photo_kin/photo_tovary_vse_kategorii/metodiki_i_posobiya/vesna_dizain/72099-800x8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7" b="14374"/>
          <a:stretch/>
        </p:blipFill>
        <p:spPr bwMode="auto">
          <a:xfrm>
            <a:off x="755576" y="1154882"/>
            <a:ext cx="3185493" cy="227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mega-utoy.kz/pictures/6b/2d/%D0%BD194398_0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1" t="2829" r="31274" b="44094"/>
          <a:stretch/>
        </p:blipFill>
        <p:spPr bwMode="auto">
          <a:xfrm>
            <a:off x="2393600" y="3761463"/>
            <a:ext cx="3424237" cy="23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avatars.mds.yandex.net/get-marketpic/1404502/market_O2pIziHoHj7w2FEgC_D4Kw/or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54882"/>
            <a:ext cx="3326163" cy="242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413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static-eu.insales.ru/images/products/1/91/168542299/%D0%817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2782497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umnye-igri.ru/media/djcatalog2/images/item/4/ya-razlichayu-zvuki_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843">
            <a:off x="4831298" y="3664607"/>
            <a:ext cx="3247523" cy="237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umitoy.ru/upload/iblock/79a/79a1bc9290ccf59374c118aea01a024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284561" cy="243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umitoy.ru/upload/iblock/67b/67b23ae80dd9993bd52e00861566b95b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804">
            <a:off x="384406" y="3649424"/>
            <a:ext cx="3590091" cy="266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88640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развитие фонематического восприятия, звукового анализа и синтеза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33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unipress.by/prod_img/000174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108">
            <a:off x="469964" y="1405009"/>
            <a:ext cx="39456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v3toys.ru/kiwi-public-data/Kiwi_Img/576d08a5bde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211">
            <a:off x="5006624" y="1718460"/>
            <a:ext cx="3153874" cy="262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04664"/>
            <a:ext cx="76328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развитие связной речи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59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4701" y="18864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/>
              <a:t>Общее</a:t>
            </a:r>
            <a:r>
              <a:rPr lang="ru-RU" sz="2000" dirty="0"/>
              <a:t> </a:t>
            </a:r>
            <a:r>
              <a:rPr lang="ru-RU" sz="2000" b="1" dirty="0"/>
              <a:t>недоразвитие</a:t>
            </a:r>
            <a:r>
              <a:rPr lang="ru-RU" sz="2000" dirty="0"/>
              <a:t> </a:t>
            </a:r>
            <a:r>
              <a:rPr lang="ru-RU" sz="2000" b="1" dirty="0"/>
              <a:t>речи</a:t>
            </a:r>
            <a:r>
              <a:rPr lang="ru-RU" sz="2000" dirty="0"/>
              <a:t> (</a:t>
            </a:r>
            <a:r>
              <a:rPr lang="ru-RU" sz="2000" b="1" dirty="0"/>
              <a:t>ОНР</a:t>
            </a:r>
            <a:r>
              <a:rPr lang="ru-RU" sz="2000" dirty="0"/>
              <a:t>) – </a:t>
            </a:r>
            <a:r>
              <a:rPr lang="ru-RU" sz="2000" b="1" dirty="0"/>
              <a:t>нарушение</a:t>
            </a:r>
            <a:r>
              <a:rPr lang="ru-RU" sz="2000" dirty="0"/>
              <a:t> формирования всех </a:t>
            </a:r>
            <a:r>
              <a:rPr lang="ru-RU" sz="2000" dirty="0" smtClean="0"/>
              <a:t>сторон</a:t>
            </a:r>
            <a:r>
              <a:rPr lang="ru-RU" sz="2000" dirty="0"/>
              <a:t> </a:t>
            </a:r>
            <a:r>
              <a:rPr lang="ru-RU" sz="2000" b="1" dirty="0"/>
              <a:t>речи</a:t>
            </a:r>
            <a:r>
              <a:rPr lang="ru-RU" sz="2000" dirty="0"/>
              <a:t> (звуковой, лексико-грамматической, семантической) при различных сложных </a:t>
            </a:r>
            <a:r>
              <a:rPr lang="ru-RU" sz="2000" b="1" dirty="0"/>
              <a:t>речевых</a:t>
            </a:r>
            <a:r>
              <a:rPr lang="ru-RU" sz="2000" dirty="0"/>
              <a:t> </a:t>
            </a:r>
            <a:r>
              <a:rPr lang="ru-RU" sz="2000" b="1" dirty="0"/>
              <a:t>расстройствах</a:t>
            </a:r>
            <a:r>
              <a:rPr lang="ru-RU" sz="2000" dirty="0"/>
              <a:t> у детей с нормальным интеллектом и полноценным слухом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1841" y="1536174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Выделяют три основных уровня речевого развития детей с ОНР</a:t>
            </a:r>
            <a:r>
              <a:rPr lang="ru-RU" sz="2000" b="1" dirty="0" smtClean="0"/>
              <a:t>.</a:t>
            </a:r>
          </a:p>
          <a:p>
            <a:pPr algn="ctr"/>
            <a:endParaRPr lang="ru-RU" sz="1200" b="1" dirty="0"/>
          </a:p>
          <a:p>
            <a:pPr lvl="0" indent="457200" algn="just"/>
            <a:r>
              <a:rPr lang="ru-RU" sz="2000" b="1" dirty="0"/>
              <a:t>ОНР-</a:t>
            </a:r>
            <a:r>
              <a:rPr lang="en-US" sz="2000" b="1" dirty="0"/>
              <a:t>I</a:t>
            </a:r>
            <a:r>
              <a:rPr lang="ru-RU" sz="2000" b="1" dirty="0"/>
              <a:t> </a:t>
            </a:r>
            <a:r>
              <a:rPr lang="ru-RU" sz="2000" dirty="0"/>
              <a:t>уровень речевого развития характеризуется, отсутствуем речи (так называемые «</a:t>
            </a:r>
            <a:r>
              <a:rPr lang="ru-RU" sz="2000" dirty="0" err="1"/>
              <a:t>безречевые</a:t>
            </a:r>
            <a:r>
              <a:rPr lang="ru-RU" sz="2000" dirty="0"/>
              <a:t> дети») их словарный запас состоит из «</a:t>
            </a:r>
            <a:r>
              <a:rPr lang="ru-RU" sz="2000" dirty="0" err="1"/>
              <a:t>лепетных</a:t>
            </a:r>
            <a:r>
              <a:rPr lang="ru-RU" sz="2000" dirty="0"/>
              <a:t>» слов, звукоподражаний, мимики и жестов.</a:t>
            </a:r>
          </a:p>
          <a:p>
            <a:pPr lvl="0" indent="457200" algn="just"/>
            <a:r>
              <a:rPr lang="ru-RU" sz="2000" b="1" dirty="0"/>
              <a:t>ОНР-</a:t>
            </a:r>
            <a:r>
              <a:rPr lang="en-US" sz="2000" dirty="0"/>
              <a:t>II</a:t>
            </a:r>
            <a:r>
              <a:rPr lang="ru-RU" sz="2000" dirty="0"/>
              <a:t> уровень речевого развития (зачатки общеупотребительной речи) к «</a:t>
            </a:r>
            <a:r>
              <a:rPr lang="ru-RU" sz="2000" dirty="0" err="1"/>
              <a:t>лепетным</a:t>
            </a:r>
            <a:r>
              <a:rPr lang="ru-RU" sz="2000" dirty="0"/>
              <a:t>» выражениям добавляется искаженные, однако достаточно понятные общеупотребительные слова. При этом у детей заметно нарушена слоговая структура, а произносительные возможности отстают от возрастной нормы.</a:t>
            </a:r>
          </a:p>
          <a:p>
            <a:pPr lvl="0" indent="457200" algn="just"/>
            <a:r>
              <a:rPr lang="ru-RU" sz="2000" b="1" dirty="0" smtClean="0"/>
              <a:t>     ОНР-</a:t>
            </a:r>
            <a:r>
              <a:rPr lang="en-US" sz="2000" b="1" dirty="0"/>
              <a:t>III</a:t>
            </a:r>
            <a:r>
              <a:rPr lang="ru-RU" sz="2000" b="1" dirty="0"/>
              <a:t> </a:t>
            </a:r>
            <a:r>
              <a:rPr lang="ru-RU" sz="2000" dirty="0"/>
              <a:t>уровень речевого развития характеризуется появлением </a:t>
            </a:r>
            <a:r>
              <a:rPr lang="ru-RU" sz="2000" dirty="0" smtClean="0"/>
              <a:t>  </a:t>
            </a:r>
          </a:p>
          <a:p>
            <a:pPr lvl="0" indent="457200" algn="just"/>
            <a:r>
              <a:rPr lang="ru-RU" sz="2000" dirty="0"/>
              <a:t> </a:t>
            </a:r>
            <a:r>
              <a:rPr lang="ru-RU" sz="2000" dirty="0" smtClean="0"/>
              <a:t> развернутой </a:t>
            </a:r>
            <a:r>
              <a:rPr lang="ru-RU" sz="2000" dirty="0"/>
              <a:t>фразовой речи с элементами лексико-грамматического и </a:t>
            </a:r>
            <a:r>
              <a:rPr lang="ru-RU" sz="2000" dirty="0" smtClean="0"/>
              <a:t>    </a:t>
            </a:r>
          </a:p>
          <a:p>
            <a:pPr lvl="0" indent="457200" algn="just"/>
            <a:r>
              <a:rPr lang="ru-RU" sz="2000" dirty="0"/>
              <a:t> </a:t>
            </a:r>
            <a:r>
              <a:rPr lang="ru-RU" sz="2000" dirty="0" smtClean="0"/>
              <a:t> фонетико-фонематического </a:t>
            </a:r>
            <a:r>
              <a:rPr lang="ru-RU" sz="2000" dirty="0"/>
              <a:t>недоразвития.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214650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86833" y="188640"/>
            <a:ext cx="7632848" cy="6104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>
              <a:spcAft>
                <a:spcPts val="4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Коррекционная работа с детьми в группе проводится по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следующим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направлениям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 algn="just">
              <a:spcAft>
                <a:spcPts val="400"/>
              </a:spcAft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диагностика речевых нарушений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понимания речи;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артикуляционных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движений;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просодической стороны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речи;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правильного звукопроизношения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фонематических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процессов,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т.е.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умения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слух звуки речи, слоги, слова в речи, схожие по звучанию,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артикуляции;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обогащение, активизация словарного запаса речи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грамматического строя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речи;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развитие связной речи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мелкой моторики рук, т.е. движений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пальчиков,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руки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письму.</a:t>
            </a:r>
          </a:p>
        </p:txBody>
      </p:sp>
    </p:spTree>
    <p:extLst>
      <p:ext uri="{BB962C8B-B14F-4D97-AF65-F5344CB8AC3E}">
        <p14:creationId xmlns:p14="http://schemas.microsoft.com/office/powerpoint/2010/main" val="233176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32" y="-315416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76672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Для успешного исправления речи детей родителям необходимо: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выполнять все рекомендации логопеда;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выполнять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лечен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ие, назначенное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неврологом;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обеспечивать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регулярное посещение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ребенком логопедических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занятий;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етради, папки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забираются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возвращаются 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понедельник;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развитие мелкой моторики рук (рисование, штриховка и пр.) выполняются карандашами;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весь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речевой материал должен быть отработан, т.е. родители должны добиваться правильного и четкого выполнения ребенком задания, даже путем заучивания;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постоянный контроль за речью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6504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6328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по автоматизации звуков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6" descr="https://cv02.twirpx.net/2451/2451594.jpg?t=20180207181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696">
            <a:off x="694115" y="979096"/>
            <a:ext cx="2066107" cy="292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im0-tub-ru.yandex.net/i?id=0b78e3007211592d2988f3a7b1e8464e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134" y="959803"/>
            <a:ext cx="1980466" cy="28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snoska.ru/images/covers/96/e8/96e8b638-7e52-588c-a8fe-a1d47a052a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8" r="14199"/>
          <a:stretch/>
        </p:blipFill>
        <p:spPr bwMode="auto">
          <a:xfrm rot="570919">
            <a:off x="6488922" y="1127656"/>
            <a:ext cx="2083499" cy="284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booksiti.net.ru/books/557909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99" y="4128047"/>
            <a:ext cx="2874189" cy="20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zbuka-detstva.com/image/cache/catalog/igryolesiaemelianova/7a49b8879929b5098dbc73cf2fd2b83e-800x800.jpe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8" t="12752" r="8788" b="13045"/>
          <a:stretch/>
        </p:blipFill>
        <p:spPr bwMode="auto">
          <a:xfrm>
            <a:off x="5395263" y="4128048"/>
            <a:ext cx="2370925" cy="209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392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576" y="188640"/>
            <a:ext cx="76328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по автоматизации звуков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10" descr="https://imgng.gdeslon.ru/commodities/117300970/pictures/6be29c00709f59a8281ce70dba8edc5a/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4272">
            <a:off x="517061" y="965736"/>
            <a:ext cx="1932118" cy="273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static-eu.insales.ru/images/products/1/6152/112408584/%D0%95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942" y="783736"/>
            <a:ext cx="1892116" cy="26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cv9.litres.ru/pub/c/bumajnaya-kniga/cover_max1500/41984294-avtor-igry-s-parnymi-kartochkami-zvuki-s-z-c-nastolnye-logopedicheskie-igry-dlya-detey-5-7-let-419842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9840">
            <a:off x="6203046" y="949355"/>
            <a:ext cx="1971562" cy="27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мамама.рф/images/detailed/14/-000130379_p_l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9" t="8154" r="6195" b="6436"/>
          <a:stretch/>
        </p:blipFill>
        <p:spPr bwMode="auto">
          <a:xfrm>
            <a:off x="5518058" y="4149080"/>
            <a:ext cx="308314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shkola7gnomov.ru/upload/resize_cache/iblock/080/1500_800_1/0808cb00d71f6d291af68ca65cbc61d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7549">
            <a:off x="1642331" y="3396794"/>
            <a:ext cx="2234318" cy="30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799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76328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обогащение словарного запаса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www.дошколятки.рф/_sh/54/54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1637">
            <a:off x="563316" y="936183"/>
            <a:ext cx="2325508" cy="328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ttps://globus142.ru/image/trumb/600x600/00014533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764703"/>
            <a:ext cx="2951963" cy="295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://umnye-igri.ru/media/djcatalog2/images/item/2/nazovi-odnim-slovom_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14" y="4077072"/>
            <a:ext cx="3063131" cy="223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static.ozone.ru/multimedia/books_covers/10075836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786" y="3967890"/>
            <a:ext cx="3010154" cy="219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www.umniza.de/WebRoot/Store22/Shops/62303963/4B46/757C/4089/C396/EE7C/C0A8/2A95/A5A8/5378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0974">
            <a:off x="5869190" y="1294966"/>
            <a:ext cx="3004606" cy="212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471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g1.liveinternet.ru/images/attach/d/2/146/314/146314459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08720"/>
            <a:ext cx="2416988" cy="17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mitoy.ru/upload/iblock/d61/d6142f680b386237c42810a1e5d21c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3192">
            <a:off x="5782904" y="874763"/>
            <a:ext cx="2914268" cy="218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4-goods.ozstatic.by/1000/437/344/10/10344437_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84984"/>
            <a:ext cx="2880320" cy="256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88640"/>
            <a:ext cx="76328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обогащение словарного запаса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 descr="http://www.akusherstvo.ru/images/magaz/im122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2520280" cy="188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arigames.ru/upload/iblock/5b2/5b21068032cd77729087ec0a6243d0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56992"/>
            <a:ext cx="307634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86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72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Игры на формирование и развитие лексико-грамматических категорий</a:t>
            </a:r>
            <a:endParaRPr lang="ru-RU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static.ozone.ru/multimedia/audio_cd_covers/10144092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4962">
            <a:off x="5725640" y="1480102"/>
            <a:ext cx="2891197" cy="210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banditoy.ru/upload/iblock/b36/b3688a3697a31a0ef35cea3d16ab8a7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981">
            <a:off x="1244666" y="3975049"/>
            <a:ext cx="2746833" cy="200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ozon-st.cdn.ngenix.net/multimedia/c600/10238046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9072">
            <a:off x="565927" y="1223437"/>
            <a:ext cx="1885507" cy="262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://tktochka.ru/uploads/product/200500/200538/2005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7880">
            <a:off x="5299977" y="3974823"/>
            <a:ext cx="2643674" cy="2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static.goods.ru/medias/images/3162/100024386698b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40768"/>
            <a:ext cx="2630655" cy="197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971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</TotalTime>
  <Words>416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</dc:creator>
  <cp:lastModifiedBy>User</cp:lastModifiedBy>
  <cp:revision>27</cp:revision>
  <dcterms:created xsi:type="dcterms:W3CDTF">2019-09-22T12:53:43Z</dcterms:created>
  <dcterms:modified xsi:type="dcterms:W3CDTF">2022-09-27T07:06:55Z</dcterms:modified>
</cp:coreProperties>
</file>