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8" r:id="rId9"/>
    <p:sldId id="266" r:id="rId10"/>
    <p:sldId id="267" r:id="rId11"/>
    <p:sldId id="270" r:id="rId12"/>
    <p:sldId id="264" r:id="rId13"/>
    <p:sldId id="271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21" autoAdjust="0"/>
    <p:restoredTop sz="94660"/>
  </p:normalViewPr>
  <p:slideViewPr>
    <p:cSldViewPr>
      <p:cViewPr>
        <p:scale>
          <a:sx n="60" d="100"/>
          <a:sy n="60" d="100"/>
        </p:scale>
        <p:origin x="-16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14717-A321-4E56-82CE-0A2124929AD3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330C-4477-4A1F-AFF4-3061435D86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ик\Desktop\Конкурс педагог года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085184"/>
            <a:ext cx="7776864" cy="1296144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Хажина Светлана Викторовна,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учитель-логопед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620688"/>
            <a:ext cx="9144000" cy="769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МУНИЦИПАЛЬНОЕ ДОШКОЛЬНОЕ ОБРАЗОВАТЕЛЬНОЕ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ДЕТСКИЙ САД №78 «ИВУШКА»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707" y="1844824"/>
            <a:ext cx="9144000" cy="247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600" b="1" spc="50" dirty="0">
                <a:ln w="11430">
                  <a:noFill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Технологии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развития языковой 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аналитико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– синтетической 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деятельности у старших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дошкольников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мастер класс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24010"/>
            <a:ext cx="7507361" cy="564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4743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стер класс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95936" y="476672"/>
            <a:ext cx="208823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Звуки</a:t>
            </a:r>
            <a:endParaRPr lang="ru-RU" sz="2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9950" y="1154148"/>
            <a:ext cx="208823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Гласные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07725" y="1154148"/>
            <a:ext cx="208823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Согласные</a:t>
            </a:r>
            <a:endParaRPr lang="ru-RU" sz="28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4860032" y="2191719"/>
            <a:ext cx="3987534" cy="4067128"/>
            <a:chOff x="4860032" y="2191719"/>
            <a:chExt cx="3987534" cy="4067128"/>
          </a:xfrm>
        </p:grpSpPr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1515" y="2191719"/>
              <a:ext cx="1125306" cy="8939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1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2671" y="2191719"/>
              <a:ext cx="1643298" cy="1080927"/>
            </a:xfrm>
            <a:prstGeom prst="rect">
              <a:avLst/>
            </a:prstGeom>
            <a:noFill/>
            <a:scene3d>
              <a:camera prst="orthographicFront">
                <a:rot lat="0" lon="1499994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3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3645024"/>
              <a:ext cx="3987534" cy="261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1605796" y="2020198"/>
            <a:ext cx="2867335" cy="4396368"/>
            <a:chOff x="1605796" y="2020198"/>
            <a:chExt cx="2867335" cy="4396368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733922" y="2020198"/>
              <a:ext cx="2103437" cy="1189037"/>
              <a:chOff x="1463644" y="1672993"/>
              <a:chExt cx="2103437" cy="1189037"/>
            </a:xfrm>
          </p:grpSpPr>
          <p:pic>
            <p:nvPicPr>
              <p:cNvPr id="11266" name="Picture 2" descr="C:\Users\Алекса\Pictures\20171107103515_779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3644" y="1672993"/>
                <a:ext cx="2103437" cy="11890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270" name="Picture 6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4348">
                <a:off x="1952708" y="1815674"/>
                <a:ext cx="1125306" cy="9790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1274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949" y="3645024"/>
              <a:ext cx="2539031" cy="1152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5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5796" y="5010876"/>
              <a:ext cx="2867335" cy="14056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9" name="Прямая со стрелкой 8"/>
          <p:cNvCxnSpPr>
            <a:stCxn id="3" idx="1"/>
            <a:endCxn id="4" idx="0"/>
          </p:cNvCxnSpPr>
          <p:nvPr/>
        </p:nvCxnSpPr>
        <p:spPr>
          <a:xfrm flipH="1">
            <a:off x="2814066" y="728700"/>
            <a:ext cx="1181870" cy="425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3"/>
            <a:endCxn id="5" idx="0"/>
          </p:cNvCxnSpPr>
          <p:nvPr/>
        </p:nvCxnSpPr>
        <p:spPr>
          <a:xfrm>
            <a:off x="6084168" y="728700"/>
            <a:ext cx="1167673" cy="425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688401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\Desktop\мастер класс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582067"/>
            <a:ext cx="70567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            Рефлексия</a:t>
            </a:r>
            <a:r>
              <a:rPr lang="ru-RU" sz="2800" b="1" dirty="0"/>
              <a:t>:</a:t>
            </a:r>
            <a:endParaRPr lang="ru-RU" sz="2800" dirty="0"/>
          </a:p>
          <a:p>
            <a:pPr lvl="0"/>
            <a:r>
              <a:rPr lang="ru-RU" sz="2800" dirty="0"/>
              <a:t>Я могу себя похвалить за… </a:t>
            </a:r>
          </a:p>
          <a:p>
            <a:pPr lvl="0"/>
            <a:r>
              <a:rPr lang="ru-RU" sz="2800" dirty="0"/>
              <a:t>Меня удивило</a:t>
            </a:r>
            <a:r>
              <a:rPr lang="ru-RU" sz="2800" dirty="0" smtClean="0"/>
              <a:t>…</a:t>
            </a:r>
          </a:p>
          <a:p>
            <a:pPr lvl="0"/>
            <a:r>
              <a:rPr lang="ru-RU" sz="2800" dirty="0" smtClean="0"/>
              <a:t>Было трудно …</a:t>
            </a:r>
          </a:p>
          <a:p>
            <a:pPr lvl="0"/>
            <a:r>
              <a:rPr lang="ru-RU" sz="2800" dirty="0" smtClean="0"/>
              <a:t>Для </a:t>
            </a:r>
            <a:r>
              <a:rPr lang="ru-RU" sz="2800" dirty="0"/>
              <a:t>меня было открытием то, что ... </a:t>
            </a:r>
          </a:p>
          <a:p>
            <a:pPr lvl="0"/>
            <a:r>
              <a:rPr lang="ru-RU" sz="2800" dirty="0"/>
              <a:t>На будущее я учту…</a:t>
            </a:r>
          </a:p>
          <a:p>
            <a:pPr lvl="0"/>
            <a:r>
              <a:rPr lang="ru-RU" sz="2800" dirty="0"/>
              <a:t>Было интересно…</a:t>
            </a:r>
          </a:p>
          <a:p>
            <a:pPr lvl="0"/>
            <a:r>
              <a:rPr lang="ru-RU" sz="2800" dirty="0"/>
              <a:t>Сегодня на мастер- классе я </a:t>
            </a:r>
            <a:r>
              <a:rPr lang="ru-RU" sz="2800" dirty="0" smtClean="0"/>
              <a:t>узнал</a:t>
            </a:r>
            <a:r>
              <a:rPr lang="ru-RU" sz="2800" dirty="0"/>
              <a:t> </a:t>
            </a:r>
            <a:r>
              <a:rPr lang="ru-RU" sz="2800" dirty="0" smtClean="0"/>
              <a:t>…</a:t>
            </a:r>
            <a:endParaRPr lang="ru-RU" sz="2800" dirty="0"/>
          </a:p>
          <a:p>
            <a:pPr lvl="0"/>
            <a:r>
              <a:rPr lang="ru-RU" sz="2800" dirty="0"/>
              <a:t>Новым для меня стало…</a:t>
            </a:r>
          </a:p>
          <a:p>
            <a:pPr lvl="0"/>
            <a:r>
              <a:rPr lang="ru-RU" sz="2800" dirty="0"/>
              <a:t>Возьму с собой…</a:t>
            </a:r>
          </a:p>
          <a:p>
            <a:pPr lvl="0"/>
            <a:r>
              <a:rPr lang="ru-RU" sz="2800" dirty="0"/>
              <a:t>Что еще не совсем понятно…</a:t>
            </a:r>
          </a:p>
          <a:p>
            <a:pPr lvl="0"/>
            <a:r>
              <a:rPr lang="ru-RU" sz="2800" dirty="0"/>
              <a:t>Не согласен с…</a:t>
            </a:r>
          </a:p>
          <a:p>
            <a:pPr lvl="0"/>
            <a:r>
              <a:rPr lang="ru-RU" sz="2800" dirty="0"/>
              <a:t>Считаю по другому…</a:t>
            </a:r>
          </a:p>
        </p:txBody>
      </p:sp>
    </p:spTree>
    <p:extLst>
      <p:ext uri="{BB962C8B-B14F-4D97-AF65-F5344CB8AC3E}">
        <p14:creationId xmlns:p14="http://schemas.microsoft.com/office/powerpoint/2010/main" val="167495057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екса\Desktop\мастер класс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8348" y="2533783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915955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ветик\Desktop\Конкурс педагог года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03548" y="1988840"/>
            <a:ext cx="8136904" cy="2016223"/>
          </a:xfrm>
          <a:prstGeom prst="rect">
            <a:avLst/>
          </a:prstGeom>
          <a:ln>
            <a:noFill/>
          </a:ln>
        </p:spPr>
        <p:txBody>
          <a:bodyPr>
            <a:normAutofit fontScale="900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pc="50" dirty="0" smtClean="0">
                <a:ln w="11430">
                  <a:noFill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Технологии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развития языковой 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аналитико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– синтетической 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деятельности у старших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дошкольников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71600" y="5085184"/>
            <a:ext cx="7776864" cy="129614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b="1" dirty="0" smtClean="0"/>
              <a:t>Хажина Светлана Викторовна, </a:t>
            </a:r>
          </a:p>
          <a:p>
            <a:pPr marL="0" indent="0" algn="r">
              <a:buNone/>
            </a:pPr>
            <a:r>
              <a:rPr lang="ru-RU" b="1" dirty="0" smtClean="0"/>
              <a:t>учитель-логопед</a:t>
            </a:r>
            <a:endParaRPr lang="ru-RU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0688"/>
            <a:ext cx="9144000" cy="769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МУНИЦИПАЛЬНОЕ ДОШКОЛЬНОЕ ОБРАЗОВАТЕЛЬНОЕ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ДЕТСКИЙ САД №78 «ИВУШКА»</a:t>
            </a:r>
          </a:p>
        </p:txBody>
      </p:sp>
    </p:spTree>
    <p:extLst>
      <p:ext uri="{BB962C8B-B14F-4D97-AF65-F5344CB8AC3E}">
        <p14:creationId xmlns:p14="http://schemas.microsoft.com/office/powerpoint/2010/main" val="4241180823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мастер класс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403648" y="404664"/>
            <a:ext cx="7344816" cy="1872207"/>
          </a:xfrm>
          <a:prstGeom prst="rect">
            <a:avLst/>
          </a:prstGeom>
          <a:ln>
            <a:noFill/>
          </a:ln>
        </p:spPr>
        <p:txBody>
          <a:bodyPr>
            <a:normAutofit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dirty="0" smtClean="0"/>
              <a:t>      </a:t>
            </a:r>
            <a:r>
              <a:rPr lang="ru-RU" sz="2100" b="1" dirty="0" smtClean="0"/>
              <a:t>Целью профессиональной </a:t>
            </a:r>
            <a:r>
              <a:rPr lang="ru-RU" sz="2100" b="1" dirty="0"/>
              <a:t>деятельности</a:t>
            </a:r>
            <a:r>
              <a:rPr lang="ru-RU" sz="2100" dirty="0"/>
              <a:t> </a:t>
            </a:r>
            <a:r>
              <a:rPr lang="ru-RU" sz="2100" dirty="0" smtClean="0"/>
              <a:t>- </a:t>
            </a:r>
            <a:r>
              <a:rPr lang="ru-RU" sz="2100" dirty="0"/>
              <a:t>профилактика и устранение речевых недостатков у детей, предупреждение возможных трудностей в процессе школьного обучения, создание оптимальных условий для обеспечения стартовых возможностей каждого ребёнка в период дошкольного детства.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75656" y="2132856"/>
            <a:ext cx="7200800" cy="2232248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dirty="0" smtClean="0"/>
              <a:t>    </a:t>
            </a:r>
            <a:r>
              <a:rPr lang="ru-RU" sz="2100" b="1" dirty="0" smtClean="0"/>
              <a:t>Парциальные программы: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2100" i="1" u="sng" dirty="0" smtClean="0"/>
              <a:t> «Раз словечко, два словечко» </a:t>
            </a:r>
            <a:r>
              <a:rPr lang="ru-RU" sz="2100" dirty="0" smtClean="0"/>
              <a:t>- создание условий для профилактики речевых отклонений детей 3-5 лет, формирование у них словарного запаса, грамматических категорий, связной речи в процессе игровой деятельности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156175" y="4089183"/>
            <a:ext cx="2475856" cy="2088232"/>
            <a:chOff x="743686" y="1895207"/>
            <a:chExt cx="5944127" cy="4193482"/>
          </a:xfrm>
        </p:grpSpPr>
        <p:pic>
          <p:nvPicPr>
            <p:cNvPr id="6" name="Picture 2" descr="C:\Users\Светик\Desktop\документы и фото на сайт\в фильм\Слайд2 (2)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0718303">
              <a:off x="743686" y="1958889"/>
              <a:ext cx="2968157" cy="3957545"/>
            </a:xfrm>
            <a:prstGeom prst="rect">
              <a:avLst/>
            </a:prstGeom>
            <a:noFill/>
          </p:spPr>
        </p:pic>
        <p:pic>
          <p:nvPicPr>
            <p:cNvPr id="7" name="Picture 3" descr="C:\Users\Светик\Desktop\документы и фото на сайт\в фильм\Слайд4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97412">
              <a:off x="3542702" y="1895207"/>
              <a:ext cx="3145111" cy="4193482"/>
            </a:xfrm>
            <a:prstGeom prst="rect">
              <a:avLst/>
            </a:prstGeom>
            <a:noFill/>
          </p:spPr>
        </p:pic>
      </p:grpSp>
      <p:sp>
        <p:nvSpPr>
          <p:cNvPr id="8" name="Заголовок 1"/>
          <p:cNvSpPr txBox="1">
            <a:spLocks/>
          </p:cNvSpPr>
          <p:nvPr/>
        </p:nvSpPr>
        <p:spPr>
          <a:xfrm>
            <a:off x="1547663" y="3801150"/>
            <a:ext cx="4378769" cy="2664296"/>
          </a:xfrm>
          <a:prstGeom prst="rect">
            <a:avLst/>
          </a:prstGeo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100" i="1" u="sng" dirty="0" smtClean="0"/>
              <a:t> «Использование моделирования и символики при подготовке дошкольников к обучению грамоте» </a:t>
            </a:r>
            <a:r>
              <a:rPr lang="ru-RU" sz="2100" dirty="0" smtClean="0"/>
              <a:t>- направлена на формирование звуковой аналитико-синтетической  деятельности старших дошкольников как предпосылки обучения грамоте.</a:t>
            </a:r>
            <a:endParaRPr lang="ru-RU" sz="2100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мастер класс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37944" y="2492896"/>
            <a:ext cx="6305707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 smtClean="0"/>
              <a:t>к </a:t>
            </a:r>
            <a:r>
              <a:rPr lang="ru-RU" sz="2100" b="1" dirty="0"/>
              <a:t>5 годам</a:t>
            </a:r>
            <a:r>
              <a:rPr lang="ru-RU" sz="2100" dirty="0"/>
              <a:t> </a:t>
            </a:r>
            <a:endParaRPr lang="en-US" sz="21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 smtClean="0"/>
              <a:t>проявляется </a:t>
            </a:r>
            <a:r>
              <a:rPr lang="ru-RU" sz="2100" dirty="0"/>
              <a:t>внимание и интерес к звучащей </a:t>
            </a:r>
            <a:r>
              <a:rPr lang="ru-RU" sz="2100" dirty="0" smtClean="0"/>
              <a:t>речи;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 smtClean="0"/>
              <a:t>происходит </a:t>
            </a:r>
            <a:r>
              <a:rPr lang="ru-RU" sz="2100" dirty="0"/>
              <a:t>осмысление языковых </a:t>
            </a:r>
            <a:r>
              <a:rPr lang="ru-RU" sz="2100" dirty="0" smtClean="0"/>
              <a:t>понятий;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 smtClean="0"/>
              <a:t> </a:t>
            </a:r>
            <a:r>
              <a:rPr lang="ru-RU" sz="2100" dirty="0"/>
              <a:t>происходит овладение простейшими видами звукового </a:t>
            </a:r>
            <a:r>
              <a:rPr lang="ru-RU" sz="2100" dirty="0" smtClean="0"/>
              <a:t>анализа, т.е. а</a:t>
            </a:r>
            <a:r>
              <a:rPr lang="ru-RU" sz="2100" b="1" dirty="0" smtClean="0"/>
              <a:t>ктивно </a:t>
            </a:r>
            <a:r>
              <a:rPr lang="ru-RU" sz="2100" b="1" dirty="0"/>
              <a:t>развивается аналитико-синтетическая деятельность.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908720"/>
            <a:ext cx="648072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b="1" dirty="0" smtClean="0"/>
              <a:t>     </a:t>
            </a:r>
            <a:r>
              <a:rPr lang="ru-RU" sz="2100" b="1" dirty="0" smtClean="0"/>
              <a:t>Почему </a:t>
            </a:r>
            <a:r>
              <a:rPr lang="ru-RU" sz="2100" b="1" dirty="0"/>
              <a:t>для развития языковой аналитико-синтетической деятельности выбран старший дошкольный возраст? 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62138526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мастер класс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815670" y="2257654"/>
            <a:ext cx="2448272" cy="216024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Что же включает в себя аналитико-синтетическая деятельность? 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392189" y="1772816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Выделять из речи предложения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707904" y="488395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Вычленять из  речи слова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300192" y="1772816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Делить слова на слоги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242966" y="4009129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Выделять из слова нужный звук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707904" y="5085184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Давать характеристику звуку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403648" y="4016354"/>
            <a:ext cx="2448272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Соединять звуки и слоги в слова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431064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ветик\Desktop\Конкурс педагог года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62866" y="332656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/>
              <a:t>     </a:t>
            </a:r>
            <a:r>
              <a:rPr lang="ru-RU" sz="2600" b="1" dirty="0" smtClean="0"/>
              <a:t>Предложение</a:t>
            </a:r>
            <a:endParaRPr lang="ru-RU" sz="2600" dirty="0"/>
          </a:p>
        </p:txBody>
      </p:sp>
      <p:pic>
        <p:nvPicPr>
          <p:cNvPr id="2050" name="Picture 2" descr="C:\Users\Алекса\Desktop\мастер класс\58b548a8ec15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309"/>
            <a:ext cx="2343968" cy="1561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Алекса\Desktop\мастер класс\8226f96f67408892e8d29613648f8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52308"/>
            <a:ext cx="2042365" cy="1561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Алекса\Desktop\мастер класс\hello_html_41e6f3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03013"/>
            <a:ext cx="2411546" cy="1510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704" y="3350477"/>
            <a:ext cx="5576495" cy="115051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468" y="5035242"/>
            <a:ext cx="3083734" cy="1166818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64" y="5035242"/>
            <a:ext cx="3865473" cy="1131426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1377008" y="2734924"/>
            <a:ext cx="23464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/>
              <a:t>по сюжетной картинке </a:t>
            </a:r>
            <a:endParaRPr lang="ru-RU" sz="17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14080" y="2734924"/>
            <a:ext cx="254442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/>
              <a:t> по предметной картинке </a:t>
            </a:r>
          </a:p>
          <a:p>
            <a:pPr algn="ctr"/>
            <a:r>
              <a:rPr lang="ru-RU" sz="1700" dirty="0"/>
              <a:t>и</a:t>
            </a:r>
            <a:r>
              <a:rPr lang="ru-RU" sz="1700" dirty="0" smtClean="0"/>
              <a:t>ли заданному слову</a:t>
            </a:r>
            <a:endParaRPr lang="ru-RU" sz="17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852312"/>
            <a:ext cx="151216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/>
              <a:t>по план-схеме</a:t>
            </a:r>
            <a:endParaRPr lang="ru-RU" sz="17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75856" y="4550369"/>
            <a:ext cx="298264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/>
              <a:t>по модели предложения</a:t>
            </a: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27284" y="6254799"/>
            <a:ext cx="76328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/>
              <a:t>по схеме предложения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92836688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ветик\Desktop\Конкурс педагог года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62866" y="390874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/>
              <a:t>     </a:t>
            </a:r>
            <a:r>
              <a:rPr lang="ru-RU" sz="2600" b="1" dirty="0" smtClean="0"/>
              <a:t>Предложение</a:t>
            </a:r>
            <a:endParaRPr lang="ru-RU" sz="2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98" y="1556792"/>
            <a:ext cx="739641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2932" y="891001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/>
              <a:t>     </a:t>
            </a:r>
            <a:r>
              <a:rPr lang="ru-RU" sz="2000" dirty="0" smtClean="0"/>
              <a:t>Придумайте предложение по модели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6705" y="1383444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/>
              <a:t>     </a:t>
            </a:r>
            <a:r>
              <a:rPr lang="ru-RU" sz="2000" dirty="0" smtClean="0"/>
              <a:t>Соня рисует….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98853739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\Desktop\мастер класс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" y="-36006"/>
            <a:ext cx="9144000" cy="689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390874"/>
            <a:ext cx="29020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Слово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6153" y="1174913"/>
            <a:ext cx="308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Как объяснить ребенку, </a:t>
            </a:r>
          </a:p>
          <a:p>
            <a:pPr algn="ctr"/>
            <a:r>
              <a:rPr lang="ru-RU" sz="2000" dirty="0" smtClean="0"/>
              <a:t>что такое слово?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16550" y="4231566"/>
            <a:ext cx="43759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Слово можно обозначить символом:</a:t>
            </a:r>
            <a:endParaRPr lang="ru-RU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615" y="4661719"/>
            <a:ext cx="1055420" cy="310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662645" y="5196035"/>
            <a:ext cx="1296144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615" y="5661248"/>
            <a:ext cx="2276475" cy="6667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1418757" y="2453114"/>
            <a:ext cx="3174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Загадка: </a:t>
            </a:r>
          </a:p>
          <a:p>
            <a:r>
              <a:rPr lang="ru-RU" sz="2000" dirty="0" smtClean="0"/>
              <a:t>На ножке я кружусь одной, </a:t>
            </a:r>
          </a:p>
          <a:p>
            <a:r>
              <a:rPr lang="ru-RU" sz="2000" dirty="0" smtClean="0"/>
              <a:t>Ребятам весело со мной.</a:t>
            </a:r>
            <a:endParaRPr lang="ru-RU" sz="20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61" y="3613473"/>
            <a:ext cx="2771446" cy="2805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4694545" y="579510"/>
            <a:ext cx="3898631" cy="3356326"/>
            <a:chOff x="4675912" y="527536"/>
            <a:chExt cx="3898631" cy="3356326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4675912" y="527536"/>
              <a:ext cx="3898631" cy="3356326"/>
              <a:chOff x="4426561" y="792333"/>
              <a:chExt cx="3898631" cy="3356326"/>
            </a:xfrm>
          </p:grpSpPr>
          <p:grpSp>
            <p:nvGrpSpPr>
              <p:cNvPr id="27" name="Группа 26"/>
              <p:cNvGrpSpPr/>
              <p:nvPr/>
            </p:nvGrpSpPr>
            <p:grpSpPr>
              <a:xfrm>
                <a:off x="4426561" y="792333"/>
                <a:ext cx="3898631" cy="3356326"/>
                <a:chOff x="4426561" y="792333"/>
                <a:chExt cx="3898631" cy="3356326"/>
              </a:xfrm>
            </p:grpSpPr>
            <p:grpSp>
              <p:nvGrpSpPr>
                <p:cNvPr id="24" name="Группа 23"/>
                <p:cNvGrpSpPr/>
                <p:nvPr/>
              </p:nvGrpSpPr>
              <p:grpSpPr>
                <a:xfrm>
                  <a:off x="4514992" y="792333"/>
                  <a:ext cx="3810200" cy="3356326"/>
                  <a:chOff x="2817972" y="1253235"/>
                  <a:chExt cx="3810200" cy="3356326"/>
                </a:xfrm>
              </p:grpSpPr>
              <p:sp>
                <p:nvSpPr>
                  <p:cNvPr id="13" name="Капля 12"/>
                  <p:cNvSpPr/>
                  <p:nvPr/>
                </p:nvSpPr>
                <p:spPr>
                  <a:xfrm rot="16810750" flipH="1" flipV="1">
                    <a:off x="3456770" y="1318616"/>
                    <a:ext cx="1454183" cy="1357272"/>
                  </a:xfrm>
                  <a:prstGeom prst="teardrop">
                    <a:avLst/>
                  </a:prstGeom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7" name="Группа 6"/>
                  <p:cNvGrpSpPr/>
                  <p:nvPr/>
                </p:nvGrpSpPr>
                <p:grpSpPr>
                  <a:xfrm>
                    <a:off x="2817972" y="1253235"/>
                    <a:ext cx="3650514" cy="3356326"/>
                    <a:chOff x="2811326" y="1289240"/>
                    <a:chExt cx="3650514" cy="3356326"/>
                  </a:xfrm>
                </p:grpSpPr>
                <p:sp>
                  <p:nvSpPr>
                    <p:cNvPr id="9" name="Капля 8"/>
                    <p:cNvSpPr/>
                    <p:nvPr/>
                  </p:nvSpPr>
                  <p:spPr>
                    <a:xfrm rot="21426350" flipH="1" flipV="1">
                      <a:off x="4771479" y="1393889"/>
                      <a:ext cx="1454183" cy="1357272"/>
                    </a:xfrm>
                    <a:prstGeom prst="teardrop">
                      <a:avLst/>
                    </a:prstGeom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dirty="0"/>
                    </a:p>
                  </p:txBody>
                </p:sp>
                <p:sp>
                  <p:nvSpPr>
                    <p:cNvPr id="12" name="Капля 11"/>
                    <p:cNvSpPr/>
                    <p:nvPr/>
                  </p:nvSpPr>
                  <p:spPr>
                    <a:xfrm rot="4051456" flipH="1" flipV="1">
                      <a:off x="5056112" y="2601593"/>
                      <a:ext cx="1454183" cy="1357272"/>
                    </a:xfrm>
                    <a:prstGeom prst="teardrop">
                      <a:avLst/>
                    </a:prstGeom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4" name="Капля 13"/>
                    <p:cNvSpPr/>
                    <p:nvPr/>
                  </p:nvSpPr>
                  <p:spPr>
                    <a:xfrm rot="7822924" flipH="1" flipV="1">
                      <a:off x="4011050" y="3239839"/>
                      <a:ext cx="1454183" cy="1357272"/>
                    </a:xfrm>
                    <a:prstGeom prst="teardrop">
                      <a:avLst/>
                    </a:prstGeom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5" name="Капля 14"/>
                    <p:cNvSpPr/>
                    <p:nvPr/>
                  </p:nvSpPr>
                  <p:spPr>
                    <a:xfrm rot="12543081" flipH="1" flipV="1">
                      <a:off x="2811326" y="2512914"/>
                      <a:ext cx="1454183" cy="1357272"/>
                    </a:xfrm>
                    <a:prstGeom prst="teardrop">
                      <a:avLst/>
                    </a:prstGeom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" name="Овал 15"/>
                    <p:cNvSpPr/>
                    <p:nvPr/>
                  </p:nvSpPr>
                  <p:spPr>
                    <a:xfrm>
                      <a:off x="4090069" y="2456891"/>
                      <a:ext cx="1296144" cy="936104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</p:spPr>
                  <p:style>
                    <a:lnRef idx="1">
                      <a:schemeClr val="accent6"/>
                    </a:lnRef>
                    <a:fillRef idx="2">
                      <a:schemeClr val="accent6"/>
                    </a:fillRef>
                    <a:effectRef idx="1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ru-RU" b="1" dirty="0" smtClean="0"/>
                        <a:t>СЛОВО</a:t>
                      </a:r>
                      <a:endParaRPr lang="ru-RU" b="1" dirty="0"/>
                    </a:p>
                  </p:txBody>
                </p:sp>
                <p:sp>
                  <p:nvSpPr>
                    <p:cNvPr id="17" name="Прямоугольник 16"/>
                    <p:cNvSpPr/>
                    <p:nvPr/>
                  </p:nvSpPr>
                  <p:spPr>
                    <a:xfrm>
                      <a:off x="3449925" y="1289240"/>
                      <a:ext cx="1532228" cy="120032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US" dirty="0" smtClean="0"/>
                        <a:t>     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/>
                        <a:t>о</a:t>
                      </a:r>
                      <a:r>
                        <a:rPr lang="ru-RU" dirty="0" smtClean="0"/>
                        <a:t>бозначает предмет, явление</a:t>
                      </a:r>
                      <a:endParaRPr lang="ru-RU" dirty="0"/>
                    </a:p>
                  </p:txBody>
                </p:sp>
              </p:grp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5095944" y="2759391"/>
                    <a:ext cx="1532228" cy="92333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 smtClean="0"/>
                      <a:t>     </a:t>
                    </a:r>
                    <a:endParaRPr lang="ru-RU" dirty="0" smtClean="0"/>
                  </a:p>
                  <a:p>
                    <a:pPr algn="ctr"/>
                    <a:r>
                      <a:rPr lang="ru-RU" dirty="0"/>
                      <a:t>с</a:t>
                    </a:r>
                    <a:r>
                      <a:rPr lang="ru-RU" dirty="0" smtClean="0"/>
                      <a:t>остоит из звуков</a:t>
                    </a:r>
                    <a:endParaRPr lang="ru-RU" dirty="0"/>
                  </a:p>
                </p:txBody>
              </p:sp>
            </p:grpSp>
            <p:sp>
              <p:nvSpPr>
                <p:cNvPr id="22" name="Прямоугольник 21"/>
                <p:cNvSpPr/>
                <p:nvPr/>
              </p:nvSpPr>
              <p:spPr>
                <a:xfrm>
                  <a:off x="4426561" y="2232978"/>
                  <a:ext cx="1532228" cy="9233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dirty="0" smtClean="0"/>
                    <a:t>обозначает явления жизни</a:t>
                  </a:r>
                  <a:endParaRPr lang="ru-RU" dirty="0"/>
                </a:p>
              </p:txBody>
            </p:sp>
          </p:grpSp>
          <p:sp>
            <p:nvSpPr>
              <p:cNvPr id="21" name="Прямоугольник 20"/>
              <p:cNvSpPr/>
              <p:nvPr/>
            </p:nvSpPr>
            <p:spPr>
              <a:xfrm>
                <a:off x="5655482" y="3033969"/>
                <a:ext cx="153222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 smtClean="0"/>
                  <a:t>составляют</a:t>
                </a:r>
              </a:p>
              <a:p>
                <a:pPr algn="ctr"/>
                <a:r>
                  <a:rPr lang="ru-RU" dirty="0" smtClean="0"/>
                  <a:t>предложения</a:t>
                </a:r>
                <a:endParaRPr lang="ru-RU" dirty="0"/>
              </a:p>
            </p:txBody>
          </p:sp>
        </p:grpSp>
        <p:sp>
          <p:nvSpPr>
            <p:cNvPr id="34" name="Прямоугольник 33"/>
            <p:cNvSpPr/>
            <p:nvPr/>
          </p:nvSpPr>
          <p:spPr>
            <a:xfrm>
              <a:off x="6652023" y="940894"/>
              <a:ext cx="15322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/>
                <a:t>состоит из слогов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203695066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\Desktop\мастер класс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4064" y="810177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     </a:t>
            </a:r>
            <a:r>
              <a:rPr lang="ru-RU" sz="2000" dirty="0" smtClean="0"/>
              <a:t>   Важная </a:t>
            </a:r>
            <a:r>
              <a:rPr lang="ru-RU" sz="2000" dirty="0"/>
              <a:t>ступень ознакомления ребенка со звуковой стороной слова – </a:t>
            </a:r>
            <a:r>
              <a:rPr lang="ru-RU" sz="2000" b="1" u="sng" dirty="0"/>
              <a:t>слоговой анализ.</a:t>
            </a:r>
            <a:r>
              <a:rPr lang="ru-RU" sz="2000" dirty="0"/>
              <a:t> Сочетание гласной и согласной букв дают собой цельный графический элемент, </a:t>
            </a:r>
            <a:r>
              <a:rPr lang="ru-RU" sz="2000" b="1" dirty="0"/>
              <a:t>слог.</a:t>
            </a:r>
            <a:r>
              <a:rPr lang="ru-RU" sz="2000" dirty="0"/>
              <a:t>  Очень важно развить навыки слогового анализа и синтеза.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2866" y="332656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/>
              <a:t>С</a:t>
            </a:r>
            <a:r>
              <a:rPr lang="ru-RU" sz="2600" b="1" dirty="0" smtClean="0"/>
              <a:t>лог</a:t>
            </a:r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38930" y="616530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Посмотрите на картинки, и скажите, какое слово я зашифровала.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444064" y="2158145"/>
            <a:ext cx="7272808" cy="3950057"/>
            <a:chOff x="1444064" y="2158145"/>
            <a:chExt cx="7272808" cy="395005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444064" y="2158145"/>
              <a:ext cx="7272808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100" b="1" i="1" dirty="0" smtClean="0"/>
                <a:t>Игра «Распутай </a:t>
              </a:r>
              <a:r>
                <a:rPr lang="ru-RU" sz="2100" b="1" i="1" dirty="0"/>
                <a:t>слова</a:t>
              </a:r>
              <a:r>
                <a:rPr lang="ru-RU" sz="2100" i="1" dirty="0"/>
                <a:t>»</a:t>
              </a:r>
              <a:r>
                <a:rPr lang="ru-RU" sz="2100" dirty="0"/>
                <a:t> </a:t>
              </a:r>
              <a:endParaRPr lang="ru-RU" sz="2100" dirty="0" smtClean="0"/>
            </a:p>
            <a:p>
              <a:pPr algn="just"/>
              <a:r>
                <a:rPr lang="ru-RU" sz="2100" i="1" u="sng" dirty="0" smtClean="0"/>
                <a:t>Цель:</a:t>
              </a:r>
              <a:r>
                <a:rPr lang="ru-RU" sz="2100" dirty="0" smtClean="0"/>
                <a:t> восстановить </a:t>
              </a:r>
              <a:r>
                <a:rPr lang="ru-RU" sz="2100" dirty="0"/>
                <a:t>слова из слогов нарушенной последовательности</a:t>
              </a:r>
              <a:r>
                <a:rPr lang="ru-RU" sz="2100" dirty="0" smtClean="0"/>
                <a:t>.</a:t>
              </a:r>
              <a:endParaRPr lang="ru-RU" sz="2100" dirty="0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6484" y="3866808"/>
              <a:ext cx="1715543" cy="18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5123" name="Picture 3" descr="C:\Users\Алекса\Desktop\мастер класс\unnamed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5142" y="3818687"/>
              <a:ext cx="1800000" cy="18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5124" name="Picture 4" descr="C:\Users\Алекса\Desktop\мастер класс\Kartinki_dlya_malyshey_8_08193734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7695" y="4766808"/>
              <a:ext cx="2384701" cy="13413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5125" name="Picture 5" descr="F:\мастер класс\iGGK939Z0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334" y="3219974"/>
              <a:ext cx="2249422" cy="124223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3807416768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мастер класс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2866" y="332656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Звук</a:t>
            </a:r>
            <a:endParaRPr lang="ru-RU" sz="26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454962" y="1448190"/>
            <a:ext cx="2987824" cy="3458384"/>
            <a:chOff x="1454962" y="1448190"/>
            <a:chExt cx="2987824" cy="345838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454962" y="3983244"/>
              <a:ext cx="298782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ru-RU" dirty="0"/>
                <a:t> Это то, что мы слышим и произносим. Минимальная единица звучащей </a:t>
              </a:r>
              <a:r>
                <a:rPr lang="ru-RU" dirty="0" smtClean="0"/>
                <a:t>речи</a:t>
              </a:r>
              <a:endParaRPr lang="ru-RU" dirty="0"/>
            </a:p>
          </p:txBody>
        </p:sp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993" y="1448190"/>
              <a:ext cx="1431882" cy="931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8485" y="2059047"/>
              <a:ext cx="1060993" cy="1656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5080744" y="1402947"/>
            <a:ext cx="3630994" cy="3685750"/>
            <a:chOff x="5080744" y="1402947"/>
            <a:chExt cx="3630994" cy="368575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5080744" y="3888368"/>
              <a:ext cx="359737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ru-RU" dirty="0" smtClean="0"/>
                <a:t>Это то</a:t>
              </a:r>
              <a:r>
                <a:rPr lang="ru-RU" dirty="0"/>
                <a:t>, что видим и пишем. Графический знак для обозначения звука на письме, то есть </a:t>
              </a:r>
              <a:r>
                <a:rPr lang="ru-RU" dirty="0" smtClean="0"/>
                <a:t>рисунок</a:t>
              </a:r>
              <a:r>
                <a:rPr lang="ru-RU" dirty="0"/>
                <a:t>.</a:t>
              </a:r>
            </a:p>
          </p:txBody>
        </p:sp>
        <p:pic>
          <p:nvPicPr>
            <p:cNvPr id="9222" name="Picture 6" descr="F:\мастер класс\iJRXQ1ZRU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263" y="1402947"/>
              <a:ext cx="1299746" cy="1299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3" name="Picture 7" descr="F:\мастер класс\10829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3050" y="2103367"/>
              <a:ext cx="1798688" cy="1624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1454963" y="5088697"/>
            <a:ext cx="72725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      Для </a:t>
            </a:r>
            <a:r>
              <a:rPr lang="ru-RU" b="1" dirty="0"/>
              <a:t>ребенка, который ещё не умеет читать, слово состоит из звуков, а не из букв</a:t>
            </a:r>
            <a:r>
              <a:rPr lang="ru-RU" b="1" dirty="0" smtClean="0"/>
              <a:t>.</a:t>
            </a:r>
          </a:p>
          <a:p>
            <a:pPr algn="just"/>
            <a:r>
              <a:rPr lang="ru-RU" dirty="0" smtClean="0"/>
              <a:t>        Педагог </a:t>
            </a:r>
            <a:r>
              <a:rPr lang="ru-RU" dirty="0"/>
              <a:t>должен постоянно следить за тем, чтобы ребенок не смешивал понятия </a:t>
            </a:r>
            <a:r>
              <a:rPr lang="ru-RU" i="1" dirty="0"/>
              <a:t>буква </a:t>
            </a:r>
            <a:r>
              <a:rPr lang="ru-RU" dirty="0"/>
              <a:t>и </a:t>
            </a:r>
            <a:r>
              <a:rPr lang="ru-RU" i="1" dirty="0"/>
              <a:t>звук. </a:t>
            </a:r>
            <a:r>
              <a:rPr lang="ru-RU" dirty="0"/>
              <a:t>Звуки мы говорим и слышим, а буквы видим, читаем и пишем.  </a:t>
            </a:r>
          </a:p>
          <a:p>
            <a:pPr algn="just"/>
            <a:endParaRPr lang="ru-RU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31381" y="796675"/>
            <a:ext cx="2088232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такое звук?</a:t>
            </a:r>
            <a:endParaRPr lang="ru-RU" sz="20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04407" y="786202"/>
            <a:ext cx="2088232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такое буква?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40455761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516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Светик</dc:creator>
  <cp:lastModifiedBy>Алекса</cp:lastModifiedBy>
  <cp:revision>60</cp:revision>
  <dcterms:created xsi:type="dcterms:W3CDTF">2018-10-21T06:11:42Z</dcterms:created>
  <dcterms:modified xsi:type="dcterms:W3CDTF">2020-04-01T17:05:24Z</dcterms:modified>
</cp:coreProperties>
</file>