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302" r:id="rId2"/>
    <p:sldId id="306" r:id="rId3"/>
    <p:sldId id="287" r:id="rId4"/>
    <p:sldId id="275" r:id="rId5"/>
    <p:sldId id="316" r:id="rId6"/>
    <p:sldId id="307" r:id="rId7"/>
    <p:sldId id="317" r:id="rId8"/>
    <p:sldId id="318" r:id="rId9"/>
    <p:sldId id="321" r:id="rId10"/>
    <p:sldId id="319" r:id="rId11"/>
    <p:sldId id="320" r:id="rId12"/>
    <p:sldId id="268" r:id="rId13"/>
    <p:sldId id="313" r:id="rId14"/>
    <p:sldId id="297" r:id="rId15"/>
    <p:sldId id="303" r:id="rId16"/>
    <p:sldId id="31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901C"/>
    <a:srgbClr val="200AC0"/>
    <a:srgbClr val="1A701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90786" autoAdjust="0"/>
  </p:normalViewPr>
  <p:slideViewPr>
    <p:cSldViewPr>
      <p:cViewPr>
        <p:scale>
          <a:sx n="60" d="100"/>
          <a:sy n="60" d="100"/>
        </p:scale>
        <p:origin x="-1464" y="-9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2706E-5F83-4805-AC3A-97F11EE00507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E9397-1D84-46B4-B2DE-9FA197B46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>
            <a:off x="1007604" y="548680"/>
            <a:ext cx="7128792" cy="3473674"/>
          </a:xfrm>
          <a:prstGeom prst="wedgeEllipseCallout">
            <a:avLst>
              <a:gd name="adj1" fmla="val 47755"/>
              <a:gd name="adj2" fmla="val 3507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390"/>
          <a:stretch/>
        </p:blipFill>
        <p:spPr>
          <a:xfrm>
            <a:off x="6660232" y="3409156"/>
            <a:ext cx="2223864" cy="3207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3189"/>
          <a:stretch/>
        </p:blipFill>
        <p:spPr>
          <a:xfrm>
            <a:off x="179512" y="1841514"/>
            <a:ext cx="2345804" cy="4723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86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79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7664" y="332656"/>
            <a:ext cx="727280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9512" y="116632"/>
            <a:ext cx="1584176" cy="2327588"/>
          </a:xfrm>
          <a:prstGeom prst="rect">
            <a:avLst/>
          </a:prstGeom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5748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00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398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6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392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38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7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2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slide" Target="slide9.xml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45.jpe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43.jpeg"/><Relationship Id="rId5" Type="http://schemas.openxmlformats.org/officeDocument/2006/relationships/slide" Target="slide9.xml"/><Relationship Id="rId15" Type="http://schemas.openxmlformats.org/officeDocument/2006/relationships/image" Target="../media/image47.jpeg"/><Relationship Id="rId10" Type="http://schemas.openxmlformats.org/officeDocument/2006/relationships/image" Target="../media/image42.png"/><Relationship Id="rId4" Type="http://schemas.openxmlformats.org/officeDocument/2006/relationships/audio" Target="../media/audio4.wav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4.png"/><Relationship Id="rId3" Type="http://schemas.openxmlformats.org/officeDocument/2006/relationships/audio" Target="../media/audio3.wav"/><Relationship Id="rId7" Type="http://schemas.openxmlformats.org/officeDocument/2006/relationships/image" Target="../media/image49.jpe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52.png"/><Relationship Id="rId5" Type="http://schemas.openxmlformats.org/officeDocument/2006/relationships/image" Target="../media/image8.jpe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7.jpe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ihappymama.ru/iq/zagadki/zagadki-pro-dyatla-s-otvetami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7.jpeg"/><Relationship Id="rId7" Type="http://schemas.openxmlformats.org/officeDocument/2006/relationships/slide" Target="slid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image" Target="../media/image10.png"/><Relationship Id="rId4" Type="http://schemas.openxmlformats.org/officeDocument/2006/relationships/image" Target="../media/image8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9.xml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slide" Target="slid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slide" Target="slide6.xml"/><Relationship Id="rId5" Type="http://schemas.openxmlformats.org/officeDocument/2006/relationships/image" Target="../media/image13.png"/><Relationship Id="rId15" Type="http://schemas.openxmlformats.org/officeDocument/2006/relationships/slide" Target="slide3.xml"/><Relationship Id="rId10" Type="http://schemas.openxmlformats.org/officeDocument/2006/relationships/slide" Target="slide5.xml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jpeg"/><Relationship Id="rId3" Type="http://schemas.openxmlformats.org/officeDocument/2006/relationships/image" Target="../media/image23.png"/><Relationship Id="rId7" Type="http://schemas.openxmlformats.org/officeDocument/2006/relationships/slide" Target="slide9.xml"/><Relationship Id="rId12" Type="http://schemas.openxmlformats.org/officeDocument/2006/relationships/image" Target="../media/image3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9.jpeg"/><Relationship Id="rId4" Type="http://schemas.openxmlformats.org/officeDocument/2006/relationships/image" Target="../media/image24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35.jpeg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:\ОБУЧЕНИЕ ГРАМОТЕ\Н\Н\img6.jpg"/>
          <p:cNvPicPr>
            <a:picLocks noChangeAspect="1" noChangeArrowheads="1"/>
          </p:cNvPicPr>
          <p:nvPr/>
        </p:nvPicPr>
        <p:blipFill>
          <a:blip r:embed="rId3" cstate="print"/>
          <a:srcRect l="9838" t="19550" r="9051" b="11912"/>
          <a:stretch>
            <a:fillRect/>
          </a:stretch>
        </p:blipFill>
        <p:spPr bwMode="auto">
          <a:xfrm>
            <a:off x="539552" y="1484784"/>
            <a:ext cx="8180969" cy="5184576"/>
          </a:xfrm>
          <a:prstGeom prst="rect">
            <a:avLst/>
          </a:prstGeom>
          <a:noFill/>
        </p:spPr>
      </p:pic>
      <p:sp>
        <p:nvSpPr>
          <p:cNvPr id="16" name="Полилиния 15"/>
          <p:cNvSpPr/>
          <p:nvPr/>
        </p:nvSpPr>
        <p:spPr>
          <a:xfrm>
            <a:off x="179512" y="332656"/>
            <a:ext cx="8784976" cy="1107996"/>
          </a:xfrm>
          <a:custGeom>
            <a:avLst/>
            <a:gdLst>
              <a:gd name="connsiteX0" fmla="*/ 0 w 6184129"/>
              <a:gd name="connsiteY0" fmla="*/ 0 h 923330"/>
              <a:gd name="connsiteX1" fmla="*/ 6184129 w 6184129"/>
              <a:gd name="connsiteY1" fmla="*/ 0 h 923330"/>
              <a:gd name="connsiteX2" fmla="*/ 6184129 w 6184129"/>
              <a:gd name="connsiteY2" fmla="*/ 923330 h 923330"/>
              <a:gd name="connsiteX3" fmla="*/ 0 w 6184129"/>
              <a:gd name="connsiteY3" fmla="*/ 923330 h 923330"/>
              <a:gd name="connsiteX4" fmla="*/ 0 w 6184129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4129" h="923330">
                <a:moveTo>
                  <a:pt x="0" y="0"/>
                </a:moveTo>
                <a:lnTo>
                  <a:pt x="6184129" y="0"/>
                </a:lnTo>
                <a:lnTo>
                  <a:pt x="6184129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«Учим звуки и буквы»</a:t>
            </a:r>
            <a:endParaRPr lang="ru-RU" sz="6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ОБУЧЕНИЕ ГРАМОТЕ\Ф\screen1.jpg"/>
          <p:cNvPicPr>
            <a:picLocks noChangeAspect="1" noChangeArrowheads="1"/>
          </p:cNvPicPr>
          <p:nvPr/>
        </p:nvPicPr>
        <p:blipFill>
          <a:blip r:embed="rId4" cstate="print"/>
          <a:srcRect b="2751"/>
          <a:stretch>
            <a:fillRect/>
          </a:stretch>
        </p:blipFill>
        <p:spPr bwMode="auto">
          <a:xfrm>
            <a:off x="179512" y="692696"/>
            <a:ext cx="7488832" cy="6003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>
            <a:hlinkClick r:id="rId5" action="ppaction://hlinksldjump"/>
          </p:cNvPr>
          <p:cNvSpPr/>
          <p:nvPr/>
        </p:nvSpPr>
        <p:spPr>
          <a:xfrm>
            <a:off x="1547664" y="260648"/>
            <a:ext cx="504056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Найди предметы со звуком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Ф</a:t>
            </a:r>
            <a:r>
              <a:rPr lang="en-US" sz="2000" dirty="0" smtClean="0">
                <a:latin typeface="Candara" pitchFamily="34" charset="0"/>
              </a:rPr>
              <a:t>]</a:t>
            </a:r>
            <a:r>
              <a:rPr lang="ru-RU" sz="2000" dirty="0" smtClean="0">
                <a:latin typeface="Candara" pitchFamily="34" charset="0"/>
              </a:rPr>
              <a:t>,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Ф</a:t>
            </a:r>
            <a:r>
              <a:rPr lang="en-US" sz="2000" dirty="0" smtClean="0">
                <a:latin typeface="Candara" pitchFamily="34" charset="0"/>
              </a:rPr>
              <a:t>’]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4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>
            <a:off x="7740352" y="2492896"/>
            <a:ext cx="1181291" cy="252028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624589">
            <a:off x="183342" y="6082464"/>
            <a:ext cx="593131" cy="53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Трапеция 5"/>
          <p:cNvSpPr/>
          <p:nvPr/>
        </p:nvSpPr>
        <p:spPr>
          <a:xfrm>
            <a:off x="2051720" y="1124744"/>
            <a:ext cx="864096" cy="108012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267744" y="1700808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899592" y="1700808"/>
            <a:ext cx="1008112" cy="172819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115616" y="2708920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611560" y="3861048"/>
            <a:ext cx="1008112" cy="2304256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99592" y="4896544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Трапеция 11"/>
          <p:cNvSpPr/>
          <p:nvPr/>
        </p:nvSpPr>
        <p:spPr>
          <a:xfrm>
            <a:off x="179512" y="1556792"/>
            <a:ext cx="504056" cy="432048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51520" y="3429000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рапеция 13"/>
          <p:cNvSpPr/>
          <p:nvPr/>
        </p:nvSpPr>
        <p:spPr>
          <a:xfrm>
            <a:off x="1979712" y="3789040"/>
            <a:ext cx="1584176" cy="2736304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483768" y="5517232"/>
            <a:ext cx="396000" cy="396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рапеция 15"/>
          <p:cNvSpPr/>
          <p:nvPr/>
        </p:nvSpPr>
        <p:spPr>
          <a:xfrm>
            <a:off x="3635896" y="3573016"/>
            <a:ext cx="1152128" cy="295232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4077072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Трапеция 17"/>
          <p:cNvSpPr/>
          <p:nvPr/>
        </p:nvSpPr>
        <p:spPr>
          <a:xfrm>
            <a:off x="5796136" y="908720"/>
            <a:ext cx="1512168" cy="1656184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300192" y="1196752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Трапеция 19"/>
          <p:cNvSpPr/>
          <p:nvPr/>
        </p:nvSpPr>
        <p:spPr>
          <a:xfrm>
            <a:off x="5796136" y="2564904"/>
            <a:ext cx="1512168" cy="280831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228184" y="4005064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рапеция 21"/>
          <p:cNvSpPr/>
          <p:nvPr/>
        </p:nvSpPr>
        <p:spPr>
          <a:xfrm>
            <a:off x="6012160" y="5373216"/>
            <a:ext cx="1008112" cy="108012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300192" y="5805264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15449E-6 C 0.02587 -0.02683 0.05208 -0.05319 0.07483 -0.07401 C 0.09722 -0.09505 0.11042 -0.10685 0.1349 -0.12535 C 0.15903 -0.14385 0.19253 -0.16813 0.22049 -0.18455 C 0.24809 -0.20074 0.26927 -0.21092 0.30174 -0.22318 C 0.33472 -0.23497 0.38472 -0.24746 0.41719 -0.25671 C 0.44965 -0.26619 0.4684 -0.27244 0.49722 -0.27914 C 0.52621 -0.28608 0.56076 -0.29094 0.58976 -0.29672 C 0.61858 -0.30227 0.64427 -0.30782 0.67153 -0.31268 C 0.69861 -0.318 0.73264 -0.32262 0.75312 -0.32725 C 0.77309 -0.33187 0.77986 -0.33418 0.79167 -0.33997 C 0.80382 -0.34575 0.81979 -0.3587 0.82535 -0.36217 " pathEditMode="relative" rAng="0" ptsTypes="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алина Ивановна\Desktop\Картинки\1579435023_10-45.jpg"/>
          <p:cNvPicPr>
            <a:picLocks noChangeAspect="1" noChangeArrowheads="1"/>
          </p:cNvPicPr>
          <p:nvPr/>
        </p:nvPicPr>
        <p:blipFill>
          <a:blip r:embed="rId2" cstate="print"/>
          <a:srcRect l="6667" t="-1818" b="9513"/>
          <a:stretch>
            <a:fillRect/>
          </a:stretch>
        </p:blipFill>
        <p:spPr bwMode="auto">
          <a:xfrm>
            <a:off x="179512" y="0"/>
            <a:ext cx="8784976" cy="6735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5580112" y="476672"/>
            <a:ext cx="244827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Физкультминутка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027" name="Picture 3" descr="C:\Users\Галина Ивановна\Desktop\Картинки\40620_9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1560" y="1988840"/>
            <a:ext cx="3600401" cy="4557734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8460432" y="6237312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980728"/>
            <a:ext cx="33843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Поднимите плечики,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Попрыгайте, как кузнечики.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Выше, выше, высоко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Прыгай на носках легко.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Повернитесь вправо, влево,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Приседайте: вниз и вверх.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Вдох и выдох. Тишина.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Поработать нам пора.</a:t>
            </a:r>
            <a:endParaRPr lang="ru-RU" sz="2000" dirty="0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1835696" y="332656"/>
            <a:ext cx="482453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«Найди место звука в слове»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7380312" y="5805264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6948264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88436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356388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3131840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699792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536408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32040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5796136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7884368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7020272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403648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539552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971600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1331640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2699792" y="3140968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3203848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Rectangle 10"/>
          <p:cNvSpPr>
            <a:spLocks noChangeArrowheads="1"/>
          </p:cNvSpPr>
          <p:nvPr/>
        </p:nvSpPr>
        <p:spPr bwMode="auto">
          <a:xfrm>
            <a:off x="3635896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5364088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4932040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5796136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6" cstate="print"/>
          <a:srcRect l="11433" r="11147"/>
          <a:stretch>
            <a:fillRect/>
          </a:stretch>
        </p:blipFill>
        <p:spPr bwMode="auto">
          <a:xfrm flipH="1">
            <a:off x="7079950" y="260648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4" name="Управляющая кнопка: домой 43">
            <a:hlinkClick r:id="rId7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" name="Овал 44"/>
          <p:cNvSpPr/>
          <p:nvPr/>
        </p:nvSpPr>
        <p:spPr>
          <a:xfrm>
            <a:off x="5868144" y="2708920"/>
            <a:ext cx="288032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04" name="AutoShape 16" descr="http://bpic.588ku.com/element_origin_min_pic/18/01/27/f441a4f916e020fd8895ab69e25bd539.jpg%21/fwfh/804x901/quality/90/unsharp/true/compress/tr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306" name="AutoShape 18" descr="http://bpic.588ku.com/element_origin_min_pic/18/01/27/f441a4f916e020fd8895ab69e25bd539.jpg%21/fwfh/804x901/quality/90/unsharp/true/compress/tr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Rectangle 10"/>
          <p:cNvSpPr>
            <a:spLocks noChangeArrowheads="1"/>
          </p:cNvSpPr>
          <p:nvPr/>
        </p:nvSpPr>
        <p:spPr bwMode="auto">
          <a:xfrm>
            <a:off x="89959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" name="Rectangle 10"/>
          <p:cNvSpPr>
            <a:spLocks noChangeArrowheads="1"/>
          </p:cNvSpPr>
          <p:nvPr/>
        </p:nvSpPr>
        <p:spPr bwMode="auto">
          <a:xfrm>
            <a:off x="7452320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098" name="Picture 2" descr="H:\ОБУЧЕНИЕ ГРАМОТЕ\Ф\694e992ed6edb05971640d08b3ef8604--festa-flamingo-flamingo-party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1268760"/>
            <a:ext cx="1368152" cy="1730639"/>
          </a:xfrm>
          <a:prstGeom prst="rect">
            <a:avLst/>
          </a:prstGeom>
          <a:noFill/>
        </p:spPr>
      </p:pic>
      <p:pic>
        <p:nvPicPr>
          <p:cNvPr id="4099" name="Picture 3" descr="H:\ОБУЧЕНИЕ ГРАМОТЕ\Ф\D_53h4jWkAIbSsq.png"/>
          <p:cNvPicPr>
            <a:picLocks noChangeAspect="1" noChangeArrowheads="1"/>
          </p:cNvPicPr>
          <p:nvPr/>
        </p:nvPicPr>
        <p:blipFill>
          <a:blip r:embed="rId10" cstate="print"/>
          <a:srcRect l="9920" r="8538"/>
          <a:stretch>
            <a:fillRect/>
          </a:stretch>
        </p:blipFill>
        <p:spPr bwMode="auto">
          <a:xfrm>
            <a:off x="323528" y="1340768"/>
            <a:ext cx="1640905" cy="1718038"/>
          </a:xfrm>
          <a:prstGeom prst="rect">
            <a:avLst/>
          </a:prstGeom>
          <a:noFill/>
        </p:spPr>
      </p:pic>
      <p:pic>
        <p:nvPicPr>
          <p:cNvPr id="4100" name="Picture 4" descr="H:\ОБУЧЕНИЕ ГРАМОТЕ\Ф\3682299a9098ef081f7326d4d83d72c3--first-day-of-school-school-day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2040" y="1484784"/>
            <a:ext cx="1451214" cy="1515313"/>
          </a:xfrm>
          <a:prstGeom prst="rect">
            <a:avLst/>
          </a:prstGeom>
          <a:noFill/>
        </p:spPr>
      </p:pic>
      <p:pic>
        <p:nvPicPr>
          <p:cNvPr id="4102" name="Picture 6" descr="https://ds05.infourok.ru/uploads/ex/0bc8/0008f8ef-befc78c3/hello_html_4ff33da6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92280" y="1586609"/>
            <a:ext cx="1656184" cy="1410343"/>
          </a:xfrm>
          <a:prstGeom prst="rect">
            <a:avLst/>
          </a:prstGeom>
          <a:noFill/>
        </p:spPr>
      </p:pic>
      <p:pic>
        <p:nvPicPr>
          <p:cNvPr id="4104" name="Picture 8" descr="https://i.mycdn.me/i?r=AzEPZsRbOZEKgBhR0XGMT1RkXFGDYCTFUi1CqUOTV_xc2KaKTM5SRkZCeTgDn6uOyic"/>
          <p:cNvPicPr>
            <a:picLocks noChangeAspect="1" noChangeArrowheads="1"/>
          </p:cNvPicPr>
          <p:nvPr/>
        </p:nvPicPr>
        <p:blipFill>
          <a:blip r:embed="rId13" cstate="print"/>
          <a:srcRect r="51442" b="9305"/>
          <a:stretch>
            <a:fillRect/>
          </a:stretch>
        </p:blipFill>
        <p:spPr bwMode="auto">
          <a:xfrm>
            <a:off x="395536" y="3775362"/>
            <a:ext cx="1440160" cy="1891304"/>
          </a:xfrm>
          <a:prstGeom prst="rect">
            <a:avLst/>
          </a:prstGeom>
          <a:noFill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3933056"/>
            <a:ext cx="1750318" cy="178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 descr="H:\ОБУЧЕНИЕ ГРАМОТЕ\Ф\s1200 (4)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932040" y="3645024"/>
            <a:ext cx="1270612" cy="2050767"/>
          </a:xfrm>
          <a:prstGeom prst="rect">
            <a:avLst/>
          </a:prstGeom>
          <a:noFill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16216" y="4293096"/>
            <a:ext cx="2158616" cy="106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Rectangle 10"/>
          <p:cNvSpPr>
            <a:spLocks noChangeArrowheads="1"/>
          </p:cNvSpPr>
          <p:nvPr/>
        </p:nvSpPr>
        <p:spPr bwMode="auto">
          <a:xfrm>
            <a:off x="467544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4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188640"/>
            <a:ext cx="6120680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sp>
        <p:nvSpPr>
          <p:cNvPr id="20" name="Овал 19"/>
          <p:cNvSpPr/>
          <p:nvPr/>
        </p:nvSpPr>
        <p:spPr>
          <a:xfrm>
            <a:off x="6228184" y="4293096"/>
            <a:ext cx="1008112" cy="10081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7" descr="C:\Users\Галина Ивановна\Desktop\Картинки\s120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36096" y="2492896"/>
            <a:ext cx="2952328" cy="4176696"/>
          </a:xfrm>
          <a:prstGeom prst="rect">
            <a:avLst/>
          </a:prstGeom>
          <a:noFill/>
        </p:spPr>
      </p:pic>
      <p:cxnSp>
        <p:nvCxnSpPr>
          <p:cNvPr id="23" name="Прямая со стрелкой 22"/>
          <p:cNvCxnSpPr/>
          <p:nvPr/>
        </p:nvCxnSpPr>
        <p:spPr>
          <a:xfrm>
            <a:off x="2843808" y="2132856"/>
            <a:ext cx="504056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4644008" y="2060848"/>
            <a:ext cx="216024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3203848" y="2708920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3779912" y="2708920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395666">
            <a:off x="6301424" y="4882785"/>
            <a:ext cx="593131" cy="53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4355976" y="2708920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4932040" y="2708920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2290" name="Picture 2" descr="H:\ОБУЧЕНИЕ ГРАМОТЕ\Ф\013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836712"/>
            <a:ext cx="1152128" cy="1152128"/>
          </a:xfrm>
          <a:prstGeom prst="rect">
            <a:avLst/>
          </a:prstGeom>
          <a:noFill/>
        </p:spPr>
      </p:pic>
      <p:pic>
        <p:nvPicPr>
          <p:cNvPr id="39" name="Picture 26" descr="https://avatars.mds.yandex.net/get-pdb/1649258/a6449187-8e20-4772-b161-19850d29e1b0/s1200?webp=fals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848" y="980728"/>
            <a:ext cx="1000884" cy="1080121"/>
          </a:xfrm>
          <a:prstGeom prst="rect">
            <a:avLst/>
          </a:prstGeom>
          <a:noFill/>
        </p:spPr>
      </p:pic>
      <p:pic>
        <p:nvPicPr>
          <p:cNvPr id="12291" name="Picture 3" descr="H:\ОБУЧЕНИЕ ГРАМОТЕ\Ф\hello_html_4ff33da6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55976" y="836712"/>
            <a:ext cx="1268398" cy="1080120"/>
          </a:xfrm>
          <a:prstGeom prst="rect">
            <a:avLst/>
          </a:prstGeom>
          <a:noFill/>
        </p:spPr>
      </p:pic>
      <p:pic>
        <p:nvPicPr>
          <p:cNvPr id="12293" name="Picture 5" descr="https://avatars.mds.yandex.net/get-pdb/1549090/781aa0fb-0f1d-45bc-8d53-f54d65f0c704/s1200?webp=false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66" b="4545"/>
          <a:stretch>
            <a:fillRect/>
          </a:stretch>
        </p:blipFill>
        <p:spPr bwMode="auto">
          <a:xfrm>
            <a:off x="5652120" y="980728"/>
            <a:ext cx="1440160" cy="1130091"/>
          </a:xfrm>
          <a:prstGeom prst="rect">
            <a:avLst/>
          </a:prstGeom>
          <a:noFill/>
        </p:spPr>
      </p:pic>
      <p:cxnSp>
        <p:nvCxnSpPr>
          <p:cNvPr id="44" name="Прямая со стрелкой 43"/>
          <p:cNvCxnSpPr/>
          <p:nvPr/>
        </p:nvCxnSpPr>
        <p:spPr>
          <a:xfrm flipH="1">
            <a:off x="5292080" y="2060848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39" idx="2"/>
          </p:cNvCxnSpPr>
          <p:nvPr/>
        </p:nvCxnSpPr>
        <p:spPr>
          <a:xfrm>
            <a:off x="3704290" y="2060849"/>
            <a:ext cx="363654" cy="5040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7" name="Picture 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01" t="6751" r="16000" b="6751"/>
          <a:stretch>
            <a:fillRect/>
          </a:stretch>
        </p:blipFill>
        <p:spPr bwMode="auto">
          <a:xfrm>
            <a:off x="5220072" y="892102"/>
            <a:ext cx="1080120" cy="1384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2" descr="https://www.hunterthinks.com/wp-content/uploads/2015/01/needle-thread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851435">
            <a:off x="4073561" y="1144063"/>
            <a:ext cx="1052971" cy="1052971"/>
          </a:xfrm>
          <a:prstGeom prst="rect">
            <a:avLst/>
          </a:prstGeom>
          <a:noFill/>
        </p:spPr>
      </p:pic>
      <p:pic>
        <p:nvPicPr>
          <p:cNvPr id="12295" name="Picture 7" descr="https://regnum.ru/uploads/pictures/news/2017/06/29/regnum_picture_1498729205115632_normal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67744" y="1196752"/>
            <a:ext cx="1800200" cy="900100"/>
          </a:xfrm>
          <a:prstGeom prst="rect">
            <a:avLst/>
          </a:prstGeom>
          <a:noFill/>
        </p:spPr>
      </p:pic>
      <p:sp>
        <p:nvSpPr>
          <p:cNvPr id="59" name="Rectangle 10"/>
          <p:cNvSpPr>
            <a:spLocks noChangeArrowheads="1"/>
          </p:cNvSpPr>
          <p:nvPr/>
        </p:nvSpPr>
        <p:spPr bwMode="auto">
          <a:xfrm>
            <a:off x="3419872" y="2708920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" name="Rectangle 10"/>
          <p:cNvSpPr>
            <a:spLocks noChangeArrowheads="1"/>
          </p:cNvSpPr>
          <p:nvPr/>
        </p:nvSpPr>
        <p:spPr bwMode="auto">
          <a:xfrm>
            <a:off x="3995936" y="2708920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" name="Rectangle 10"/>
          <p:cNvSpPr>
            <a:spLocks noChangeArrowheads="1"/>
          </p:cNvSpPr>
          <p:nvPr/>
        </p:nvSpPr>
        <p:spPr bwMode="auto">
          <a:xfrm>
            <a:off x="4572000" y="2708920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3131840" y="2132856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4283968" y="206084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5004048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44444E-6 C -0.00955 -0.00879 -0.01875 -0.01736 -0.02743 -0.02615 C -0.03611 -0.03495 -0.04271 -0.04583 -0.05243 -0.05254 C -0.06233 -0.05925 -0.075 -0.06296 -0.08646 -0.06666 C -0.09827 -0.07037 -0.10816 -0.07245 -0.12275 -0.0743 C -0.13768 -0.07615 -0.15868 -0.07662 -0.175 -0.07731 C -0.19132 -0.078 -0.20747 -0.07893 -0.22049 -0.07893 C -0.23316 -0.07893 -0.24097 -0.07824 -0.25226 -0.07731 C -0.26372 -0.07638 -0.27639 -0.07453 -0.28854 -0.07268 C -0.3007 -0.07083 -0.31424 -0.06944 -0.32483 -0.06666 C -0.33542 -0.06388 -0.34167 -0.06041 -0.35209 -0.05578 C -0.3625 -0.05115 -0.38143 -0.04143 -0.38698 -0.03865 " pathEditMode="relative" rAng="0" ptsTypes="aaaaaaaaaaaA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3D1F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3D1F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3D1F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1" grpId="0" animBg="1"/>
      <p:bldP spid="32" grpId="0" animBg="1"/>
      <p:bldP spid="59" grpId="0" animBg="1"/>
      <p:bldP spid="60" grpId="0" animBg="1"/>
      <p:bldP spid="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C:\Users\Галина Ивановна\Desktop\Картинки\main_14_14_тортил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643"/>
          <a:stretch>
            <a:fillRect/>
          </a:stretch>
        </p:blipFill>
        <p:spPr bwMode="auto">
          <a:xfrm>
            <a:off x="4283968" y="1052736"/>
            <a:ext cx="4176464" cy="5472608"/>
          </a:xfrm>
          <a:prstGeom prst="rect">
            <a:avLst/>
          </a:prstGeom>
          <a:noFill/>
        </p:spPr>
      </p:pic>
      <p:pic>
        <p:nvPicPr>
          <p:cNvPr id="61442" name="Picture 2" descr="C:\Users\Галина Ивановна\Desktop\Картинки\ваврпвр.png"/>
          <p:cNvPicPr>
            <a:picLocks noChangeAspect="1" noChangeArrowheads="1"/>
          </p:cNvPicPr>
          <p:nvPr/>
        </p:nvPicPr>
        <p:blipFill>
          <a:blip r:embed="rId4" cstate="print"/>
          <a:srcRect l="8010"/>
          <a:stretch>
            <a:fillRect/>
          </a:stretch>
        </p:blipFill>
        <p:spPr bwMode="auto">
          <a:xfrm>
            <a:off x="179513" y="1837774"/>
            <a:ext cx="2448272" cy="4876209"/>
          </a:xfrm>
          <a:prstGeom prst="rect">
            <a:avLst/>
          </a:prstGeom>
          <a:noFill/>
        </p:spPr>
      </p:pic>
      <p:pic>
        <p:nvPicPr>
          <p:cNvPr id="10" name="Picture 3" descr="C:\Users\Галина Ивановна\Desktop\Картинки\кошелек с монетами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708920"/>
            <a:ext cx="1407808" cy="1368152"/>
          </a:xfrm>
          <a:prstGeom prst="rect">
            <a:avLst/>
          </a:prstGeom>
          <a:noFill/>
        </p:spPr>
      </p:pic>
      <p:pic>
        <p:nvPicPr>
          <p:cNvPr id="14" name="Picture 12" descr="C:\Users\Галина Ивановна\Desktop\Картинки\0009-014-.png"/>
          <p:cNvPicPr>
            <a:picLocks noChangeAspect="1" noChangeArrowheads="1"/>
          </p:cNvPicPr>
          <p:nvPr/>
        </p:nvPicPr>
        <p:blipFill>
          <a:blip r:embed="rId6" cstate="print"/>
          <a:srcRect l="40259" r="5467"/>
          <a:stretch>
            <a:fillRect/>
          </a:stretch>
        </p:blipFill>
        <p:spPr bwMode="auto">
          <a:xfrm>
            <a:off x="179512" y="1844824"/>
            <a:ext cx="2520280" cy="4860000"/>
          </a:xfrm>
          <a:prstGeom prst="rect">
            <a:avLst/>
          </a:prstGeom>
          <a:noFill/>
        </p:spPr>
      </p:pic>
      <p:pic>
        <p:nvPicPr>
          <p:cNvPr id="132" name="Picture 2" descr="H:\ОБУЧЕНИЕ ГРАМОТЕ\Ф\Буква ф-фь - готовая.jpg"/>
          <p:cNvPicPr>
            <a:picLocks noChangeAspect="1" noChangeArrowheads="1"/>
          </p:cNvPicPr>
          <p:nvPr/>
        </p:nvPicPr>
        <p:blipFill>
          <a:blip r:embed="rId7" cstate="print"/>
          <a:srcRect l="1932" t="4663" r="3375" b="3865"/>
          <a:stretch>
            <a:fillRect/>
          </a:stretch>
        </p:blipFill>
        <p:spPr bwMode="auto">
          <a:xfrm>
            <a:off x="2483768" y="260648"/>
            <a:ext cx="6408712" cy="6336704"/>
          </a:xfrm>
          <a:prstGeom prst="rect">
            <a:avLst/>
          </a:prstGeom>
          <a:noFill/>
        </p:spPr>
      </p:pic>
      <p:sp>
        <p:nvSpPr>
          <p:cNvPr id="133" name="Прямоугольник 132"/>
          <p:cNvSpPr/>
          <p:nvPr/>
        </p:nvSpPr>
        <p:spPr>
          <a:xfrm>
            <a:off x="4694284" y="3797935"/>
            <a:ext cx="468000" cy="576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4" name="Picture 15" descr="https://bumper-stickers.ru/42300-thickbox_default/zamok.jpg"/>
          <p:cNvPicPr>
            <a:picLocks noChangeAspect="1" noChangeArrowheads="1"/>
          </p:cNvPicPr>
          <p:nvPr/>
        </p:nvPicPr>
        <p:blipFill>
          <a:blip r:embed="rId8" cstate="print"/>
          <a:srcRect l="17955" r="18731"/>
          <a:stretch>
            <a:fillRect/>
          </a:stretch>
        </p:blipFill>
        <p:spPr bwMode="auto">
          <a:xfrm>
            <a:off x="4788024" y="3861048"/>
            <a:ext cx="257757" cy="433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254 C 0.00469 -0.03056 0.00973 -0.06412 0.0158 -0.08519 C 0.02188 -0.10602 0.02917 -0.11366 0.03525 -0.12477 C 0.04167 -0.13588 0.04653 -0.14491 0.05365 -0.15232 C 0.06077 -0.15949 0.06927 -0.16598 0.07813 -0.16922 C 0.08681 -0.17362 0.09375 -0.17385 0.10573 -0.17431 C 0.11771 -0.17477 0.1349 -0.17547 0.1507 -0.17431 C 0.16615 -0.17315 0.18473 -0.16875 0.19948 -0.16482 C 0.21424 -0.15973 0.22483 -0.15556 0.23924 -0.14699 C 0.25365 -0.13843 0.27049 -0.12639 0.28611 -0.1125 C 0.30174 -0.09862 0.31893 -0.07801 0.33195 -0.06505 C 0.34514 -0.05162 0.35261 -0.0463 0.36459 -0.03264 C 0.37639 -0.01875 0.3915 -0.00162 0.4033 0.01713 C 0.41528 0.03634 0.42709 0.06689 0.43507 0.08194 C 0.44271 0.09722 0.44636 0.10277 0.4507 0.11041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avatars.mds.yandex.net/get-pdb/1813491/18daed8a-e7ba-424d-bf16-8ece1189bc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474521" cy="43924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4941168"/>
            <a:ext cx="49201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5486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Дятел Источник: </a:t>
            </a:r>
            <a:r>
              <a:rPr lang="ru-RU" u="sng" dirty="0" smtClean="0">
                <a:hlinkClick r:id="rId2"/>
              </a:rPr>
              <a:t>https://ihappymama.ru/iq/zagadki/zagadki-pro-dyatla-s-otvetami/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683568" y="4509120"/>
            <a:ext cx="648000" cy="61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6" name="Picture 15" descr="https://bumper-stickers.ru/42300-thickbox_default/zamok.jpg"/>
          <p:cNvPicPr>
            <a:picLocks noChangeAspect="1" noChangeArrowheads="1"/>
          </p:cNvPicPr>
          <p:nvPr/>
        </p:nvPicPr>
        <p:blipFill>
          <a:blip r:embed="rId3" cstate="print"/>
          <a:srcRect l="17955" r="18731"/>
          <a:stretch>
            <a:fillRect/>
          </a:stretch>
        </p:blipFill>
        <p:spPr bwMode="auto">
          <a:xfrm>
            <a:off x="820004" y="4581128"/>
            <a:ext cx="375158" cy="494890"/>
          </a:xfrm>
          <a:prstGeom prst="rect">
            <a:avLst/>
          </a:prstGeom>
          <a:noFill/>
        </p:spPr>
      </p:pic>
      <p:sp>
        <p:nvSpPr>
          <p:cNvPr id="97" name="Прямоугольник 96"/>
          <p:cNvSpPr/>
          <p:nvPr/>
        </p:nvSpPr>
        <p:spPr>
          <a:xfrm>
            <a:off x="3203848" y="2420888"/>
            <a:ext cx="648000" cy="61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8" name="Picture 15" descr="https://bumper-stickers.ru/42300-thickbox_default/zamok.jpg"/>
          <p:cNvPicPr>
            <a:picLocks noChangeAspect="1" noChangeArrowheads="1"/>
          </p:cNvPicPr>
          <p:nvPr/>
        </p:nvPicPr>
        <p:blipFill>
          <a:blip r:embed="rId3" cstate="print"/>
          <a:srcRect l="17955" r="18731"/>
          <a:stretch>
            <a:fillRect/>
          </a:stretch>
        </p:blipFill>
        <p:spPr bwMode="auto">
          <a:xfrm>
            <a:off x="3340284" y="2492896"/>
            <a:ext cx="375158" cy="494890"/>
          </a:xfrm>
          <a:prstGeom prst="rect">
            <a:avLst/>
          </a:prstGeom>
          <a:noFill/>
        </p:spPr>
      </p:pic>
      <p:sp>
        <p:nvSpPr>
          <p:cNvPr id="99" name="Прямоугольник 98"/>
          <p:cNvSpPr/>
          <p:nvPr/>
        </p:nvSpPr>
        <p:spPr>
          <a:xfrm>
            <a:off x="3203848" y="3140968"/>
            <a:ext cx="648000" cy="61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0" name="Picture 15" descr="https://bumper-stickers.ru/42300-thickbox_default/zamok.jpg"/>
          <p:cNvPicPr>
            <a:picLocks noChangeAspect="1" noChangeArrowheads="1"/>
          </p:cNvPicPr>
          <p:nvPr/>
        </p:nvPicPr>
        <p:blipFill>
          <a:blip r:embed="rId3" cstate="print"/>
          <a:srcRect l="17955" r="18731"/>
          <a:stretch>
            <a:fillRect/>
          </a:stretch>
        </p:blipFill>
        <p:spPr bwMode="auto">
          <a:xfrm>
            <a:off x="3340284" y="3212976"/>
            <a:ext cx="375158" cy="494890"/>
          </a:xfrm>
          <a:prstGeom prst="rect">
            <a:avLst/>
          </a:prstGeom>
          <a:noFill/>
        </p:spPr>
      </p:pic>
      <p:sp>
        <p:nvSpPr>
          <p:cNvPr id="101" name="Прямоугольник 100"/>
          <p:cNvSpPr/>
          <p:nvPr/>
        </p:nvSpPr>
        <p:spPr>
          <a:xfrm>
            <a:off x="1979712" y="2420888"/>
            <a:ext cx="648000" cy="61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" name="Picture 15" descr="https://bumper-stickers.ru/42300-thickbox_default/zamok.jpg"/>
          <p:cNvPicPr>
            <a:picLocks noChangeAspect="1" noChangeArrowheads="1"/>
          </p:cNvPicPr>
          <p:nvPr/>
        </p:nvPicPr>
        <p:blipFill>
          <a:blip r:embed="rId3" cstate="print"/>
          <a:srcRect l="17955" r="18731"/>
          <a:stretch>
            <a:fillRect/>
          </a:stretch>
        </p:blipFill>
        <p:spPr bwMode="auto">
          <a:xfrm>
            <a:off x="2116148" y="2492896"/>
            <a:ext cx="375158" cy="494890"/>
          </a:xfrm>
          <a:prstGeom prst="rect">
            <a:avLst/>
          </a:prstGeom>
          <a:noFill/>
        </p:spPr>
      </p:pic>
      <p:pic>
        <p:nvPicPr>
          <p:cNvPr id="20481" name="Picture 1" descr="H:\ОБУЧЕНИЕ ГРАМОТЕ\Ф\Буква ф- готовая.jpg"/>
          <p:cNvPicPr>
            <a:picLocks noChangeAspect="1" noChangeArrowheads="1"/>
          </p:cNvPicPr>
          <p:nvPr/>
        </p:nvPicPr>
        <p:blipFill>
          <a:blip r:embed="rId4" cstate="print"/>
          <a:srcRect l="1963" t="2751" r="2751" b="2751"/>
          <a:stretch>
            <a:fillRect/>
          </a:stretch>
        </p:blipFill>
        <p:spPr bwMode="auto">
          <a:xfrm>
            <a:off x="179512" y="188640"/>
            <a:ext cx="8712968" cy="648072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3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88640"/>
            <a:ext cx="4248472" cy="419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2915816" y="1412776"/>
            <a:ext cx="2808312" cy="46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Ф</a:t>
            </a:r>
            <a:r>
              <a:rPr lang="en-US" sz="2800" b="1" dirty="0" smtClean="0">
                <a:latin typeface="Candara" pitchFamily="34" charset="0"/>
              </a:rPr>
              <a:t>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2915816" y="2060848"/>
            <a:ext cx="2807792" cy="46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Ф</a:t>
            </a:r>
            <a:r>
              <a:rPr lang="en-US" sz="2800" b="1" dirty="0" smtClean="0">
                <a:latin typeface="Candara" pitchFamily="34" charset="0"/>
              </a:rPr>
              <a:t>’]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8" name="Скругленный прямоугольник 7">
            <a:hlinkClick r:id="rId7" action="ppaction://hlinksldjump"/>
          </p:cNvPr>
          <p:cNvSpPr/>
          <p:nvPr/>
        </p:nvSpPr>
        <p:spPr>
          <a:xfrm>
            <a:off x="2915816" y="2708920"/>
            <a:ext cx="2808312" cy="46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latin typeface="Candara" pitchFamily="34" charset="0"/>
              </a:rPr>
              <a:t>Звуки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Ф</a:t>
            </a:r>
            <a:r>
              <a:rPr lang="en-US" sz="2600" b="1" dirty="0" smtClean="0">
                <a:latin typeface="Candara" pitchFamily="34" charset="0"/>
              </a:rPr>
              <a:t>]</a:t>
            </a:r>
            <a:r>
              <a:rPr lang="ru-RU" sz="2600" b="1" dirty="0" smtClean="0">
                <a:latin typeface="Candara" pitchFamily="34" charset="0"/>
              </a:rPr>
              <a:t> -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Ф</a:t>
            </a:r>
            <a:r>
              <a:rPr lang="en-US" sz="2600" b="1" dirty="0" smtClean="0">
                <a:latin typeface="Candara" pitchFamily="34" charset="0"/>
              </a:rPr>
              <a:t>’]</a:t>
            </a:r>
            <a:endParaRPr lang="ru-RU" sz="2600" b="1" dirty="0">
              <a:latin typeface="Candara" pitchFamily="34" charset="0"/>
            </a:endParaRPr>
          </a:p>
        </p:txBody>
      </p:sp>
      <p:sp>
        <p:nvSpPr>
          <p:cNvPr id="9" name="Скругленный прямоугольник 8">
            <a:hlinkClick r:id="rId8" action="ppaction://hlinksldjump"/>
          </p:cNvPr>
          <p:cNvSpPr/>
          <p:nvPr/>
        </p:nvSpPr>
        <p:spPr>
          <a:xfrm>
            <a:off x="2915816" y="3356992"/>
            <a:ext cx="2808312" cy="468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Буква Ф, </a:t>
            </a:r>
            <a:r>
              <a:rPr lang="ru-RU" sz="2800" b="1" dirty="0" err="1" smtClean="0">
                <a:latin typeface="Candara" pitchFamily="34" charset="0"/>
              </a:rPr>
              <a:t>ф</a:t>
            </a:r>
            <a:endParaRPr lang="ru-RU" sz="2800" b="1" dirty="0">
              <a:latin typeface="Candara" pitchFamily="34" charset="0"/>
            </a:endParaRPr>
          </a:p>
        </p:txBody>
      </p:sp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pic>
        <p:nvPicPr>
          <p:cNvPr id="49158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2471676"/>
            <a:ext cx="3600400" cy="42537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046334" y="764704"/>
            <a:ext cx="2534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u="sng" dirty="0" smtClean="0">
                <a:latin typeface="Candara" pitchFamily="34" charset="0"/>
              </a:rPr>
              <a:t>Занятие № 8</a:t>
            </a:r>
            <a:endParaRPr lang="ru-RU" sz="3200" b="1" i="1" u="sng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07504" y="188640"/>
            <a:ext cx="9176890" cy="6493147"/>
            <a:chOff x="107504" y="188640"/>
            <a:chExt cx="9176890" cy="6493147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07504" y="188640"/>
              <a:ext cx="9176890" cy="6493147"/>
              <a:chOff x="147638" y="345297"/>
              <a:chExt cx="8168778" cy="5820007"/>
            </a:xfrm>
          </p:grpSpPr>
          <p:pic>
            <p:nvPicPr>
              <p:cNvPr id="3379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2599" r="10125" b="7939"/>
              <a:stretch>
                <a:fillRect/>
              </a:stretch>
            </p:blipFill>
            <p:spPr bwMode="auto">
              <a:xfrm>
                <a:off x="147638" y="345297"/>
                <a:ext cx="7952754" cy="5820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" name="Picture 2" descr="https://color23.ru/data2/accounts/289/templates/2100155/cover_big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7746" t="1139" r="16901" b="75205"/>
              <a:stretch>
                <a:fillRect/>
              </a:stretch>
            </p:blipFill>
            <p:spPr bwMode="auto">
              <a:xfrm>
                <a:off x="1691680" y="345297"/>
                <a:ext cx="6624736" cy="1758757"/>
              </a:xfrm>
              <a:prstGeom prst="rect">
                <a:avLst/>
              </a:prstGeom>
              <a:ln>
                <a:noFill/>
              </a:ln>
              <a:effectLst>
                <a:softEdge rad="635000"/>
              </a:effectLst>
            </p:spPr>
          </p:pic>
        </p:grpSp>
        <p:pic>
          <p:nvPicPr>
            <p:cNvPr id="8" name="Picture 5" descr="C:\Users\Галина Ивановна\Desktop\Картинки\0006-013-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71800" y="476672"/>
              <a:ext cx="6013787" cy="5400600"/>
            </a:xfrm>
            <a:prstGeom prst="rect">
              <a:avLst/>
            </a:prstGeom>
            <a:noFill/>
          </p:spPr>
        </p:pic>
        <p:grpSp>
          <p:nvGrpSpPr>
            <p:cNvPr id="9" name="Группа 8"/>
            <p:cNvGrpSpPr/>
            <p:nvPr/>
          </p:nvGrpSpPr>
          <p:grpSpPr>
            <a:xfrm>
              <a:off x="179512" y="2060848"/>
              <a:ext cx="3888432" cy="4608512"/>
              <a:chOff x="421968" y="-378507"/>
              <a:chExt cx="6526296" cy="6903851"/>
            </a:xfrm>
          </p:grpSpPr>
          <p:pic>
            <p:nvPicPr>
              <p:cNvPr id="10" name="Picture 4" descr="C:\Users\Галина Ивановна\Desktop\Картинки\0_60911_66b176db_orig-968x1024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1968" y="-378507"/>
                <a:ext cx="6526296" cy="6903851"/>
              </a:xfrm>
              <a:prstGeom prst="rect">
                <a:avLst/>
              </a:prstGeom>
              <a:noFill/>
            </p:spPr>
          </p:pic>
          <p:grpSp>
            <p:nvGrpSpPr>
              <p:cNvPr id="11" name="Группа 18"/>
              <p:cNvGrpSpPr/>
              <p:nvPr/>
            </p:nvGrpSpPr>
            <p:grpSpPr>
              <a:xfrm>
                <a:off x="3020736" y="4404909"/>
                <a:ext cx="2695500" cy="1553657"/>
                <a:chOff x="3020736" y="4404909"/>
                <a:chExt cx="2695500" cy="1553657"/>
              </a:xfrm>
            </p:grpSpPr>
            <p:sp>
              <p:nvSpPr>
                <p:cNvPr id="12" name="Прямоугольник с двумя вырезанными противолежащими углами 11"/>
                <p:cNvSpPr/>
                <p:nvPr/>
              </p:nvSpPr>
              <p:spPr>
                <a:xfrm rot="421314">
                  <a:off x="3020736" y="4406553"/>
                  <a:ext cx="720080" cy="684000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" name="Прямоугольник 12"/>
                <p:cNvSpPr/>
                <p:nvPr/>
              </p:nvSpPr>
              <p:spPr>
                <a:xfrm rot="20878897">
                  <a:off x="5080596" y="4854539"/>
                  <a:ext cx="635640" cy="8021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Прямоугольник с двумя вырезанными противолежащими углами 13"/>
                <p:cNvSpPr/>
                <p:nvPr/>
              </p:nvSpPr>
              <p:spPr>
                <a:xfrm rot="20727726">
                  <a:off x="3761184" y="5145234"/>
                  <a:ext cx="582180" cy="813332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Прямоугольник с двумя вырезанными противолежащими углами 14"/>
                <p:cNvSpPr/>
                <p:nvPr/>
              </p:nvSpPr>
              <p:spPr>
                <a:xfrm rot="19865745">
                  <a:off x="4232279" y="4404909"/>
                  <a:ext cx="741366" cy="694208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pic>
          <p:nvPicPr>
            <p:cNvPr id="16" name="Picture 6" descr=" 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1034811">
              <a:off x="5967130" y="290601"/>
              <a:ext cx="2009955" cy="1593752"/>
            </a:xfrm>
            <a:prstGeom prst="rect">
              <a:avLst/>
            </a:prstGeom>
            <a:noFill/>
          </p:spPr>
        </p:pic>
        <p:pic>
          <p:nvPicPr>
            <p:cNvPr id="33796" name="Picture 4" descr="https://www.freepngimg.com/thumb/butterfly/1-2-butterfly-pn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44008" y="476672"/>
              <a:ext cx="678763" cy="648072"/>
            </a:xfrm>
            <a:prstGeom prst="rect">
              <a:avLst/>
            </a:prstGeom>
            <a:noFill/>
          </p:spPr>
        </p:pic>
        <p:pic>
          <p:nvPicPr>
            <p:cNvPr id="18" name="Picture 8" descr="https://i.pinimg.com/originals/e5/57/a6/e557a62386ecb07299bd9e1e09c257c5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79912" y="908720"/>
              <a:ext cx="890350" cy="864096"/>
            </a:xfrm>
            <a:prstGeom prst="rect">
              <a:avLst/>
            </a:prstGeom>
            <a:noFill/>
          </p:spPr>
        </p:pic>
      </p:grp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4139952" y="198884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Характеристика звука </a:t>
            </a:r>
            <a:r>
              <a:rPr lang="en-US" dirty="0" smtClean="0"/>
              <a:t>[</a:t>
            </a:r>
            <a:r>
              <a:rPr lang="ru-RU" dirty="0" smtClean="0"/>
              <a:t>Ф</a:t>
            </a:r>
            <a:r>
              <a:rPr lang="en-US" dirty="0" smtClean="0"/>
              <a:t>]</a:t>
            </a:r>
            <a:r>
              <a:rPr lang="ru-RU" dirty="0" smtClean="0"/>
              <a:t> -</a:t>
            </a:r>
            <a:r>
              <a:rPr lang="en-US" dirty="0" smtClean="0"/>
              <a:t> [</a:t>
            </a:r>
            <a:r>
              <a:rPr lang="ru-RU" dirty="0" smtClean="0"/>
              <a:t>Ф</a:t>
            </a:r>
            <a:r>
              <a:rPr lang="en-US" dirty="0" smtClean="0"/>
              <a:t>’]</a:t>
            </a:r>
            <a:endParaRPr lang="ru-RU" dirty="0" smtClean="0"/>
          </a:p>
        </p:txBody>
      </p:sp>
      <p:sp>
        <p:nvSpPr>
          <p:cNvPr id="24" name="Овал 23"/>
          <p:cNvSpPr/>
          <p:nvPr/>
        </p:nvSpPr>
        <p:spPr>
          <a:xfrm>
            <a:off x="2627784" y="5373216"/>
            <a:ext cx="288032" cy="288032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>
            <a:hlinkClick r:id="rId11" action="ppaction://hlinksldjump"/>
          </p:cNvPr>
          <p:cNvSpPr/>
          <p:nvPr/>
        </p:nvSpPr>
        <p:spPr>
          <a:xfrm>
            <a:off x="4139952" y="242088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«Кто внимательнее?», «Эхо»</a:t>
            </a:r>
            <a:endParaRPr lang="ru-RU" dirty="0"/>
          </a:p>
        </p:txBody>
      </p:sp>
      <p:sp>
        <p:nvSpPr>
          <p:cNvPr id="30" name="Скругленный прямоугольник 29">
            <a:hlinkClick r:id="rId12" action="ppaction://hlinksldjump"/>
          </p:cNvPr>
          <p:cNvSpPr/>
          <p:nvPr/>
        </p:nvSpPr>
        <p:spPr>
          <a:xfrm>
            <a:off x="4139952" y="3284984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«Найди картинки со звуком</a:t>
            </a:r>
            <a:r>
              <a:rPr lang="en-US" sz="1600" dirty="0" smtClean="0"/>
              <a:t> [</a:t>
            </a:r>
            <a:r>
              <a:rPr lang="ru-RU" sz="1600" dirty="0" smtClean="0"/>
              <a:t>Ф</a:t>
            </a:r>
            <a:r>
              <a:rPr lang="en-US" sz="1600" dirty="0" smtClean="0"/>
              <a:t>]</a:t>
            </a:r>
            <a:r>
              <a:rPr lang="ru-RU" sz="1600" dirty="0" smtClean="0"/>
              <a:t>-</a:t>
            </a:r>
            <a:r>
              <a:rPr lang="en-US" sz="1600" dirty="0" smtClean="0"/>
              <a:t>[</a:t>
            </a:r>
            <a:r>
              <a:rPr lang="ru-RU" sz="1600" dirty="0" smtClean="0"/>
              <a:t>Ф</a:t>
            </a:r>
            <a:r>
              <a:rPr lang="en-US" sz="1600" dirty="0" smtClean="0"/>
              <a:t>’]</a:t>
            </a:r>
            <a:endParaRPr lang="en-US" dirty="0" smtClean="0"/>
          </a:p>
        </p:txBody>
      </p:sp>
      <p:sp>
        <p:nvSpPr>
          <p:cNvPr id="31" name="Скругленный прямоугольник 30">
            <a:hlinkClick r:id="rId13" action="ppaction://hlinksldjump"/>
          </p:cNvPr>
          <p:cNvSpPr/>
          <p:nvPr/>
        </p:nvSpPr>
        <p:spPr>
          <a:xfrm>
            <a:off x="4139952" y="3717032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«Физкультминутка»</a:t>
            </a:r>
            <a:endParaRPr lang="ru-RU" dirty="0"/>
          </a:p>
        </p:txBody>
      </p:sp>
      <p:sp>
        <p:nvSpPr>
          <p:cNvPr id="32" name="Скругленный прямоугольник 31">
            <a:hlinkClick r:id="rId14" action="ppaction://hlinksldjump"/>
          </p:cNvPr>
          <p:cNvSpPr/>
          <p:nvPr/>
        </p:nvSpPr>
        <p:spPr>
          <a:xfrm>
            <a:off x="4139952" y="414908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место звука в слове»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139952" y="458112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«Звуковой анализ»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139952" y="5013176"/>
            <a:ext cx="3312368" cy="288032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Скругленный прямоугольник 35">
            <a:hlinkClick r:id="rId12" action="ppaction://hlinksldjump"/>
          </p:cNvPr>
          <p:cNvSpPr/>
          <p:nvPr/>
        </p:nvSpPr>
        <p:spPr>
          <a:xfrm>
            <a:off x="4139952" y="2852936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«Звуки на ладошке»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62978" y="1484784"/>
            <a:ext cx="1321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Candara" pitchFamily="34" charset="0"/>
              </a:rPr>
              <a:t>Звук </a:t>
            </a:r>
            <a:r>
              <a:rPr lang="en-US" sz="2400" b="1" dirty="0" smtClean="0">
                <a:latin typeface="Candara" pitchFamily="34" charset="0"/>
              </a:rPr>
              <a:t>[</a:t>
            </a:r>
            <a:r>
              <a:rPr lang="ru-RU" sz="2400" b="1" dirty="0" smtClean="0">
                <a:latin typeface="Candara" pitchFamily="34" charset="0"/>
              </a:rPr>
              <a:t>Ф</a:t>
            </a:r>
            <a:r>
              <a:rPr lang="en-US" sz="2400" b="1" dirty="0" smtClean="0">
                <a:latin typeface="Candara" pitchFamily="34" charset="0"/>
              </a:rPr>
              <a:t>]</a:t>
            </a:r>
            <a:endParaRPr lang="ru-RU" sz="2400" b="1" dirty="0">
              <a:latin typeface="Candara" pitchFamily="34" charset="0"/>
            </a:endParaRPr>
          </a:p>
        </p:txBody>
      </p:sp>
      <p:sp>
        <p:nvSpPr>
          <p:cNvPr id="35" name="Управляющая кнопка: домой 34">
            <a:hlinkClick r:id="rId15" action="ppaction://hlinksldjump" highlightClick="1"/>
          </p:cNvPr>
          <p:cNvSpPr/>
          <p:nvPr/>
        </p:nvSpPr>
        <p:spPr>
          <a:xfrm>
            <a:off x="8460432" y="6165304"/>
            <a:ext cx="432048" cy="432048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v.900igr.net:10/datai/matematika/Vychitanie-v-predelakh-20/0009-006-3040.png"/>
          <p:cNvPicPr>
            <a:picLocks noChangeAspect="1" noChangeArrowheads="1"/>
          </p:cNvPicPr>
          <p:nvPr/>
        </p:nvPicPr>
        <p:blipFill>
          <a:blip r:embed="rId2" cstate="print"/>
          <a:srcRect t="1767" b="4565"/>
          <a:stretch>
            <a:fillRect/>
          </a:stretch>
        </p:blipFill>
        <p:spPr bwMode="auto">
          <a:xfrm flipH="1">
            <a:off x="6588224" y="3212976"/>
            <a:ext cx="2247798" cy="3446114"/>
          </a:xfrm>
          <a:prstGeom prst="rect">
            <a:avLst/>
          </a:prstGeom>
          <a:noFill/>
        </p:spPr>
      </p:pic>
      <p:pic>
        <p:nvPicPr>
          <p:cNvPr id="1027" name="Picture 3" descr="C:\Users\Галина Ивановна\Desktop\Картинки\3367735.Buratino_za_parto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365104"/>
            <a:ext cx="2944083" cy="2270380"/>
          </a:xfrm>
          <a:prstGeom prst="rect">
            <a:avLst/>
          </a:prstGeom>
          <a:noFill/>
        </p:spPr>
      </p:pic>
      <p:sp>
        <p:nvSpPr>
          <p:cNvPr id="15" name="Скругленный прямоугольник 14">
            <a:hlinkClick r:id="rId4" action="ppaction://hlinksldjump"/>
          </p:cNvPr>
          <p:cNvSpPr/>
          <p:nvPr/>
        </p:nvSpPr>
        <p:spPr>
          <a:xfrm>
            <a:off x="3563888" y="260648"/>
            <a:ext cx="158417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Загадки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41976" y="188640"/>
            <a:ext cx="2502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Глазастый ловец</a:t>
            </a:r>
            <a:br>
              <a:rPr lang="ru-RU" sz="1600" dirty="0" smtClean="0"/>
            </a:br>
            <a:r>
              <a:rPr lang="ru-RU" sz="1600" dirty="0" smtClean="0"/>
              <a:t>При свете- слепец.</a:t>
            </a:r>
            <a:br>
              <a:rPr lang="ru-RU" sz="1600" dirty="0" smtClean="0"/>
            </a:br>
            <a:r>
              <a:rPr lang="ru-RU" sz="1600" dirty="0" smtClean="0"/>
              <a:t>Живёт в лесу,</a:t>
            </a:r>
            <a:br>
              <a:rPr lang="ru-RU" sz="1600" dirty="0" smtClean="0"/>
            </a:br>
            <a:r>
              <a:rPr lang="ru-RU" sz="1600" dirty="0" smtClean="0"/>
              <a:t>Ухает, как разбойник.</a:t>
            </a:r>
            <a:br>
              <a:rPr lang="ru-RU" sz="1600" dirty="0" smtClean="0"/>
            </a:br>
            <a:r>
              <a:rPr lang="ru-RU" sz="1600" dirty="0" smtClean="0"/>
              <a:t>Страшная птица, </a:t>
            </a:r>
            <a:br>
              <a:rPr lang="ru-RU" sz="1600" dirty="0" smtClean="0"/>
            </a:br>
            <a:r>
              <a:rPr lang="ru-RU" sz="1600" dirty="0" smtClean="0"/>
              <a:t>А людей боится.</a:t>
            </a:r>
            <a:endParaRPr lang="ru-RU" sz="1600" b="1" dirty="0"/>
          </a:p>
        </p:txBody>
      </p:sp>
      <p:pic>
        <p:nvPicPr>
          <p:cNvPr id="1026" name="Picture 2" descr="H:\ОБУЧЕНИЕ ГРАМОТЕ\Ф\100-Handmade-Night-Owl-Photo-Home-Deco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644008" y="764704"/>
            <a:ext cx="2446295" cy="244827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1520" y="260649"/>
            <a:ext cx="30963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 моих руках любой предмет</a:t>
            </a:r>
          </a:p>
          <a:p>
            <a:r>
              <a:rPr lang="ru-RU" sz="1600" dirty="0" smtClean="0"/>
              <a:t>Как будто заколдован. </a:t>
            </a:r>
          </a:p>
          <a:p>
            <a:r>
              <a:rPr lang="ru-RU" sz="1600" dirty="0" smtClean="0"/>
              <a:t>Вот шарик есть, а вот уж нет! </a:t>
            </a:r>
          </a:p>
          <a:p>
            <a:r>
              <a:rPr lang="ru-RU" sz="1600" dirty="0" smtClean="0"/>
              <a:t>Вот появился снова! </a:t>
            </a:r>
          </a:p>
          <a:p>
            <a:r>
              <a:rPr lang="ru-RU" sz="1600" dirty="0" smtClean="0"/>
              <a:t>То там, то здесь, </a:t>
            </a:r>
          </a:p>
          <a:p>
            <a:r>
              <a:rPr lang="ru-RU" sz="1600" dirty="0" smtClean="0"/>
              <a:t>То нет, то есть! </a:t>
            </a:r>
          </a:p>
          <a:p>
            <a:r>
              <a:rPr lang="ru-RU" sz="1600" dirty="0" smtClean="0"/>
              <a:t>И вот уж шариков не счесть! </a:t>
            </a:r>
          </a:p>
          <a:p>
            <a:r>
              <a:rPr lang="ru-RU" sz="1600" dirty="0" smtClean="0"/>
              <a:t>Смотри, пропали! </a:t>
            </a:r>
          </a:p>
          <a:p>
            <a:r>
              <a:rPr lang="ru-RU" sz="1600" dirty="0" smtClean="0"/>
              <a:t>Где ж их взять?! </a:t>
            </a:r>
          </a:p>
          <a:p>
            <a:r>
              <a:rPr lang="ru-RU" sz="1600" dirty="0" smtClean="0"/>
              <a:t>И очень даже странно, </a:t>
            </a:r>
          </a:p>
          <a:p>
            <a:r>
              <a:rPr lang="ru-RU" sz="1600" dirty="0" smtClean="0"/>
              <a:t>Что достаю я их опять… </a:t>
            </a:r>
          </a:p>
          <a:p>
            <a:r>
              <a:rPr lang="ru-RU" sz="1600" dirty="0" smtClean="0"/>
              <a:t>Из твоего кармана! </a:t>
            </a:r>
            <a:endParaRPr lang="ru-RU" sz="1600" dirty="0"/>
          </a:p>
        </p:txBody>
      </p:sp>
      <p:pic>
        <p:nvPicPr>
          <p:cNvPr id="2" name="Picture 3" descr="H:\ОБУЧЕНИЕ ГРАМОТЕ\Ф\fokus2.jpg"/>
          <p:cNvPicPr>
            <a:picLocks noChangeAspect="1" noChangeArrowheads="1"/>
          </p:cNvPicPr>
          <p:nvPr/>
        </p:nvPicPr>
        <p:blipFill>
          <a:blip r:embed="rId6" cstate="print"/>
          <a:srcRect l="18501" r="16925"/>
          <a:stretch>
            <a:fillRect/>
          </a:stretch>
        </p:blipFill>
        <p:spPr bwMode="auto">
          <a:xfrm>
            <a:off x="2411760" y="1916832"/>
            <a:ext cx="2376264" cy="2617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6155324" y="4077072"/>
            <a:ext cx="1710411" cy="2263416"/>
            <a:chOff x="6155324" y="4077072"/>
            <a:chExt cx="1710411" cy="2263416"/>
          </a:xfrm>
        </p:grpSpPr>
        <p:pic>
          <p:nvPicPr>
            <p:cNvPr id="9" name="Picture 3" descr="H:\!!!!!ЛИТЕРАТУРА\1. ФРОНТАЛЬНЫЕ ЗАНЯТИЯ\ОБУЧЕНИЕ ГРАМОТЕ звуки, буквы\презентации готовые по обучению грамоте\ng9Osp_5Y-4 (2).jpg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178999">
              <a:off x="6155324" y="4880083"/>
              <a:ext cx="1710411" cy="146040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37" name="Picture 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28184" y="4077072"/>
              <a:ext cx="1440160" cy="1539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" name="Picture 9" descr="https://sun3-12.userapi.com/qt80VNAHeETXKnx0kZDBsflBWbMKKpHIEwQ5rA/rHV27WPKZK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2708920"/>
            <a:ext cx="1210957" cy="1348688"/>
          </a:xfrm>
          <a:prstGeom prst="rect">
            <a:avLst/>
          </a:prstGeom>
          <a:noFill/>
        </p:spPr>
      </p:pic>
      <p:grpSp>
        <p:nvGrpSpPr>
          <p:cNvPr id="5" name="Группа 12"/>
          <p:cNvGrpSpPr/>
          <p:nvPr/>
        </p:nvGrpSpPr>
        <p:grpSpPr>
          <a:xfrm>
            <a:off x="3491880" y="2852936"/>
            <a:ext cx="2520280" cy="1152128"/>
            <a:chOff x="3203848" y="1196752"/>
            <a:chExt cx="2978597" cy="1372894"/>
          </a:xfrm>
        </p:grpSpPr>
        <p:pic>
          <p:nvPicPr>
            <p:cNvPr id="3" name="Picture 7" descr="F:\мастер класс\b22686ce452598d17b806d0e20bd7a13_1534850224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1268760"/>
              <a:ext cx="1970485" cy="1296144"/>
            </a:xfrm>
            <a:prstGeom prst="rect">
              <a:avLst/>
            </a:prstGeom>
            <a:noFill/>
            <a:scene3d>
              <a:camera prst="perspectiveContrastingLeftFacing"/>
              <a:lightRig rig="threePt" dir="t"/>
            </a:scene3d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444444">
                    <a:alpha val="5882"/>
                  </a:srgbClr>
                </a:clrFrom>
                <a:clrTo>
                  <a:srgbClr val="444444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196752"/>
              <a:ext cx="1728192" cy="1372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Скругленный прямоугольник 7">
            <a:hlinkClick r:id="rId7" action="ppaction://hlinksldjump"/>
          </p:cNvPr>
          <p:cNvSpPr/>
          <p:nvPr/>
        </p:nvSpPr>
        <p:spPr>
          <a:xfrm>
            <a:off x="2699792" y="476672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Характеристика  звуков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Ф</a:t>
            </a:r>
            <a:r>
              <a:rPr lang="en-US" sz="2000" dirty="0" smtClean="0">
                <a:latin typeface="Candara" pitchFamily="34" charset="0"/>
              </a:rPr>
              <a:t>]</a:t>
            </a:r>
            <a:r>
              <a:rPr lang="ru-RU" sz="2000" dirty="0" smtClean="0">
                <a:latin typeface="Candara" pitchFamily="34" charset="0"/>
              </a:rPr>
              <a:t> -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Ф</a:t>
            </a:r>
            <a:r>
              <a:rPr lang="en-US" sz="2000" dirty="0" smtClean="0">
                <a:latin typeface="Candara" pitchFamily="34" charset="0"/>
              </a:rPr>
              <a:t>’]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4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8" cstate="print"/>
          <a:srcRect l="11433" r="11147"/>
          <a:stretch>
            <a:fillRect/>
          </a:stretch>
        </p:blipFill>
        <p:spPr bwMode="auto">
          <a:xfrm>
            <a:off x="251520" y="260648"/>
            <a:ext cx="1440160" cy="1044025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641713">
            <a:off x="8526981" y="6136907"/>
            <a:ext cx="294140" cy="43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4" name="Группа 23"/>
          <p:cNvGrpSpPr/>
          <p:nvPr/>
        </p:nvGrpSpPr>
        <p:grpSpPr>
          <a:xfrm>
            <a:off x="791530" y="4077072"/>
            <a:ext cx="1980370" cy="2328967"/>
            <a:chOff x="791530" y="4077072"/>
            <a:chExt cx="1980370" cy="2328967"/>
          </a:xfrm>
        </p:grpSpPr>
        <p:pic>
          <p:nvPicPr>
            <p:cNvPr id="10244" name="Picture 4" descr="https://images.ru.prom.st/581442893_w640_h640_kirpich-keramicheskij-polnotelyj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1530" y="5085184"/>
              <a:ext cx="1980370" cy="1320855"/>
            </a:xfrm>
            <a:prstGeom prst="rect">
              <a:avLst/>
            </a:prstGeom>
            <a:noFill/>
          </p:spPr>
        </p:pic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43608" y="4077072"/>
              <a:ext cx="1296144" cy="1529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6" name="Прямая соединительная линия 25"/>
          <p:cNvCxnSpPr/>
          <p:nvPr/>
        </p:nvCxnSpPr>
        <p:spPr>
          <a:xfrm>
            <a:off x="7164288" y="2780928"/>
            <a:ext cx="1224136" cy="122413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7164288" y="2708920"/>
            <a:ext cx="1224136" cy="129614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1" descr="H:\ОБУЧЕНИЕ ГРАМОТЕ\Ф\getimagecazh8oza.jpg"/>
          <p:cNvPicPr>
            <a:picLocks noChangeAspect="1" noChangeArrowheads="1"/>
          </p:cNvPicPr>
          <p:nvPr/>
        </p:nvPicPr>
        <p:blipFill>
          <a:blip r:embed="rId12" cstate="print"/>
          <a:srcRect b="1662"/>
          <a:stretch>
            <a:fillRect/>
          </a:stretch>
        </p:blipFill>
        <p:spPr bwMode="auto">
          <a:xfrm>
            <a:off x="1187624" y="1052736"/>
            <a:ext cx="2520280" cy="1680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H:\ОБУЧЕНИЕ ГРАМОТЕ\Ф\getimageca8j2ll2.jpg"/>
          <p:cNvPicPr>
            <a:picLocks noChangeAspect="1" noChangeArrowheads="1"/>
          </p:cNvPicPr>
          <p:nvPr/>
        </p:nvPicPr>
        <p:blipFill>
          <a:blip r:embed="rId13" cstate="print"/>
          <a:srcRect t="4581"/>
          <a:stretch>
            <a:fillRect/>
          </a:stretch>
        </p:blipFill>
        <p:spPr bwMode="auto">
          <a:xfrm>
            <a:off x="5940152" y="1124744"/>
            <a:ext cx="2345207" cy="1500014"/>
          </a:xfrm>
          <a:prstGeom prst="rect">
            <a:avLst/>
          </a:prstGeom>
          <a:noFill/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852936"/>
            <a:ext cx="2188175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91489E-6 C -0.00677 -0.01249 -0.01302 -0.02521 -0.02517 -0.04718 C -0.03715 -0.06961 -0.04792 -0.09135 -0.07257 -0.13413 C -0.09722 -0.17669 -0.13733 -0.24514 -0.17378 -0.3025 C -0.21007 -0.36008 -0.24983 -0.42252 -0.2908 -0.47918 C -0.33194 -0.53584 -0.38246 -0.60407 -0.41892 -0.64292 C -0.45521 -0.68177 -0.47673 -0.69264 -0.50903 -0.71253 C -0.54149 -0.73242 -0.57778 -0.74954 -0.61233 -0.76295 C -0.64687 -0.77636 -0.68871 -0.78584 -0.71667 -0.79301 C -0.74444 -0.79972 -0.76198 -0.8018 -0.77934 -0.80365 " pathEditMode="relative" rAng="0" ptsTypes="aaaaaaaaaA">
                                      <p:cBhvr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" y="-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g-fotki.yandex.ru/get/6214/252691063.2a/0_13472a_35b6cebf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572000" y="188640"/>
            <a:ext cx="4355976" cy="6984776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2195736" y="5013176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788024" y="5085184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499992" y="3356992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220072" y="2780928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156176" y="2924944"/>
            <a:ext cx="720000" cy="720080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572000" y="4221088"/>
            <a:ext cx="720000" cy="720080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067944" y="5661248"/>
            <a:ext cx="720000" cy="720080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31840" y="5445224"/>
            <a:ext cx="720000" cy="720080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164288" y="2996952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2195736" y="2780928"/>
            <a:ext cx="5688552" cy="3600400"/>
            <a:chOff x="2195736" y="2780928"/>
            <a:chExt cx="5688552" cy="3600400"/>
          </a:xfrm>
        </p:grpSpPr>
        <p:sp>
          <p:nvSpPr>
            <p:cNvPr id="16" name="Овал 15"/>
            <p:cNvSpPr/>
            <p:nvPr/>
          </p:nvSpPr>
          <p:spPr>
            <a:xfrm>
              <a:off x="2195736" y="5013176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067944" y="5661248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788024" y="5085184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4572000" y="4221088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499992" y="3356992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220072" y="2780928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6156176" y="2924944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7164288" y="2996952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131840" y="5445224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6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 flipH="1">
            <a:off x="179512" y="188640"/>
            <a:ext cx="993402" cy="2160239"/>
          </a:xfrm>
          <a:prstGeom prst="rect">
            <a:avLst/>
          </a:prstGeom>
          <a:noFill/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5876">
            <a:off x="8486835" y="6182401"/>
            <a:ext cx="312171" cy="45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 descr="H:\ОБУЧЕНИЕ ГРАМОТЕ\Ф\100-Handmade-Night-Owl-Photo-Home-Deco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960" r="19112"/>
          <a:stretch>
            <a:fillRect/>
          </a:stretch>
        </p:blipFill>
        <p:spPr bwMode="auto">
          <a:xfrm flipH="1">
            <a:off x="179512" y="4077072"/>
            <a:ext cx="1440160" cy="2577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416 C -0.00608 -0.01551 -0.01285 -0.02685 -0.0257 -0.04676 C -0.03854 -0.0669 -0.05 -0.08657 -0.07639 -0.125 C -0.10261 -0.16342 -0.14549 -0.225 -0.18438 -0.27685 C -0.22326 -0.3287 -0.26563 -0.38495 -0.30938 -0.43611 C -0.3533 -0.48727 -0.40729 -0.54884 -0.44618 -0.58379 C -0.4849 -0.61898 -0.50799 -0.62847 -0.54236 -0.64629 C -0.57708 -0.66435 -0.61563 -0.67986 -0.65261 -0.6919 C -0.68958 -0.70393 -0.7342 -0.71273 -0.76406 -0.71898 C -0.79375 -0.725 -0.81267 -0.72685 -0.83108 -0.7287 " pathEditMode="relative" rAng="0" ptsTypes="aaaaaaaaaA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" y="-3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rId4" action="ppaction://hlinksldjump"/>
          </p:cNvPr>
          <p:cNvSpPr/>
          <p:nvPr/>
        </p:nvSpPr>
        <p:spPr>
          <a:xfrm>
            <a:off x="3347864" y="332656"/>
            <a:ext cx="180020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Игра «Эхо» 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915816" y="119675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923928" y="119675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3923928" y="2132856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4932040" y="119675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915816" y="2132856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3923928" y="3068960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932040" y="3068960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932040" y="2132856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2915816" y="407707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5940152" y="3068960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5940152" y="407707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2915816" y="3068960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4932040" y="407707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3923928" y="407707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0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 flipH="1">
            <a:off x="179512" y="188640"/>
            <a:ext cx="993402" cy="2160239"/>
          </a:xfrm>
          <a:prstGeom prst="rect">
            <a:avLst/>
          </a:prstGeom>
          <a:noFill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5876">
            <a:off x="8486835" y="6182401"/>
            <a:ext cx="312171" cy="45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251520" y="3933056"/>
            <a:ext cx="2458127" cy="2735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5940152" y="119675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5940152" y="2132856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416 C -0.00608 -0.01551 -0.01285 -0.02685 -0.0257 -0.04676 C -0.03854 -0.0669 -0.05 -0.08657 -0.07639 -0.125 C -0.10261 -0.16342 -0.14549 -0.225 -0.18438 -0.27685 C -0.22326 -0.3287 -0.26563 -0.38495 -0.30938 -0.43611 C -0.3533 -0.48727 -0.40729 -0.54884 -0.44618 -0.58379 C -0.4849 -0.61898 -0.50799 -0.62847 -0.54236 -0.64629 C -0.57708 -0.66435 -0.61563 -0.67986 -0.65261 -0.6919 C -0.68958 -0.70393 -0.7342 -0.71273 -0.76406 -0.71898 C -0.79375 -0.725 -0.81267 -0.72685 -0.83108 -0.7287 " pathEditMode="relative" rAng="0" ptsTypes="aaaaaaaaaA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" y="-3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.900igr.net:10/datai/matematika/Vychitanie-v-predelakh-20/0009-006-3040.png"/>
          <p:cNvPicPr>
            <a:picLocks noChangeAspect="1" noChangeArrowheads="1"/>
          </p:cNvPicPr>
          <p:nvPr/>
        </p:nvPicPr>
        <p:blipFill>
          <a:blip r:embed="rId2" cstate="print"/>
          <a:srcRect t="1767" b="4565"/>
          <a:stretch>
            <a:fillRect/>
          </a:stretch>
        </p:blipFill>
        <p:spPr bwMode="auto">
          <a:xfrm flipH="1">
            <a:off x="6660232" y="3284984"/>
            <a:ext cx="2247798" cy="3446114"/>
          </a:xfrm>
          <a:prstGeom prst="rect">
            <a:avLst/>
          </a:prstGeom>
          <a:noFill/>
        </p:spPr>
      </p:pic>
      <p:pic>
        <p:nvPicPr>
          <p:cNvPr id="3" name="Picture 3" descr="C:\Users\Галина Ивановна\Desktop\Картинки\3367735.Buratino_za_parto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4581128"/>
            <a:ext cx="2592288" cy="2159320"/>
          </a:xfrm>
          <a:prstGeom prst="rect">
            <a:avLst/>
          </a:prstGeom>
          <a:noFill/>
        </p:spPr>
      </p:pic>
      <p:grpSp>
        <p:nvGrpSpPr>
          <p:cNvPr id="29" name="Группа 28"/>
          <p:cNvGrpSpPr/>
          <p:nvPr/>
        </p:nvGrpSpPr>
        <p:grpSpPr>
          <a:xfrm>
            <a:off x="2915816" y="2060848"/>
            <a:ext cx="1440080" cy="720000"/>
            <a:chOff x="1763688" y="692696"/>
            <a:chExt cx="1440080" cy="720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763688" y="692696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483768" y="69269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915816" y="2924944"/>
            <a:ext cx="1440080" cy="720000"/>
            <a:chOff x="1763688" y="1700808"/>
            <a:chExt cx="1440080" cy="720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763688" y="1700808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483768" y="1700808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915816" y="4653136"/>
            <a:ext cx="1440080" cy="720000"/>
            <a:chOff x="1763688" y="3717032"/>
            <a:chExt cx="1440080" cy="7200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763688" y="3717032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483768" y="3717032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915816" y="3789040"/>
            <a:ext cx="1440080" cy="720000"/>
            <a:chOff x="1763688" y="2708920"/>
            <a:chExt cx="1440080" cy="720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763688" y="2708920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483768" y="2708920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436096" y="2060848"/>
            <a:ext cx="1440080" cy="720000"/>
            <a:chOff x="5724128" y="1412776"/>
            <a:chExt cx="1440080" cy="7200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36096" y="2924944"/>
            <a:ext cx="1440080" cy="720000"/>
            <a:chOff x="5724128" y="1412776"/>
            <a:chExt cx="1440080" cy="7200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436096" y="3789040"/>
            <a:ext cx="1440080" cy="720000"/>
            <a:chOff x="5724128" y="1412776"/>
            <a:chExt cx="1440080" cy="72000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5436096" y="4653136"/>
            <a:ext cx="1440080" cy="720000"/>
            <a:chOff x="5724128" y="1412776"/>
            <a:chExt cx="1440080" cy="72000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Скругленный прямоугольник 24">
            <a:hlinkClick r:id="rId4" action="ppaction://hlinksldjump"/>
          </p:cNvPr>
          <p:cNvSpPr/>
          <p:nvPr/>
        </p:nvSpPr>
        <p:spPr>
          <a:xfrm>
            <a:off x="3347864" y="260648"/>
            <a:ext cx="280831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Игра «Перевертыши» </a:t>
            </a:r>
            <a:endParaRPr lang="ru-RU" sz="2000" dirty="0">
              <a:latin typeface="Candara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2915816" y="1196752"/>
            <a:ext cx="1440080" cy="720000"/>
            <a:chOff x="1763688" y="692696"/>
            <a:chExt cx="1440080" cy="720000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1763688" y="692696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483768" y="69269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436096" y="1196752"/>
            <a:ext cx="1440080" cy="720000"/>
            <a:chOff x="5724128" y="1412776"/>
            <a:chExt cx="1440080" cy="720000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7" name="Прямая со стрелкой 36"/>
          <p:cNvCxnSpPr/>
          <p:nvPr/>
        </p:nvCxnSpPr>
        <p:spPr>
          <a:xfrm>
            <a:off x="4427984" y="1556792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427984" y="2420888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427984" y="3284984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427984" y="4149080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4427984" y="5013176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395666">
            <a:off x="7136122" y="5006516"/>
            <a:ext cx="452631" cy="40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2 -0.03307 C -0.02013 -0.03932 -0.03315 -0.04533 -0.04531 -0.05157 C -0.05763 -0.05805 -0.06753 -0.06614 -0.08125 -0.071 C -0.09461 -0.0747 -0.11145 -0.07493 -0.12673 -0.07586 C -0.14288 -0.07586 -0.15572 -0.07563 -0.17482 -0.07378 C -0.19461 -0.07123 -0.22187 -0.06638 -0.24322 -0.06268 C -0.26458 -0.05874 -0.28576 -0.05574 -0.30243 -0.05227 C -0.31909 -0.0488 -0.32934 -0.04602 -0.34392 -0.04209 C -0.35868 -0.03816 -0.37482 -0.03261 -0.39045 -0.02799 C -0.40607 -0.0229 -0.42361 -0.01781 -0.43697 -0.01226 C -0.45034 -0.00671 -0.45833 -0.00162 -0.47135 0.00578 C -0.48454 0.01318 -0.50798 0.02775 -0.51458 0.03191 " pathEditMode="relative" rAng="-521730" ptsTypes="aaaaaaaaaaaA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5212</TotalTime>
  <Words>235</Words>
  <Application>Microsoft Office PowerPoint</Application>
  <PresentationFormat>Экран (4:3)</PresentationFormat>
  <Paragraphs>51</Paragraphs>
  <Slides>16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579</cp:revision>
  <dcterms:created xsi:type="dcterms:W3CDTF">2020-04-24T06:45:36Z</dcterms:created>
  <dcterms:modified xsi:type="dcterms:W3CDTF">2023-07-05T11:02:55Z</dcterms:modified>
</cp:coreProperties>
</file>