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gif" ContentType="image/gif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5"/>
  </p:notesMasterIdLst>
  <p:sldIdLst>
    <p:sldId id="302" r:id="rId2"/>
    <p:sldId id="305" r:id="rId3"/>
    <p:sldId id="287" r:id="rId4"/>
    <p:sldId id="275" r:id="rId5"/>
    <p:sldId id="264" r:id="rId6"/>
    <p:sldId id="310" r:id="rId7"/>
    <p:sldId id="307" r:id="rId8"/>
    <p:sldId id="309" r:id="rId9"/>
    <p:sldId id="262" r:id="rId10"/>
    <p:sldId id="268" r:id="rId11"/>
    <p:sldId id="311" r:id="rId12"/>
    <p:sldId id="306" r:id="rId13"/>
    <p:sldId id="303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A7016"/>
    <a:srgbClr val="22901C"/>
    <a:srgbClr val="200AC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96" autoAdjust="0"/>
    <p:restoredTop sz="90786" autoAdjust="0"/>
  </p:normalViewPr>
  <p:slideViewPr>
    <p:cSldViewPr>
      <p:cViewPr>
        <p:scale>
          <a:sx n="90" d="100"/>
          <a:sy n="90" d="100"/>
        </p:scale>
        <p:origin x="-624" y="-2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72706E-5F83-4805-AC3A-97F11EE00507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4E9397-1D84-46B4-B2DE-9FA197B46A7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E9397-1D84-46B4-B2DE-9FA197B46A76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E9397-1D84-46B4-B2DE-9FA197B46A76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E9397-1D84-46B4-B2DE-9FA197B46A76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E9397-1D84-46B4-B2DE-9FA197B46A76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E9397-1D84-46B4-B2DE-9FA197B46A76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E9397-1D84-46B4-B2DE-9FA197B46A76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E9397-1D84-46B4-B2DE-9FA197B46A76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E9397-1D84-46B4-B2DE-9FA197B46A76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E9397-1D84-46B4-B2DE-9FA197B46A76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E9397-1D84-46B4-B2DE-9FA197B46A76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вальная выноска 10"/>
          <p:cNvSpPr/>
          <p:nvPr/>
        </p:nvSpPr>
        <p:spPr>
          <a:xfrm>
            <a:off x="1007604" y="548680"/>
            <a:ext cx="7128792" cy="3473674"/>
          </a:xfrm>
          <a:prstGeom prst="wedgeEllipseCallout">
            <a:avLst>
              <a:gd name="adj1" fmla="val 47755"/>
              <a:gd name="adj2" fmla="val 35079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5390"/>
          <a:stretch/>
        </p:blipFill>
        <p:spPr>
          <a:xfrm>
            <a:off x="6660232" y="3409156"/>
            <a:ext cx="2223864" cy="320744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-3189"/>
          <a:stretch/>
        </p:blipFill>
        <p:spPr>
          <a:xfrm>
            <a:off x="179512" y="1841514"/>
            <a:ext cx="2345804" cy="472386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Рамка 6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50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88628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7993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042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1547664" y="332656"/>
            <a:ext cx="7272808" cy="158417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79512" y="116632"/>
            <a:ext cx="1584176" cy="2327588"/>
          </a:xfrm>
          <a:prstGeom prst="rect">
            <a:avLst/>
          </a:prstGeom>
        </p:spPr>
      </p:pic>
      <p:sp>
        <p:nvSpPr>
          <p:cNvPr id="7" name="Рамка 6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50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844824"/>
            <a:ext cx="8229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657485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70039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339873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8681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амка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50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539238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50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73818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41744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6426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6904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13" Type="http://schemas.openxmlformats.org/officeDocument/2006/relationships/image" Target="../media/image57.jpeg"/><Relationship Id="rId3" Type="http://schemas.openxmlformats.org/officeDocument/2006/relationships/audio" Target="../media/audio2.wav"/><Relationship Id="rId7" Type="http://schemas.openxmlformats.org/officeDocument/2006/relationships/slide" Target="slide4.xml"/><Relationship Id="rId12" Type="http://schemas.openxmlformats.org/officeDocument/2006/relationships/image" Target="../media/image56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11" Type="http://schemas.openxmlformats.org/officeDocument/2006/relationships/image" Target="../media/image55.jpeg"/><Relationship Id="rId5" Type="http://schemas.openxmlformats.org/officeDocument/2006/relationships/slide" Target="slide9.xml"/><Relationship Id="rId15" Type="http://schemas.openxmlformats.org/officeDocument/2006/relationships/image" Target="../media/image59.jpeg"/><Relationship Id="rId10" Type="http://schemas.openxmlformats.org/officeDocument/2006/relationships/image" Target="../media/image54.png"/><Relationship Id="rId4" Type="http://schemas.openxmlformats.org/officeDocument/2006/relationships/audio" Target="../media/audio3.wav"/><Relationship Id="rId9" Type="http://schemas.openxmlformats.org/officeDocument/2006/relationships/image" Target="../media/image53.jpeg"/><Relationship Id="rId14" Type="http://schemas.openxmlformats.org/officeDocument/2006/relationships/image" Target="../media/image5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jpeg"/><Relationship Id="rId7" Type="http://schemas.openxmlformats.org/officeDocument/2006/relationships/image" Target="../media/image6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image" Target="../media/image6.jpeg"/><Relationship Id="rId7" Type="http://schemas.openxmlformats.org/officeDocument/2006/relationships/slide" Target="slide9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5" Type="http://schemas.openxmlformats.org/officeDocument/2006/relationships/slide" Target="slide4.xml"/><Relationship Id="rId10" Type="http://schemas.openxmlformats.org/officeDocument/2006/relationships/image" Target="../media/image9.png"/><Relationship Id="rId4" Type="http://schemas.openxmlformats.org/officeDocument/2006/relationships/image" Target="../media/image7.jpe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slide" Target="slide9.xml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slide" Target="slide7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slide" Target="slide6.xml"/><Relationship Id="rId5" Type="http://schemas.openxmlformats.org/officeDocument/2006/relationships/image" Target="../media/image12.png"/><Relationship Id="rId15" Type="http://schemas.openxmlformats.org/officeDocument/2006/relationships/slide" Target="slide3.xml"/><Relationship Id="rId10" Type="http://schemas.openxmlformats.org/officeDocument/2006/relationships/slide" Target="slide5.xml"/><Relationship Id="rId4" Type="http://schemas.openxmlformats.org/officeDocument/2006/relationships/image" Target="../media/image11.jpeg"/><Relationship Id="rId9" Type="http://schemas.openxmlformats.org/officeDocument/2006/relationships/image" Target="../media/image16.png"/><Relationship Id="rId14" Type="http://schemas.openxmlformats.org/officeDocument/2006/relationships/slide" Target="slide10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image" Target="../media/image25.jpeg"/><Relationship Id="rId3" Type="http://schemas.openxmlformats.org/officeDocument/2006/relationships/image" Target="../media/image17.jpeg"/><Relationship Id="rId7" Type="http://schemas.openxmlformats.org/officeDocument/2006/relationships/image" Target="../media/image20.png"/><Relationship Id="rId12" Type="http://schemas.openxmlformats.org/officeDocument/2006/relationships/image" Target="../media/image2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slide" Target="slide9.xml"/><Relationship Id="rId11" Type="http://schemas.openxmlformats.org/officeDocument/2006/relationships/image" Target="../media/image23.jpeg"/><Relationship Id="rId5" Type="http://schemas.openxmlformats.org/officeDocument/2006/relationships/image" Target="../media/image19.png"/><Relationship Id="rId15" Type="http://schemas.openxmlformats.org/officeDocument/2006/relationships/image" Target="../media/image27.jpeg"/><Relationship Id="rId10" Type="http://schemas.openxmlformats.org/officeDocument/2006/relationships/image" Target="../media/image22.jpeg"/><Relationship Id="rId4" Type="http://schemas.openxmlformats.org/officeDocument/2006/relationships/image" Target="../media/image18.png"/><Relationship Id="rId9" Type="http://schemas.openxmlformats.org/officeDocument/2006/relationships/image" Target="../media/image21.jpeg"/><Relationship Id="rId14" Type="http://schemas.openxmlformats.org/officeDocument/2006/relationships/image" Target="../media/image2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3" Type="http://schemas.openxmlformats.org/officeDocument/2006/relationships/image" Target="../media/image28.png"/><Relationship Id="rId7" Type="http://schemas.openxmlformats.org/officeDocument/2006/relationships/image" Target="../media/image21.jpeg"/><Relationship Id="rId12" Type="http://schemas.openxmlformats.org/officeDocument/2006/relationships/image" Target="../media/image3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.xml"/><Relationship Id="rId11" Type="http://schemas.openxmlformats.org/officeDocument/2006/relationships/image" Target="../media/image33.png"/><Relationship Id="rId5" Type="http://schemas.openxmlformats.org/officeDocument/2006/relationships/image" Target="../media/image29.jpeg"/><Relationship Id="rId10" Type="http://schemas.openxmlformats.org/officeDocument/2006/relationships/image" Target="../media/image32.png"/><Relationship Id="rId4" Type="http://schemas.openxmlformats.org/officeDocument/2006/relationships/slide" Target="slide9.xml"/><Relationship Id="rId9" Type="http://schemas.openxmlformats.org/officeDocument/2006/relationships/image" Target="../media/image31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audio" Target="../media/audio1.wav"/><Relationship Id="rId7" Type="http://schemas.openxmlformats.org/officeDocument/2006/relationships/image" Target="../media/image3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slide" Target="slide9.xml"/><Relationship Id="rId4" Type="http://schemas.openxmlformats.org/officeDocument/2006/relationships/image" Target="../media/image3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40.jpeg"/><Relationship Id="rId7" Type="http://schemas.openxmlformats.org/officeDocument/2006/relationships/slide" Target="slide4.xml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&#1043;&#1072;&#1083;&#1080;&#1085;&#1072;%20&#1048;&#1074;&#1072;&#1085;&#1086;&#1074;&#1085;&#1072;\Desktop\&#1055;&#1048;&#1096;&#1080;&#1095;&#1080;&#1090;&#1072;&#1081;&#1082;&#1072;\&#1058;\&#1059;_&#1046;&#1048;&#1056;&#1040;&#1060;&#1040;_&#1055;&#1071;&#1058;&#1053;&#1040;.mp4" TargetMode="External"/><Relationship Id="rId6" Type="http://schemas.openxmlformats.org/officeDocument/2006/relationships/image" Target="../media/image42.png"/><Relationship Id="rId5" Type="http://schemas.openxmlformats.org/officeDocument/2006/relationships/slide" Target="slide7.xml"/><Relationship Id="rId4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13" Type="http://schemas.openxmlformats.org/officeDocument/2006/relationships/image" Target="../media/image51.gif"/><Relationship Id="rId3" Type="http://schemas.openxmlformats.org/officeDocument/2006/relationships/image" Target="../media/image44.jpeg"/><Relationship Id="rId7" Type="http://schemas.openxmlformats.org/officeDocument/2006/relationships/image" Target="../media/image47.jpeg"/><Relationship Id="rId12" Type="http://schemas.openxmlformats.org/officeDocument/2006/relationships/image" Target="../media/image5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slide" Target="slide9.xml"/><Relationship Id="rId11" Type="http://schemas.openxmlformats.org/officeDocument/2006/relationships/image" Target="../media/image38.jpeg"/><Relationship Id="rId5" Type="http://schemas.openxmlformats.org/officeDocument/2006/relationships/image" Target="../media/image46.png"/><Relationship Id="rId10" Type="http://schemas.openxmlformats.org/officeDocument/2006/relationships/image" Target="../media/image49.jpeg"/><Relationship Id="rId4" Type="http://schemas.openxmlformats.org/officeDocument/2006/relationships/image" Target="../media/image45.jpeg"/><Relationship Id="rId9" Type="http://schemas.openxmlformats.org/officeDocument/2006/relationships/slide" Target="slide4.xml"/><Relationship Id="rId14" Type="http://schemas.openxmlformats.org/officeDocument/2006/relationships/image" Target="../media/image5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H:\ОБУЧЕНИЕ ГРАМОТЕ\Н\Н\img6.jpg"/>
          <p:cNvPicPr>
            <a:picLocks noChangeAspect="1" noChangeArrowheads="1"/>
          </p:cNvPicPr>
          <p:nvPr/>
        </p:nvPicPr>
        <p:blipFill>
          <a:blip r:embed="rId3" cstate="print"/>
          <a:srcRect l="9838" t="19550" r="9051" b="11912"/>
          <a:stretch>
            <a:fillRect/>
          </a:stretch>
        </p:blipFill>
        <p:spPr bwMode="auto">
          <a:xfrm>
            <a:off x="539552" y="1484784"/>
            <a:ext cx="8180969" cy="5184576"/>
          </a:xfrm>
          <a:prstGeom prst="rect">
            <a:avLst/>
          </a:prstGeom>
          <a:noFill/>
        </p:spPr>
      </p:pic>
      <p:sp>
        <p:nvSpPr>
          <p:cNvPr id="16" name="Полилиния 15"/>
          <p:cNvSpPr/>
          <p:nvPr/>
        </p:nvSpPr>
        <p:spPr>
          <a:xfrm>
            <a:off x="179512" y="332656"/>
            <a:ext cx="8784976" cy="1107996"/>
          </a:xfrm>
          <a:custGeom>
            <a:avLst/>
            <a:gdLst>
              <a:gd name="connsiteX0" fmla="*/ 0 w 6184129"/>
              <a:gd name="connsiteY0" fmla="*/ 0 h 923330"/>
              <a:gd name="connsiteX1" fmla="*/ 6184129 w 6184129"/>
              <a:gd name="connsiteY1" fmla="*/ 0 h 923330"/>
              <a:gd name="connsiteX2" fmla="*/ 6184129 w 6184129"/>
              <a:gd name="connsiteY2" fmla="*/ 923330 h 923330"/>
              <a:gd name="connsiteX3" fmla="*/ 0 w 6184129"/>
              <a:gd name="connsiteY3" fmla="*/ 923330 h 923330"/>
              <a:gd name="connsiteX4" fmla="*/ 0 w 6184129"/>
              <a:gd name="connsiteY4" fmla="*/ 0 h 923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84129" h="923330">
                <a:moveTo>
                  <a:pt x="0" y="0"/>
                </a:moveTo>
                <a:lnTo>
                  <a:pt x="6184129" y="0"/>
                </a:lnTo>
                <a:lnTo>
                  <a:pt x="6184129" y="923330"/>
                </a:lnTo>
                <a:lnTo>
                  <a:pt x="0" y="923330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«Учим звуки и буквы»</a:t>
            </a:r>
            <a:endParaRPr lang="ru-RU" sz="6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>
            <a:hlinkClick r:id="rId5" action="ppaction://hlinksldjump"/>
          </p:cNvPr>
          <p:cNvSpPr/>
          <p:nvPr/>
        </p:nvSpPr>
        <p:spPr>
          <a:xfrm>
            <a:off x="1835696" y="332656"/>
            <a:ext cx="4824536" cy="3600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Candara" pitchFamily="34" charset="0"/>
              </a:rPr>
              <a:t>«Найди место звука в слове»</a:t>
            </a:r>
            <a:endParaRPr lang="ru-RU" sz="2000" dirty="0">
              <a:latin typeface="Candara" pitchFamily="34" charset="0"/>
            </a:endParaRPr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3635896" y="3140968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2771800" y="3140968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4" name="Rectangle 10"/>
          <p:cNvSpPr>
            <a:spLocks noChangeArrowheads="1"/>
          </p:cNvSpPr>
          <p:nvPr/>
        </p:nvSpPr>
        <p:spPr bwMode="auto">
          <a:xfrm>
            <a:off x="3203848" y="3140968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1" name="Rectangle 10"/>
          <p:cNvSpPr>
            <a:spLocks noChangeArrowheads="1"/>
          </p:cNvSpPr>
          <p:nvPr/>
        </p:nvSpPr>
        <p:spPr bwMode="auto">
          <a:xfrm>
            <a:off x="611560" y="3140968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2" name="Rectangle 10"/>
          <p:cNvSpPr>
            <a:spLocks noChangeArrowheads="1"/>
          </p:cNvSpPr>
          <p:nvPr/>
        </p:nvSpPr>
        <p:spPr bwMode="auto">
          <a:xfrm>
            <a:off x="1475656" y="3140968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3" name="Rectangle 10"/>
          <p:cNvSpPr>
            <a:spLocks noChangeArrowheads="1"/>
          </p:cNvSpPr>
          <p:nvPr/>
        </p:nvSpPr>
        <p:spPr bwMode="auto">
          <a:xfrm>
            <a:off x="1043608" y="3140968"/>
            <a:ext cx="432048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4" name="Rectangle 10"/>
          <p:cNvSpPr>
            <a:spLocks noChangeArrowheads="1"/>
          </p:cNvSpPr>
          <p:nvPr/>
        </p:nvSpPr>
        <p:spPr bwMode="auto">
          <a:xfrm>
            <a:off x="7380312" y="3140968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5" name="Rectangle 10"/>
          <p:cNvSpPr>
            <a:spLocks noChangeArrowheads="1"/>
          </p:cNvSpPr>
          <p:nvPr/>
        </p:nvSpPr>
        <p:spPr bwMode="auto">
          <a:xfrm>
            <a:off x="6948264" y="3140968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6" name="Rectangle 10"/>
          <p:cNvSpPr>
            <a:spLocks noChangeArrowheads="1"/>
          </p:cNvSpPr>
          <p:nvPr/>
        </p:nvSpPr>
        <p:spPr bwMode="auto">
          <a:xfrm>
            <a:off x="7812360" y="3140968"/>
            <a:ext cx="432048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7" name="Rectangle 10"/>
          <p:cNvSpPr>
            <a:spLocks noChangeArrowheads="1"/>
          </p:cNvSpPr>
          <p:nvPr/>
        </p:nvSpPr>
        <p:spPr bwMode="auto">
          <a:xfrm>
            <a:off x="5220072" y="3140968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8" name="Rectangle 10"/>
          <p:cNvSpPr>
            <a:spLocks noChangeArrowheads="1"/>
          </p:cNvSpPr>
          <p:nvPr/>
        </p:nvSpPr>
        <p:spPr bwMode="auto">
          <a:xfrm>
            <a:off x="4788024" y="3140968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0" name="Rectangle 10"/>
          <p:cNvSpPr>
            <a:spLocks noChangeArrowheads="1"/>
          </p:cNvSpPr>
          <p:nvPr/>
        </p:nvSpPr>
        <p:spPr bwMode="auto">
          <a:xfrm>
            <a:off x="3563888" y="5805264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" name="Rectangle 10"/>
          <p:cNvSpPr>
            <a:spLocks noChangeArrowheads="1"/>
          </p:cNvSpPr>
          <p:nvPr/>
        </p:nvSpPr>
        <p:spPr bwMode="auto">
          <a:xfrm>
            <a:off x="2699792" y="5805264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2" name="Rectangle 10"/>
          <p:cNvSpPr>
            <a:spLocks noChangeArrowheads="1"/>
          </p:cNvSpPr>
          <p:nvPr/>
        </p:nvSpPr>
        <p:spPr bwMode="auto">
          <a:xfrm>
            <a:off x="3131840" y="5805264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3" name="Rectangle 10"/>
          <p:cNvSpPr>
            <a:spLocks noChangeArrowheads="1"/>
          </p:cNvSpPr>
          <p:nvPr/>
        </p:nvSpPr>
        <p:spPr bwMode="auto">
          <a:xfrm>
            <a:off x="899592" y="5805264"/>
            <a:ext cx="5040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4" name="Rectangle 10"/>
          <p:cNvSpPr>
            <a:spLocks noChangeArrowheads="1"/>
          </p:cNvSpPr>
          <p:nvPr/>
        </p:nvSpPr>
        <p:spPr bwMode="auto">
          <a:xfrm>
            <a:off x="467544" y="5805264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5" name="Rectangle 10"/>
          <p:cNvSpPr>
            <a:spLocks noChangeArrowheads="1"/>
          </p:cNvSpPr>
          <p:nvPr/>
        </p:nvSpPr>
        <p:spPr bwMode="auto">
          <a:xfrm>
            <a:off x="1403648" y="5805264"/>
            <a:ext cx="432048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" name="Rectangle 10"/>
          <p:cNvSpPr>
            <a:spLocks noChangeArrowheads="1"/>
          </p:cNvSpPr>
          <p:nvPr/>
        </p:nvSpPr>
        <p:spPr bwMode="auto">
          <a:xfrm>
            <a:off x="7956376" y="5805264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" name="Rectangle 10"/>
          <p:cNvSpPr>
            <a:spLocks noChangeArrowheads="1"/>
          </p:cNvSpPr>
          <p:nvPr/>
        </p:nvSpPr>
        <p:spPr bwMode="auto">
          <a:xfrm>
            <a:off x="7524328" y="5805264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8" name="Rectangle 10"/>
          <p:cNvSpPr>
            <a:spLocks noChangeArrowheads="1"/>
          </p:cNvSpPr>
          <p:nvPr/>
        </p:nvSpPr>
        <p:spPr bwMode="auto">
          <a:xfrm>
            <a:off x="7092280" y="5805264"/>
            <a:ext cx="432048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9" name="Rectangle 10"/>
          <p:cNvSpPr>
            <a:spLocks noChangeArrowheads="1"/>
          </p:cNvSpPr>
          <p:nvPr/>
        </p:nvSpPr>
        <p:spPr bwMode="auto">
          <a:xfrm>
            <a:off x="4860032" y="5805264"/>
            <a:ext cx="5040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0" name="Rectangle 10"/>
          <p:cNvSpPr>
            <a:spLocks noChangeArrowheads="1"/>
          </p:cNvSpPr>
          <p:nvPr/>
        </p:nvSpPr>
        <p:spPr bwMode="auto">
          <a:xfrm>
            <a:off x="5796136" y="5805264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" name="Rectangle 10"/>
          <p:cNvSpPr>
            <a:spLocks noChangeArrowheads="1"/>
          </p:cNvSpPr>
          <p:nvPr/>
        </p:nvSpPr>
        <p:spPr bwMode="auto">
          <a:xfrm>
            <a:off x="5364088" y="5805264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42" name="Picture 2" descr="http://kolspb.ru/wp-content/uploads/2017/07/%D0%91%D1%83%D1%80%D0%B0%D1%82%D0%B8%D0%BD%D0%BE.png"/>
          <p:cNvPicPr>
            <a:picLocks noChangeAspect="1" noChangeArrowheads="1"/>
          </p:cNvPicPr>
          <p:nvPr/>
        </p:nvPicPr>
        <p:blipFill>
          <a:blip r:embed="rId6" cstate="print"/>
          <a:srcRect l="11433" r="11147"/>
          <a:stretch>
            <a:fillRect/>
          </a:stretch>
        </p:blipFill>
        <p:spPr bwMode="auto">
          <a:xfrm flipH="1">
            <a:off x="7092280" y="188640"/>
            <a:ext cx="1833255" cy="1296144"/>
          </a:xfrm>
          <a:prstGeom prst="ellipse">
            <a:avLst/>
          </a:prstGeom>
          <a:ln w="63500" cap="rnd">
            <a:solidFill>
              <a:schemeClr val="bg1">
                <a:lumMod val="95000"/>
              </a:schemeClr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4" name="Управляющая кнопка: домой 43">
            <a:hlinkClick r:id="rId7" action="ppaction://hlinksldjump" highlightClick="1"/>
          </p:cNvPr>
          <p:cNvSpPr/>
          <p:nvPr/>
        </p:nvSpPr>
        <p:spPr>
          <a:xfrm>
            <a:off x="8604448" y="6309320"/>
            <a:ext cx="324000" cy="324000"/>
          </a:xfrm>
          <a:prstGeom prst="actionButtonHom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3" name="Picture 3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DFFFC"/>
              </a:clrFrom>
              <a:clrTo>
                <a:srgbClr val="FDFF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747162">
            <a:off x="289875" y="6205172"/>
            <a:ext cx="297592" cy="430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5" name="Rectangle 10"/>
          <p:cNvSpPr>
            <a:spLocks noChangeArrowheads="1"/>
          </p:cNvSpPr>
          <p:nvPr/>
        </p:nvSpPr>
        <p:spPr bwMode="auto">
          <a:xfrm>
            <a:off x="5652120" y="3140968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172" name="AutoShape 4" descr="https://kiddyhouse.com/Songs/alpha/umbrella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6" name="Picture 2" descr="https://avatars.mds.yandex.net/get-pdb/1880146/bbc6f996-6b63-43cc-a71c-31920bc2f396/s1200?webp=false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t="16002"/>
          <a:stretch>
            <a:fillRect/>
          </a:stretch>
        </p:blipFill>
        <p:spPr bwMode="auto">
          <a:xfrm>
            <a:off x="381818" y="1484784"/>
            <a:ext cx="1971452" cy="1655984"/>
          </a:xfrm>
          <a:prstGeom prst="rect">
            <a:avLst/>
          </a:prstGeom>
          <a:noFill/>
        </p:spPr>
      </p:pic>
      <p:pic>
        <p:nvPicPr>
          <p:cNvPr id="49" name="Picture 4" descr="https://ds04.infourok.ru/uploads/ex/03cb/000a3cfa-f25d4a50/hello_html_154596ca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2299515">
            <a:off x="2931281" y="1795907"/>
            <a:ext cx="1023831" cy="1023831"/>
          </a:xfrm>
          <a:prstGeom prst="rect">
            <a:avLst/>
          </a:prstGeom>
          <a:noFill/>
        </p:spPr>
      </p:pic>
      <p:pic>
        <p:nvPicPr>
          <p:cNvPr id="51" name="Рисунок 50" descr="https://auho.ru/sites/default/files/ktjxjdzac.jpg"/>
          <p:cNvPicPr/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 t="7718" b="10068"/>
          <a:stretch/>
        </p:blipFill>
        <p:spPr bwMode="auto">
          <a:xfrm>
            <a:off x="6948264" y="1628800"/>
            <a:ext cx="1298191" cy="136815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/>
            </a:ext>
          </a:extLst>
        </p:spPr>
      </p:pic>
      <p:pic>
        <p:nvPicPr>
          <p:cNvPr id="52" name="Picture 9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36296" y="4189566"/>
            <a:ext cx="1152128" cy="1471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" name="Picture 11" descr="https://img0.liveinternet.ru/images/attach/c/6/89/725/89725730_p0156.jpg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255" t="10800" r="8585" b="19001"/>
          <a:stretch>
            <a:fillRect/>
          </a:stretch>
        </p:blipFill>
        <p:spPr bwMode="auto">
          <a:xfrm>
            <a:off x="4860032" y="4212397"/>
            <a:ext cx="1296144" cy="1452575"/>
          </a:xfrm>
          <a:prstGeom prst="rect">
            <a:avLst/>
          </a:prstGeom>
          <a:noFill/>
        </p:spPr>
      </p:pic>
      <p:pic>
        <p:nvPicPr>
          <p:cNvPr id="54" name="Picture 6" descr="http://900igr.net/up/datai/141703/0004-008-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79512" y="4437112"/>
            <a:ext cx="1640727" cy="1224136"/>
          </a:xfrm>
          <a:prstGeom prst="rect">
            <a:avLst/>
          </a:prstGeom>
          <a:noFill/>
        </p:spPr>
      </p:pic>
      <p:pic>
        <p:nvPicPr>
          <p:cNvPr id="55" name="Picture 8" descr="https://im0-tub-ru.yandex.net/i?id=d1b3e82079c7c10128d0174588b95697&amp;n=13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555776" y="4581128"/>
            <a:ext cx="1656184" cy="1099111"/>
          </a:xfrm>
          <a:prstGeom prst="rect">
            <a:avLst/>
          </a:prstGeom>
          <a:noFill/>
        </p:spPr>
      </p:pic>
      <p:pic>
        <p:nvPicPr>
          <p:cNvPr id="1026" name="Picture 2" descr="H:\ОБУЧЕНИЕ ГРАМОТЕ\Т\s1200.pn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641158" y="1484784"/>
            <a:ext cx="1521469" cy="15841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8 -0.00093 C 0.00642 -0.02267 0.01336 -0.04371 0.021 -0.06568 C 0.02864 -0.08719 0.03802 -0.1124 0.04548 -0.13183 C 0.05295 -0.15102 0.05781 -0.16259 0.06527 -0.18178 C 0.07309 -0.20098 0.0776 -0.21809 0.09132 -0.24584 C 0.10503 -0.27406 0.13194 -0.32332 0.14791 -0.35037 C 0.16371 -0.37766 0.16909 -0.38576 0.18611 -0.40889 C 0.20312 -0.43201 0.22673 -0.46277 0.25017 -0.4889 C 0.27378 -0.51573 0.30208 -0.54603 0.32656 -0.56753 C 0.35121 -0.58904 0.37448 -0.60084 0.39843 -0.61795 C 0.42239 -0.63483 0.44305 -0.65426 0.47031 -0.66999 C 0.49757 -0.68548 0.53194 -0.69936 0.56198 -0.71231 C 0.59184 -0.72503 0.62569 -0.73659 0.65052 -0.7463 C 0.67517 -0.75579 0.69357 -0.76272 0.71163 -0.77036 C 0.72968 -0.77822 0.74427 -0.78539 0.7592 -0.79233 " pathEditMode="relative" rAng="0" ptsTypes="aaaaaaaaaaaaaaA">
                                      <p:cBhvr>
                                        <p:cTn id="9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0" y="-3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уз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00"/>
                                      </p:to>
                                    </p:animClr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уз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00"/>
                                      </p:to>
                                    </p:animClr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уз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00"/>
                                      </p:to>
                                    </p:animClr>
                                    <p:set>
                                      <p:cBhvr>
                                        <p:cTn id="7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уз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1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00"/>
                                      </p:to>
                                    </p:animClr>
                                    <p:set>
                                      <p:cBhvr>
                                        <p:cTn id="9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уз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5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7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2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00"/>
                                      </p:to>
                                    </p:animClr>
                                    <p:set>
                                      <p:cBhvr>
                                        <p:cTn id="113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4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уз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9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20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1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27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3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00"/>
                                      </p:to>
                                    </p:animClr>
                                    <p:set>
                                      <p:cBhvr>
                                        <p:cTn id="134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5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уз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3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7" fill="hold">
                      <p:stCondLst>
                        <p:cond delay="0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41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4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4" fill="hold">
                      <p:stCondLst>
                        <p:cond delay="0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7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48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9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50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1" fill="hold">
                      <p:stCondLst>
                        <p:cond delay="0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00"/>
                                      </p:to>
                                    </p:animClr>
                                    <p:set>
                                      <p:cBhvr>
                                        <p:cTn id="155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уз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57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8" fill="hold">
                      <p:stCondLst>
                        <p:cond delay="0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1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62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3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>
                      <p:stCondLst>
                        <p:cond delay="0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69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>
                      <p:stCondLst>
                        <p:cond delay="0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5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7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7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1" descr="C:\Users\Галина Ивановна\Desktop\Картинки\main_14_14_тортила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2643"/>
          <a:stretch>
            <a:fillRect/>
          </a:stretch>
        </p:blipFill>
        <p:spPr bwMode="auto">
          <a:xfrm>
            <a:off x="4283968" y="1052736"/>
            <a:ext cx="4176464" cy="5472608"/>
          </a:xfrm>
          <a:prstGeom prst="rect">
            <a:avLst/>
          </a:prstGeom>
          <a:noFill/>
        </p:spPr>
      </p:pic>
      <p:pic>
        <p:nvPicPr>
          <p:cNvPr id="61442" name="Picture 2" descr="C:\Users\Галина Ивановна\Desktop\Картинки\ваврпвр.png"/>
          <p:cNvPicPr>
            <a:picLocks noChangeAspect="1" noChangeArrowheads="1"/>
          </p:cNvPicPr>
          <p:nvPr/>
        </p:nvPicPr>
        <p:blipFill>
          <a:blip r:embed="rId4" cstate="print"/>
          <a:srcRect l="8010"/>
          <a:stretch>
            <a:fillRect/>
          </a:stretch>
        </p:blipFill>
        <p:spPr bwMode="auto">
          <a:xfrm>
            <a:off x="179513" y="1837774"/>
            <a:ext cx="2448272" cy="4876209"/>
          </a:xfrm>
          <a:prstGeom prst="rect">
            <a:avLst/>
          </a:prstGeom>
          <a:noFill/>
        </p:spPr>
      </p:pic>
      <p:pic>
        <p:nvPicPr>
          <p:cNvPr id="10" name="Picture 3" descr="C:\Users\Галина Ивановна\Desktop\Картинки\кошелек с монетами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19672" y="2708920"/>
            <a:ext cx="1407808" cy="1368152"/>
          </a:xfrm>
          <a:prstGeom prst="rect">
            <a:avLst/>
          </a:prstGeom>
          <a:noFill/>
        </p:spPr>
      </p:pic>
      <p:pic>
        <p:nvPicPr>
          <p:cNvPr id="14" name="Picture 12" descr="C:\Users\Галина Ивановна\Desktop\Картинки\0009-014-.png"/>
          <p:cNvPicPr>
            <a:picLocks noChangeAspect="1" noChangeArrowheads="1"/>
          </p:cNvPicPr>
          <p:nvPr/>
        </p:nvPicPr>
        <p:blipFill>
          <a:blip r:embed="rId6" cstate="print"/>
          <a:srcRect l="40259" r="5467"/>
          <a:stretch>
            <a:fillRect/>
          </a:stretch>
        </p:blipFill>
        <p:spPr bwMode="auto">
          <a:xfrm>
            <a:off x="179512" y="1844824"/>
            <a:ext cx="2520280" cy="4860000"/>
          </a:xfrm>
          <a:prstGeom prst="rect">
            <a:avLst/>
          </a:prstGeom>
          <a:noFill/>
        </p:spPr>
      </p:pic>
      <p:pic>
        <p:nvPicPr>
          <p:cNvPr id="2" name="Picture 2" descr="H:\ОБУЧЕНИЕ ГРАМОТЕ\Т\Презентация ТЬ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83768" y="476672"/>
            <a:ext cx="6489292" cy="6192688"/>
          </a:xfrm>
          <a:prstGeom prst="rect">
            <a:avLst/>
          </a:prstGeom>
          <a:noFill/>
        </p:spPr>
      </p:pic>
      <p:grpSp>
        <p:nvGrpSpPr>
          <p:cNvPr id="12" name="Группа 11"/>
          <p:cNvGrpSpPr/>
          <p:nvPr/>
        </p:nvGrpSpPr>
        <p:grpSpPr>
          <a:xfrm>
            <a:off x="4716016" y="3212976"/>
            <a:ext cx="504000" cy="612000"/>
            <a:chOff x="3851920" y="2492896"/>
            <a:chExt cx="468000" cy="576000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3851920" y="2492896"/>
              <a:ext cx="468000" cy="576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Picture 15" descr="https://bumper-stickers.ru/42300-thickbox_default/zamok.jpg"/>
            <p:cNvPicPr>
              <a:picLocks noChangeAspect="1" noChangeArrowheads="1"/>
            </p:cNvPicPr>
            <p:nvPr/>
          </p:nvPicPr>
          <p:blipFill>
            <a:blip r:embed="rId8" cstate="print"/>
            <a:srcRect l="17955" r="18731"/>
            <a:stretch>
              <a:fillRect/>
            </a:stretch>
          </p:blipFill>
          <p:spPr bwMode="auto">
            <a:xfrm>
              <a:off x="3923928" y="2564904"/>
              <a:ext cx="324000" cy="42648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0.00254 C 0.00469 -0.03056 0.00973 -0.06412 0.0158 -0.08519 C 0.02188 -0.10602 0.02917 -0.11366 0.03525 -0.12477 C 0.04167 -0.13588 0.04653 -0.14491 0.05365 -0.15232 C 0.06077 -0.15949 0.06927 -0.16598 0.07813 -0.16922 C 0.08681 -0.17362 0.09375 -0.17385 0.10573 -0.17431 C 0.11771 -0.17477 0.1349 -0.17547 0.1507 -0.17431 C 0.16615 -0.17315 0.18473 -0.16875 0.19948 -0.16482 C 0.21424 -0.15973 0.22483 -0.15556 0.23924 -0.14699 C 0.25365 -0.13843 0.27049 -0.12639 0.28611 -0.1125 C 0.30174 -0.09862 0.31893 -0.07801 0.33195 -0.06505 C 0.34514 -0.05162 0.35261 -0.0463 0.36459 -0.03264 C 0.37639 -0.01875 0.3915 -0.00162 0.4033 0.01713 C 0.41528 0.03634 0.42709 0.06689 0.43507 0.08194 C 0.44271 0.09722 0.44636 0.10277 0.4507 0.11041 " pathEditMode="relative" rAng="0" ptsTypes="aaaaaaaaaaaaa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" y="-3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 descr="https://avatars.mds.yandex.net/get-pdb/1813491/18daed8a-e7ba-424d-bf16-8ece1189bc58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692696"/>
            <a:ext cx="4474521" cy="439248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051720" y="4941168"/>
            <a:ext cx="4920193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Молодцы!</a:t>
            </a:r>
            <a:endParaRPr lang="ru-RU" sz="8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51720" y="2348880"/>
            <a:ext cx="50405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/>
              <a:t>Б</a:t>
            </a:r>
            <a:endParaRPr lang="ru-RU" sz="4400" dirty="0"/>
          </a:p>
        </p:txBody>
      </p:sp>
      <p:pic>
        <p:nvPicPr>
          <p:cNvPr id="2" name="Picture 2" descr="H:\ОБУЧЕНИЕ ГРАМОТЕ\Т\Презентация Т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8784976" cy="65527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C:\Users\Галина Ивановна\Desktop\Картинки\img11.jpg"/>
          <p:cNvPicPr>
            <a:picLocks noChangeAspect="1" noChangeArrowheads="1"/>
          </p:cNvPicPr>
          <p:nvPr/>
        </p:nvPicPr>
        <p:blipFill>
          <a:blip r:embed="rId3" cstate="print"/>
          <a:srcRect r="820" b="3058"/>
          <a:stretch>
            <a:fillRect/>
          </a:stretch>
        </p:blipFill>
        <p:spPr bwMode="auto">
          <a:xfrm>
            <a:off x="179512" y="188640"/>
            <a:ext cx="8784976" cy="6525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9156" name="Picture 4" descr="C:\Users\Галина Ивановна\Desktop\Картинки\задняя-черная-школа-классн-классного-к-2054657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95736" y="188640"/>
            <a:ext cx="4248472" cy="4196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Скругленный прямоугольник 5">
            <a:hlinkClick r:id="rId5" action="ppaction://hlinksldjump"/>
          </p:cNvPr>
          <p:cNvSpPr/>
          <p:nvPr/>
        </p:nvSpPr>
        <p:spPr>
          <a:xfrm>
            <a:off x="2915816" y="1412776"/>
            <a:ext cx="2808312" cy="468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Candara" pitchFamily="34" charset="0"/>
              </a:rPr>
              <a:t>Звук </a:t>
            </a:r>
            <a:r>
              <a:rPr lang="en-US" sz="2800" b="1" dirty="0" smtClean="0">
                <a:latin typeface="Candara" pitchFamily="34" charset="0"/>
              </a:rPr>
              <a:t>[</a:t>
            </a:r>
            <a:r>
              <a:rPr lang="ru-RU" sz="2800" b="1" dirty="0" smtClean="0">
                <a:latin typeface="Candara" pitchFamily="34" charset="0"/>
              </a:rPr>
              <a:t>Т</a:t>
            </a:r>
            <a:r>
              <a:rPr lang="en-US" sz="2800" b="1" dirty="0" smtClean="0">
                <a:latin typeface="Candara" pitchFamily="34" charset="0"/>
              </a:rPr>
              <a:t>]</a:t>
            </a:r>
            <a:endParaRPr lang="ru-RU" sz="2800" b="1" dirty="0">
              <a:latin typeface="Candara" pitchFamily="34" charset="0"/>
            </a:endParaRPr>
          </a:p>
        </p:txBody>
      </p:sp>
      <p:sp>
        <p:nvSpPr>
          <p:cNvPr id="7" name="Скругленный прямоугольник 6">
            <a:hlinkClick r:id="rId6" action="ppaction://hlinksldjump"/>
          </p:cNvPr>
          <p:cNvSpPr/>
          <p:nvPr/>
        </p:nvSpPr>
        <p:spPr>
          <a:xfrm>
            <a:off x="2915816" y="2060848"/>
            <a:ext cx="2807792" cy="4680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Candara" pitchFamily="34" charset="0"/>
              </a:rPr>
              <a:t>Звук </a:t>
            </a:r>
            <a:r>
              <a:rPr lang="en-US" sz="2800" b="1" dirty="0" smtClean="0">
                <a:latin typeface="Candara" pitchFamily="34" charset="0"/>
              </a:rPr>
              <a:t>[</a:t>
            </a:r>
            <a:r>
              <a:rPr lang="ru-RU" sz="2800" b="1" dirty="0" smtClean="0">
                <a:latin typeface="Candara" pitchFamily="34" charset="0"/>
              </a:rPr>
              <a:t>Т</a:t>
            </a:r>
            <a:r>
              <a:rPr lang="en-US" sz="2800" b="1" dirty="0" smtClean="0">
                <a:latin typeface="Candara" pitchFamily="34" charset="0"/>
              </a:rPr>
              <a:t>’]</a:t>
            </a:r>
            <a:endParaRPr lang="ru-RU" sz="2800" b="1" dirty="0">
              <a:latin typeface="Candara" pitchFamily="34" charset="0"/>
            </a:endParaRPr>
          </a:p>
        </p:txBody>
      </p:sp>
      <p:sp>
        <p:nvSpPr>
          <p:cNvPr id="8" name="Скругленный прямоугольник 7">
            <a:hlinkClick r:id="rId7" action="ppaction://hlinksldjump"/>
          </p:cNvPr>
          <p:cNvSpPr/>
          <p:nvPr/>
        </p:nvSpPr>
        <p:spPr>
          <a:xfrm>
            <a:off x="2915816" y="2708920"/>
            <a:ext cx="2808312" cy="4680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600" b="1" dirty="0" smtClean="0">
                <a:latin typeface="Candara" pitchFamily="34" charset="0"/>
              </a:rPr>
              <a:t>Звуки </a:t>
            </a:r>
            <a:r>
              <a:rPr lang="en-US" sz="2600" b="1" dirty="0" smtClean="0">
                <a:latin typeface="Candara" pitchFamily="34" charset="0"/>
              </a:rPr>
              <a:t>[</a:t>
            </a:r>
            <a:r>
              <a:rPr lang="ru-RU" sz="2600" b="1" dirty="0" smtClean="0">
                <a:latin typeface="Candara" pitchFamily="34" charset="0"/>
              </a:rPr>
              <a:t>Т</a:t>
            </a:r>
            <a:r>
              <a:rPr lang="en-US" sz="2600" b="1" dirty="0" smtClean="0">
                <a:latin typeface="Candara" pitchFamily="34" charset="0"/>
              </a:rPr>
              <a:t>]</a:t>
            </a:r>
            <a:r>
              <a:rPr lang="ru-RU" sz="2600" b="1" dirty="0" smtClean="0">
                <a:latin typeface="Candara" pitchFamily="34" charset="0"/>
              </a:rPr>
              <a:t> – </a:t>
            </a:r>
            <a:r>
              <a:rPr lang="en-US" sz="2600" b="1" dirty="0" smtClean="0">
                <a:latin typeface="Candara" pitchFamily="34" charset="0"/>
              </a:rPr>
              <a:t>[</a:t>
            </a:r>
            <a:r>
              <a:rPr lang="ru-RU" sz="2600" b="1" dirty="0" smtClean="0">
                <a:latin typeface="Candara" pitchFamily="34" charset="0"/>
              </a:rPr>
              <a:t>Т</a:t>
            </a:r>
            <a:r>
              <a:rPr lang="en-US" sz="2600" b="1" dirty="0" smtClean="0">
                <a:latin typeface="Candara" pitchFamily="34" charset="0"/>
              </a:rPr>
              <a:t>’]</a:t>
            </a:r>
            <a:endParaRPr lang="ru-RU" sz="2600" b="1" dirty="0">
              <a:latin typeface="Candara" pitchFamily="34" charset="0"/>
            </a:endParaRPr>
          </a:p>
        </p:txBody>
      </p:sp>
      <p:sp>
        <p:nvSpPr>
          <p:cNvPr id="9" name="Скругленный прямоугольник 8">
            <a:hlinkClick r:id="rId8" action="ppaction://hlinksldjump"/>
          </p:cNvPr>
          <p:cNvSpPr/>
          <p:nvPr/>
        </p:nvSpPr>
        <p:spPr>
          <a:xfrm>
            <a:off x="2915816" y="3356992"/>
            <a:ext cx="2808312" cy="4680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Candara" pitchFamily="34" charset="0"/>
              </a:rPr>
              <a:t>Буква Т, т</a:t>
            </a:r>
            <a:endParaRPr lang="ru-RU" sz="2800" b="1" dirty="0">
              <a:latin typeface="Candara" pitchFamily="34" charset="0"/>
            </a:endParaRPr>
          </a:p>
        </p:txBody>
      </p:sp>
      <p:pic>
        <p:nvPicPr>
          <p:cNvPr id="10" name="Picture 5" descr="https://cstor.nn2.ru/userfiles/data/ufiles/1/36/77/3367735.Buratino_za_partoy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3528" y="3573016"/>
            <a:ext cx="3312367" cy="3098419"/>
          </a:xfrm>
          <a:prstGeom prst="rect">
            <a:avLst/>
          </a:prstGeom>
          <a:noFill/>
        </p:spPr>
      </p:pic>
      <p:pic>
        <p:nvPicPr>
          <p:cNvPr id="49158" name="Picture 6" descr="https://avatars.mds.yandex.net/get-pdb/2006743/afd8fdc4-25fc-40b4-9e69-885ccdea90c3/s1200?webp=false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076056" y="2471676"/>
            <a:ext cx="3600400" cy="4253728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3047937" y="764704"/>
            <a:ext cx="253146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i="1" u="sng" dirty="0" smtClean="0">
                <a:latin typeface="Candara" pitchFamily="34" charset="0"/>
              </a:rPr>
              <a:t>Занятие № 9</a:t>
            </a:r>
            <a:endParaRPr lang="ru-RU" sz="3200" b="1" i="1" u="sng" dirty="0">
              <a:latin typeface="Candar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Группа 18"/>
          <p:cNvGrpSpPr/>
          <p:nvPr/>
        </p:nvGrpSpPr>
        <p:grpSpPr>
          <a:xfrm>
            <a:off x="107504" y="188640"/>
            <a:ext cx="9176890" cy="6493147"/>
            <a:chOff x="107504" y="188640"/>
            <a:chExt cx="9176890" cy="6493147"/>
          </a:xfrm>
        </p:grpSpPr>
        <p:grpSp>
          <p:nvGrpSpPr>
            <p:cNvPr id="4" name="Группа 3"/>
            <p:cNvGrpSpPr/>
            <p:nvPr/>
          </p:nvGrpSpPr>
          <p:grpSpPr>
            <a:xfrm>
              <a:off x="107504" y="188640"/>
              <a:ext cx="9176890" cy="6493147"/>
              <a:chOff x="147638" y="345297"/>
              <a:chExt cx="8168778" cy="5820007"/>
            </a:xfrm>
          </p:grpSpPr>
          <p:pic>
            <p:nvPicPr>
              <p:cNvPr id="33794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t="2599" r="10125" b="7939"/>
              <a:stretch>
                <a:fillRect/>
              </a:stretch>
            </p:blipFill>
            <p:spPr bwMode="auto">
              <a:xfrm>
                <a:off x="147638" y="345297"/>
                <a:ext cx="7952754" cy="5820007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  <p:pic>
            <p:nvPicPr>
              <p:cNvPr id="3" name="Picture 2" descr="https://color23.ru/data2/accounts/289/templates/2100155/cover_big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l="7746" t="1139" r="16901" b="75205"/>
              <a:stretch>
                <a:fillRect/>
              </a:stretch>
            </p:blipFill>
            <p:spPr bwMode="auto">
              <a:xfrm>
                <a:off x="1691680" y="345297"/>
                <a:ext cx="6624736" cy="1758757"/>
              </a:xfrm>
              <a:prstGeom prst="rect">
                <a:avLst/>
              </a:prstGeom>
              <a:ln>
                <a:noFill/>
              </a:ln>
              <a:effectLst>
                <a:softEdge rad="635000"/>
              </a:effectLst>
            </p:spPr>
          </p:pic>
        </p:grpSp>
        <p:pic>
          <p:nvPicPr>
            <p:cNvPr id="8" name="Picture 5" descr="C:\Users\Галина Ивановна\Desktop\Картинки\0006-013-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771800" y="476672"/>
              <a:ext cx="6013787" cy="5400600"/>
            </a:xfrm>
            <a:prstGeom prst="rect">
              <a:avLst/>
            </a:prstGeom>
            <a:noFill/>
          </p:spPr>
        </p:pic>
        <p:grpSp>
          <p:nvGrpSpPr>
            <p:cNvPr id="9" name="Группа 8"/>
            <p:cNvGrpSpPr/>
            <p:nvPr/>
          </p:nvGrpSpPr>
          <p:grpSpPr>
            <a:xfrm>
              <a:off x="179512" y="2060848"/>
              <a:ext cx="3888432" cy="4608512"/>
              <a:chOff x="421968" y="-378507"/>
              <a:chExt cx="6526296" cy="6903851"/>
            </a:xfrm>
          </p:grpSpPr>
          <p:pic>
            <p:nvPicPr>
              <p:cNvPr id="10" name="Picture 4" descr="C:\Users\Галина Ивановна\Desktop\Картинки\0_60911_66b176db_orig-968x1024.png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421968" y="-378507"/>
                <a:ext cx="6526296" cy="6903851"/>
              </a:xfrm>
              <a:prstGeom prst="rect">
                <a:avLst/>
              </a:prstGeom>
              <a:noFill/>
            </p:spPr>
          </p:pic>
          <p:grpSp>
            <p:nvGrpSpPr>
              <p:cNvPr id="11" name="Группа 18"/>
              <p:cNvGrpSpPr/>
              <p:nvPr/>
            </p:nvGrpSpPr>
            <p:grpSpPr>
              <a:xfrm>
                <a:off x="3020736" y="4404909"/>
                <a:ext cx="2695500" cy="1553657"/>
                <a:chOff x="3020736" y="4404909"/>
                <a:chExt cx="2695500" cy="1553657"/>
              </a:xfrm>
            </p:grpSpPr>
            <p:sp>
              <p:nvSpPr>
                <p:cNvPr id="12" name="Прямоугольник с двумя вырезанными противолежащими углами 11"/>
                <p:cNvSpPr/>
                <p:nvPr/>
              </p:nvSpPr>
              <p:spPr>
                <a:xfrm rot="421314">
                  <a:off x="3020736" y="4406553"/>
                  <a:ext cx="720080" cy="684000"/>
                </a:xfrm>
                <a:prstGeom prst="snip2Diag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3" name="Прямоугольник 12"/>
                <p:cNvSpPr/>
                <p:nvPr/>
              </p:nvSpPr>
              <p:spPr>
                <a:xfrm rot="20878897">
                  <a:off x="5080596" y="4854539"/>
                  <a:ext cx="635640" cy="802152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4" name="Прямоугольник с двумя вырезанными противолежащими углами 13"/>
                <p:cNvSpPr/>
                <p:nvPr/>
              </p:nvSpPr>
              <p:spPr>
                <a:xfrm rot="20727726">
                  <a:off x="3761184" y="5145234"/>
                  <a:ext cx="582180" cy="813332"/>
                </a:xfrm>
                <a:prstGeom prst="snip2Diag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5" name="Прямоугольник с двумя вырезанными противолежащими углами 14"/>
                <p:cNvSpPr/>
                <p:nvPr/>
              </p:nvSpPr>
              <p:spPr>
                <a:xfrm rot="19865745">
                  <a:off x="4232279" y="4404909"/>
                  <a:ext cx="741366" cy="694208"/>
                </a:xfrm>
                <a:prstGeom prst="snip2Diag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  <p:pic>
          <p:nvPicPr>
            <p:cNvPr id="16" name="Picture 6" descr=" 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 rot="1034811">
              <a:off x="5967130" y="290601"/>
              <a:ext cx="2009955" cy="1593752"/>
            </a:xfrm>
            <a:prstGeom prst="rect">
              <a:avLst/>
            </a:prstGeom>
            <a:noFill/>
          </p:spPr>
        </p:pic>
        <p:pic>
          <p:nvPicPr>
            <p:cNvPr id="33796" name="Picture 4" descr="https://www.freepngimg.com/thumb/butterfly/1-2-butterfly-png.pn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644008" y="476672"/>
              <a:ext cx="678763" cy="648072"/>
            </a:xfrm>
            <a:prstGeom prst="rect">
              <a:avLst/>
            </a:prstGeom>
            <a:noFill/>
          </p:spPr>
        </p:pic>
        <p:pic>
          <p:nvPicPr>
            <p:cNvPr id="18" name="Picture 8" descr="https://i.pinimg.com/originals/e5/57/a6/e557a62386ecb07299bd9e1e09c257c5.png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3779912" y="908720"/>
              <a:ext cx="890350" cy="864096"/>
            </a:xfrm>
            <a:prstGeom prst="rect">
              <a:avLst/>
            </a:prstGeom>
            <a:noFill/>
          </p:spPr>
        </p:pic>
      </p:grpSp>
      <p:sp>
        <p:nvSpPr>
          <p:cNvPr id="21" name="Скругленный прямоугольник 20">
            <a:hlinkClick r:id="rId10" action="ppaction://hlinksldjump"/>
          </p:cNvPr>
          <p:cNvSpPr/>
          <p:nvPr/>
        </p:nvSpPr>
        <p:spPr>
          <a:xfrm>
            <a:off x="4139952" y="1988840"/>
            <a:ext cx="3312368" cy="288032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Характеристика звука </a:t>
            </a:r>
            <a:r>
              <a:rPr lang="en-US" dirty="0" smtClean="0"/>
              <a:t>[</a:t>
            </a:r>
            <a:r>
              <a:rPr lang="ru-RU" dirty="0" smtClean="0"/>
              <a:t>Т</a:t>
            </a:r>
            <a:r>
              <a:rPr lang="en-US" dirty="0" smtClean="0"/>
              <a:t>]</a:t>
            </a:r>
            <a:endParaRPr lang="ru-RU" dirty="0"/>
          </a:p>
        </p:txBody>
      </p:sp>
      <p:sp>
        <p:nvSpPr>
          <p:cNvPr id="24" name="Овал 23"/>
          <p:cNvSpPr/>
          <p:nvPr/>
        </p:nvSpPr>
        <p:spPr>
          <a:xfrm>
            <a:off x="2627784" y="5373216"/>
            <a:ext cx="288032" cy="288032"/>
          </a:xfrm>
          <a:prstGeom prst="ellipse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rtDeco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кругленный прямоугольник 28">
            <a:hlinkClick r:id="rId11" action="ppaction://hlinksldjump"/>
          </p:cNvPr>
          <p:cNvSpPr/>
          <p:nvPr/>
        </p:nvSpPr>
        <p:spPr>
          <a:xfrm>
            <a:off x="4139952" y="2420888"/>
            <a:ext cx="3312368" cy="288032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«Лошадка»</a:t>
            </a:r>
            <a:endParaRPr lang="ru-RU" dirty="0"/>
          </a:p>
        </p:txBody>
      </p:sp>
      <p:sp>
        <p:nvSpPr>
          <p:cNvPr id="30" name="Скругленный прямоугольник 29">
            <a:hlinkClick r:id="rId12" action="ppaction://hlinksldjump"/>
          </p:cNvPr>
          <p:cNvSpPr/>
          <p:nvPr/>
        </p:nvSpPr>
        <p:spPr>
          <a:xfrm>
            <a:off x="4139952" y="3284984"/>
            <a:ext cx="3312368" cy="288032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«Найди картинку со звуком</a:t>
            </a:r>
            <a:r>
              <a:rPr lang="en-US" dirty="0" smtClean="0"/>
              <a:t> [</a:t>
            </a:r>
            <a:r>
              <a:rPr lang="ru-RU" dirty="0" smtClean="0"/>
              <a:t>Т</a:t>
            </a:r>
            <a:r>
              <a:rPr lang="en-US" dirty="0" smtClean="0"/>
              <a:t>]</a:t>
            </a:r>
          </a:p>
        </p:txBody>
      </p:sp>
      <p:sp>
        <p:nvSpPr>
          <p:cNvPr id="31" name="Скругленный прямоугольник 30">
            <a:hlinkClick r:id="rId13" action="ppaction://hlinksldjump"/>
          </p:cNvPr>
          <p:cNvSpPr/>
          <p:nvPr/>
        </p:nvSpPr>
        <p:spPr>
          <a:xfrm>
            <a:off x="4139952" y="3717032"/>
            <a:ext cx="3312368" cy="288032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«Найди и раскрась»</a:t>
            </a:r>
            <a:endParaRPr lang="ru-RU" dirty="0"/>
          </a:p>
        </p:txBody>
      </p:sp>
      <p:sp>
        <p:nvSpPr>
          <p:cNvPr id="32" name="Скругленный прямоугольник 31">
            <a:hlinkClick r:id="rId14" action="ppaction://hlinksldjump"/>
          </p:cNvPr>
          <p:cNvSpPr/>
          <p:nvPr/>
        </p:nvSpPr>
        <p:spPr>
          <a:xfrm>
            <a:off x="4139952" y="4149080"/>
            <a:ext cx="3312368" cy="288032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«Найди место звука в слове»</a:t>
            </a:r>
            <a:endParaRPr lang="ru-RU" dirty="0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4139952" y="4581128"/>
            <a:ext cx="3312368" cy="288032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«Пальчиковая гимнастика»</a:t>
            </a:r>
            <a:endParaRPr lang="ru-RU" dirty="0"/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4139952" y="5013176"/>
            <a:ext cx="3312368" cy="288032"/>
          </a:xfrm>
          <a:prstGeom prst="roundRect">
            <a:avLst/>
          </a:prstGeom>
          <a:ln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«Физкультминутка»</a:t>
            </a:r>
            <a:endParaRPr lang="ru-RU" dirty="0"/>
          </a:p>
        </p:txBody>
      </p:sp>
      <p:sp>
        <p:nvSpPr>
          <p:cNvPr id="36" name="Скругленный прямоугольник 35">
            <a:hlinkClick r:id="rId11" action="ppaction://hlinksldjump"/>
          </p:cNvPr>
          <p:cNvSpPr/>
          <p:nvPr/>
        </p:nvSpPr>
        <p:spPr>
          <a:xfrm>
            <a:off x="4139952" y="2852936"/>
            <a:ext cx="3312368" cy="288032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«Звуки на ладошке»</a:t>
            </a:r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5091832" y="1484784"/>
            <a:ext cx="12634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latin typeface="Candara" pitchFamily="34" charset="0"/>
              </a:rPr>
              <a:t>Звук </a:t>
            </a:r>
            <a:r>
              <a:rPr lang="en-US" sz="2400" b="1" dirty="0" smtClean="0">
                <a:latin typeface="Candara" pitchFamily="34" charset="0"/>
              </a:rPr>
              <a:t>[</a:t>
            </a:r>
            <a:r>
              <a:rPr lang="ru-RU" sz="2400" b="1" dirty="0" smtClean="0">
                <a:latin typeface="Candara" pitchFamily="34" charset="0"/>
              </a:rPr>
              <a:t>Т</a:t>
            </a:r>
            <a:r>
              <a:rPr lang="en-US" sz="2400" b="1" dirty="0" smtClean="0">
                <a:latin typeface="Candara" pitchFamily="34" charset="0"/>
              </a:rPr>
              <a:t>]</a:t>
            </a:r>
            <a:endParaRPr lang="ru-RU" sz="2400" b="1" dirty="0">
              <a:latin typeface="Candara" pitchFamily="34" charset="0"/>
            </a:endParaRPr>
          </a:p>
        </p:txBody>
      </p:sp>
      <p:sp>
        <p:nvSpPr>
          <p:cNvPr id="35" name="Управляющая кнопка: домой 34">
            <a:hlinkClick r:id="rId15" action="ppaction://hlinksldjump" highlightClick="1"/>
          </p:cNvPr>
          <p:cNvSpPr/>
          <p:nvPr/>
        </p:nvSpPr>
        <p:spPr>
          <a:xfrm>
            <a:off x="8460432" y="6165304"/>
            <a:ext cx="432048" cy="432048"/>
          </a:xfrm>
          <a:prstGeom prst="actionButtonHom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13" name="Picture 9" descr="https://sun3-12.userapi.com/qt80VNAHeETXKnx0kZDBsflBWbMKKpHIEwQ5rA/rHV27WPKZKA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323528" y="4077072"/>
            <a:ext cx="1869438" cy="2088233"/>
          </a:xfrm>
          <a:prstGeom prst="rect">
            <a:avLst/>
          </a:prstGeom>
          <a:noFill/>
        </p:spPr>
      </p:pic>
      <p:sp>
        <p:nvSpPr>
          <p:cNvPr id="14" name="Стрелка вправо 13"/>
          <p:cNvSpPr/>
          <p:nvPr/>
        </p:nvSpPr>
        <p:spPr>
          <a:xfrm>
            <a:off x="2339752" y="5229200"/>
            <a:ext cx="1001176" cy="153588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 rot="10800000">
            <a:off x="5868144" y="5229200"/>
            <a:ext cx="1001176" cy="153588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" name="Группа 23"/>
          <p:cNvGrpSpPr/>
          <p:nvPr/>
        </p:nvGrpSpPr>
        <p:grpSpPr>
          <a:xfrm>
            <a:off x="5940152" y="1988840"/>
            <a:ext cx="2978597" cy="1372894"/>
            <a:chOff x="5940152" y="1988840"/>
            <a:chExt cx="2978597" cy="1372894"/>
          </a:xfrm>
        </p:grpSpPr>
        <p:pic>
          <p:nvPicPr>
            <p:cNvPr id="8" name="Picture 7" descr="F:\мастер класс\b22686ce452598d17b806d0e20bd7a13_1534850224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48264" y="2060848"/>
              <a:ext cx="1970485" cy="1296144"/>
            </a:xfrm>
            <a:prstGeom prst="rect">
              <a:avLst/>
            </a:prstGeom>
            <a:noFill/>
            <a:scene3d>
              <a:camera prst="perspectiveContrastingLeftFacing"/>
              <a:lightRig rig="threePt" dir="t"/>
            </a:scene3d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6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444444">
                    <a:alpha val="5882"/>
                  </a:srgbClr>
                </a:clrFrom>
                <a:clrTo>
                  <a:srgbClr val="444444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0152" y="1988840"/>
              <a:ext cx="1728192" cy="13728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5" name="Скругленный прямоугольник 14">
            <a:hlinkClick r:id="rId6" action="ppaction://hlinksldjump"/>
          </p:cNvPr>
          <p:cNvSpPr/>
          <p:nvPr/>
        </p:nvSpPr>
        <p:spPr>
          <a:xfrm>
            <a:off x="2483768" y="476672"/>
            <a:ext cx="4032448" cy="3600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Candara" pitchFamily="34" charset="0"/>
              </a:rPr>
              <a:t>Характеристика  звука </a:t>
            </a:r>
            <a:r>
              <a:rPr lang="en-US" sz="2000" dirty="0" smtClean="0">
                <a:latin typeface="Candara" pitchFamily="34" charset="0"/>
              </a:rPr>
              <a:t>[</a:t>
            </a:r>
            <a:r>
              <a:rPr lang="ru-RU" sz="2000" dirty="0" smtClean="0">
                <a:latin typeface="Candara" pitchFamily="34" charset="0"/>
              </a:rPr>
              <a:t>Т</a:t>
            </a:r>
            <a:r>
              <a:rPr lang="en-US" sz="2000" dirty="0" smtClean="0">
                <a:latin typeface="Candara" pitchFamily="34" charset="0"/>
              </a:rPr>
              <a:t>’]</a:t>
            </a:r>
            <a:endParaRPr lang="ru-RU" sz="2000" dirty="0">
              <a:latin typeface="Candara" pitchFamily="34" charset="0"/>
            </a:endParaRPr>
          </a:p>
        </p:txBody>
      </p:sp>
      <p:pic>
        <p:nvPicPr>
          <p:cNvPr id="15362" name="Picture 2" descr="http://kolspb.ru/wp-content/uploads/2017/07/%D0%91%D1%83%D1%80%D0%B0%D1%82%D0%B8%D0%BD%D0%BE.png"/>
          <p:cNvPicPr>
            <a:picLocks noChangeAspect="1" noChangeArrowheads="1"/>
          </p:cNvPicPr>
          <p:nvPr/>
        </p:nvPicPr>
        <p:blipFill>
          <a:blip r:embed="rId7" cstate="print"/>
          <a:srcRect l="11433" r="11147"/>
          <a:stretch>
            <a:fillRect/>
          </a:stretch>
        </p:blipFill>
        <p:spPr bwMode="auto">
          <a:xfrm flipH="1">
            <a:off x="6876256" y="260648"/>
            <a:ext cx="2036950" cy="1440160"/>
          </a:xfrm>
          <a:prstGeom prst="ellipse">
            <a:avLst/>
          </a:prstGeom>
          <a:ln w="63500" cap="rnd">
            <a:solidFill>
              <a:schemeClr val="bg1">
                <a:lumMod val="95000"/>
              </a:schemeClr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7" name="Управляющая кнопка: домой 16">
            <a:hlinkClick r:id="rId8" action="ppaction://hlinksldjump" highlightClick="1"/>
          </p:cNvPr>
          <p:cNvSpPr/>
          <p:nvPr/>
        </p:nvSpPr>
        <p:spPr>
          <a:xfrm>
            <a:off x="8604448" y="6309320"/>
            <a:ext cx="324000" cy="324000"/>
          </a:xfrm>
          <a:prstGeom prst="actionButtonHom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DFFFC"/>
              </a:clrFrom>
              <a:clrTo>
                <a:srgbClr val="FDFF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747162">
            <a:off x="289875" y="6205172"/>
            <a:ext cx="297592" cy="430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2" descr="C:\Users\Галина Ивановна\Desktop\Гбы\e0c1bde85c5737db6c9f6ea491cb231c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225" t="3426" r="6225" b="47975"/>
          <a:stretch>
            <a:fillRect/>
          </a:stretch>
        </p:blipFill>
        <p:spPr bwMode="auto">
          <a:xfrm>
            <a:off x="3203848" y="1988840"/>
            <a:ext cx="2574286" cy="1471021"/>
          </a:xfrm>
          <a:prstGeom prst="rect">
            <a:avLst/>
          </a:prstGeom>
          <a:noFill/>
        </p:spPr>
      </p:pic>
      <p:cxnSp>
        <p:nvCxnSpPr>
          <p:cNvPr id="27" name="Прямая соединительная линия 26"/>
          <p:cNvCxnSpPr/>
          <p:nvPr/>
        </p:nvCxnSpPr>
        <p:spPr>
          <a:xfrm>
            <a:off x="827584" y="4509120"/>
            <a:ext cx="1368152" cy="1440160"/>
          </a:xfrm>
          <a:prstGeom prst="line">
            <a:avLst/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H="1">
            <a:off x="827584" y="4509120"/>
            <a:ext cx="1296144" cy="1512168"/>
          </a:xfrm>
          <a:prstGeom prst="line">
            <a:avLst/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51520" y="908720"/>
            <a:ext cx="2854499" cy="2536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" name="Picture 3" descr="H:\!!!!!ЛИТЕРАТУРА\1. ФРОНТАЛЬНЫЕ ЗАНЯТИЯ\ОБУЧЕНИЕ ГРАМОТЕ звуки, буквы\презентации готовые по обучению грамоте\ng9Osp_5Y-4 (2).jpg"/>
          <p:cNvPicPr>
            <a:picLocks noChangeAspect="1" noChangeArrowheads="1"/>
          </p:cNvPicPr>
          <p:nvPr/>
        </p:nvPicPr>
        <p:blipFill>
          <a:blip r:embed="rId1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1178999">
            <a:off x="6909708" y="4508332"/>
            <a:ext cx="2004850" cy="1711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:\ОБУЧЕНИЕ ГРАМОТЕ\hello_html_43e30fd9.jpg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5407"/>
          <a:stretch>
            <a:fillRect/>
          </a:stretch>
        </p:blipFill>
        <p:spPr bwMode="auto">
          <a:xfrm>
            <a:off x="3491880" y="4509120"/>
            <a:ext cx="1797459" cy="2124000"/>
          </a:xfrm>
          <a:prstGeom prst="rect">
            <a:avLst/>
          </a:prstGeom>
          <a:noFill/>
        </p:spPr>
      </p:pic>
      <p:pic>
        <p:nvPicPr>
          <p:cNvPr id="2053" name="Picture 5" descr="H:\ОБУЧЕНИЕ ГРАМОТЕ\1.jpg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5350"/>
          <a:stretch>
            <a:fillRect/>
          </a:stretch>
        </p:blipFill>
        <p:spPr bwMode="auto">
          <a:xfrm>
            <a:off x="3491880" y="4509120"/>
            <a:ext cx="1796220" cy="2124000"/>
          </a:xfrm>
          <a:prstGeom prst="rect">
            <a:avLst/>
          </a:prstGeom>
          <a:noFill/>
        </p:spPr>
      </p:pic>
      <p:pic>
        <p:nvPicPr>
          <p:cNvPr id="2054" name="Picture 6" descr="H:\ОБУЧЕНИЕ ГРАМОТЕ\2.jpg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5350"/>
          <a:stretch>
            <a:fillRect/>
          </a:stretch>
        </p:blipFill>
        <p:spPr bwMode="auto">
          <a:xfrm>
            <a:off x="3491880" y="4509120"/>
            <a:ext cx="1796219" cy="2124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2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8 -0.0007 C 0.00625 -0.02221 0.01302 -0.04302 0.02048 -0.06476 C 0.02777 -0.08604 0.03698 -0.11078 0.04409 -0.12998 C 0.05139 -0.14894 0.05607 -0.16027 0.06336 -0.17924 C 0.07083 -0.1982 0.07534 -0.21508 0.08854 -0.2426 C 0.10191 -0.27036 0.12795 -0.31892 0.1434 -0.34575 C 0.15868 -0.37258 0.16389 -0.38067 0.18038 -0.40334 C 0.19687 -0.42623 0.21979 -0.45653 0.24253 -0.48243 C 0.26527 -0.50879 0.29271 -0.53886 0.31649 -0.5599 C 0.34045 -0.58118 0.36284 -0.59274 0.38611 -0.60963 C 0.40937 -0.62628 0.42934 -0.64547 0.45573 -0.66097 C 0.48211 -0.67646 0.51545 -0.69011 0.54461 -0.70283 C 0.57343 -0.71531 0.60625 -0.72688 0.63038 -0.73636 C 0.65434 -0.74584 0.67205 -0.75255 0.68958 -0.76018 C 0.70711 -0.76781 0.72118 -0.77498 0.73559 -0.78192 " pathEditMode="relative" rAng="0" ptsTypes="aaaaaaaaaaaaaaA">
                                      <p:cBhvr>
                                        <p:cTn id="5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8" y="-3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https://1.bp.blogspot.com/-G4dlRHD_Fk0/U-_8y9B8CZI/AAAAAAAAAVU/IT65zvmFw8E/s1600/LV%2B11.png"/>
          <p:cNvPicPr>
            <a:picLocks noChangeAspect="1" noChangeArrowheads="1"/>
          </p:cNvPicPr>
          <p:nvPr/>
        </p:nvPicPr>
        <p:blipFill>
          <a:blip r:embed="rId3" cstate="print"/>
          <a:srcRect r="55045"/>
          <a:stretch>
            <a:fillRect/>
          </a:stretch>
        </p:blipFill>
        <p:spPr bwMode="auto">
          <a:xfrm>
            <a:off x="395536" y="2852936"/>
            <a:ext cx="2016224" cy="3789040"/>
          </a:xfrm>
          <a:prstGeom prst="rect">
            <a:avLst/>
          </a:prstGeom>
          <a:noFill/>
        </p:spPr>
      </p:pic>
      <p:sp>
        <p:nvSpPr>
          <p:cNvPr id="7" name="Скругленный прямоугольник 6">
            <a:hlinkClick r:id="rId4" action="ppaction://hlinksldjump"/>
          </p:cNvPr>
          <p:cNvSpPr/>
          <p:nvPr/>
        </p:nvSpPr>
        <p:spPr>
          <a:xfrm>
            <a:off x="2483768" y="332656"/>
            <a:ext cx="4032448" cy="3600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Candara" pitchFamily="34" charset="0"/>
              </a:rPr>
              <a:t>Звуки на ладошке</a:t>
            </a:r>
            <a:endParaRPr lang="ru-RU" sz="2000" dirty="0">
              <a:latin typeface="Candara" pitchFamily="34" charset="0"/>
            </a:endParaRPr>
          </a:p>
        </p:txBody>
      </p:sp>
      <p:pic>
        <p:nvPicPr>
          <p:cNvPr id="8" name="Picture 4" descr="C:\Users\Галина Ивановна\Desktop\Картинки\172550-500x500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7320" r="25808"/>
          <a:stretch>
            <a:fillRect/>
          </a:stretch>
        </p:blipFill>
        <p:spPr bwMode="auto">
          <a:xfrm flipH="1">
            <a:off x="251520" y="260649"/>
            <a:ext cx="1092743" cy="2376264"/>
          </a:xfrm>
          <a:prstGeom prst="rect">
            <a:avLst/>
          </a:prstGeom>
          <a:noFill/>
        </p:spPr>
      </p:pic>
      <p:pic>
        <p:nvPicPr>
          <p:cNvPr id="9" name="Picture 6" descr="https://1.bp.blogspot.com/-G4dlRHD_Fk0/U-_8y9B8CZI/AAAAAAAAAVU/IT65zvmFw8E/s1600/LV%2B11.png"/>
          <p:cNvPicPr>
            <a:picLocks noChangeAspect="1" noChangeArrowheads="1"/>
          </p:cNvPicPr>
          <p:nvPr/>
        </p:nvPicPr>
        <p:blipFill>
          <a:blip r:embed="rId3" cstate="print"/>
          <a:srcRect l="54588" r="-1148"/>
          <a:stretch>
            <a:fillRect/>
          </a:stretch>
        </p:blipFill>
        <p:spPr bwMode="auto">
          <a:xfrm>
            <a:off x="6516216" y="2852936"/>
            <a:ext cx="2088232" cy="3789040"/>
          </a:xfrm>
          <a:prstGeom prst="rect">
            <a:avLst/>
          </a:prstGeom>
          <a:noFill/>
        </p:spPr>
      </p:pic>
      <p:sp>
        <p:nvSpPr>
          <p:cNvPr id="24" name="Управляющая кнопка: домой 23">
            <a:hlinkClick r:id="rId6" action="ppaction://hlinksldjump" highlightClick="1"/>
          </p:cNvPr>
          <p:cNvSpPr/>
          <p:nvPr/>
        </p:nvSpPr>
        <p:spPr>
          <a:xfrm>
            <a:off x="8604448" y="6309320"/>
            <a:ext cx="324000" cy="324000"/>
          </a:xfrm>
          <a:prstGeom prst="actionButtonHom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DFE"/>
              </a:clrFrom>
              <a:clrTo>
                <a:srgbClr val="FFFD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185876">
            <a:off x="7193330" y="6184111"/>
            <a:ext cx="343388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" name="Рисунок 13" descr="C:\Users\норд\Desktop\simbl_a.gif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ECECEC"/>
              </a:clrFrom>
              <a:clrTo>
                <a:srgbClr val="ECECEC">
                  <a:alpha val="0"/>
                </a:srgbClr>
              </a:clrTo>
            </a:clrChange>
          </a:blip>
          <a:srcRect b="30881"/>
          <a:stretch>
            <a:fillRect/>
          </a:stretch>
        </p:blipFill>
        <p:spPr bwMode="auto">
          <a:xfrm>
            <a:off x="683568" y="3140968"/>
            <a:ext cx="2083593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30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16216" y="3140968"/>
            <a:ext cx="1656184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" name="Picture 6" descr="https://1.bp.blogspot.com/-G4dlRHD_Fk0/U-_8y9B8CZI/AAAAAAAAAVU/IT65zvmFw8E/s1600/LV%2B11.png"/>
          <p:cNvPicPr>
            <a:picLocks noChangeAspect="1" noChangeArrowheads="1"/>
          </p:cNvPicPr>
          <p:nvPr/>
        </p:nvPicPr>
        <p:blipFill>
          <a:blip r:embed="rId3" cstate="print"/>
          <a:srcRect r="55045"/>
          <a:stretch>
            <a:fillRect/>
          </a:stretch>
        </p:blipFill>
        <p:spPr bwMode="auto">
          <a:xfrm>
            <a:off x="395536" y="2852936"/>
            <a:ext cx="2016224" cy="3789040"/>
          </a:xfrm>
          <a:prstGeom prst="rect">
            <a:avLst/>
          </a:prstGeom>
          <a:noFill/>
        </p:spPr>
      </p:pic>
      <p:pic>
        <p:nvPicPr>
          <p:cNvPr id="34" name="Picture 25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7584" y="3212976"/>
            <a:ext cx="1761427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Picture 6" descr="https://1.bp.blogspot.com/-G4dlRHD_Fk0/U-_8y9B8CZI/AAAAAAAAAVU/IT65zvmFw8E/s1600/LV%2B11.png"/>
          <p:cNvPicPr>
            <a:picLocks noChangeAspect="1" noChangeArrowheads="1"/>
          </p:cNvPicPr>
          <p:nvPr/>
        </p:nvPicPr>
        <p:blipFill>
          <a:blip r:embed="rId3" cstate="print"/>
          <a:srcRect r="55045"/>
          <a:stretch>
            <a:fillRect/>
          </a:stretch>
        </p:blipFill>
        <p:spPr bwMode="auto">
          <a:xfrm>
            <a:off x="395536" y="2852936"/>
            <a:ext cx="2016224" cy="3789040"/>
          </a:xfrm>
          <a:prstGeom prst="rect">
            <a:avLst/>
          </a:prstGeom>
          <a:noFill/>
        </p:spPr>
      </p:pic>
      <p:pic>
        <p:nvPicPr>
          <p:cNvPr id="41" name="Picture 30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99592" y="3212976"/>
            <a:ext cx="1656184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7" name="Picture 24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16216" y="3068960"/>
            <a:ext cx="1786625" cy="1801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" name="Picture 6" descr="https://1.bp.blogspot.com/-G4dlRHD_Fk0/U-_8y9B8CZI/AAAAAAAAAVU/IT65zvmFw8E/s1600/LV%2B11.png"/>
          <p:cNvPicPr>
            <a:picLocks noChangeAspect="1" noChangeArrowheads="1"/>
          </p:cNvPicPr>
          <p:nvPr/>
        </p:nvPicPr>
        <p:blipFill>
          <a:blip r:embed="rId3" cstate="print"/>
          <a:srcRect r="55045"/>
          <a:stretch>
            <a:fillRect/>
          </a:stretch>
        </p:blipFill>
        <p:spPr bwMode="auto">
          <a:xfrm>
            <a:off x="395536" y="2852936"/>
            <a:ext cx="2016224" cy="3789040"/>
          </a:xfrm>
          <a:prstGeom prst="rect">
            <a:avLst/>
          </a:prstGeom>
          <a:noFill/>
        </p:spPr>
      </p:pic>
      <p:pic>
        <p:nvPicPr>
          <p:cNvPr id="59" name="Picture 30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99592" y="3212976"/>
            <a:ext cx="1656184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0" name="Picture 23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16216" y="3068960"/>
            <a:ext cx="1771680" cy="1801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" name="Picture 6" descr="https://1.bp.blogspot.com/-G4dlRHD_Fk0/U-_8y9B8CZI/AAAAAAAAAVU/IT65zvmFw8E/s1600/LV%2B11.png"/>
          <p:cNvPicPr>
            <a:picLocks noChangeAspect="1" noChangeArrowheads="1"/>
          </p:cNvPicPr>
          <p:nvPr/>
        </p:nvPicPr>
        <p:blipFill>
          <a:blip r:embed="rId3" cstate="print"/>
          <a:srcRect r="55045"/>
          <a:stretch>
            <a:fillRect/>
          </a:stretch>
        </p:blipFill>
        <p:spPr bwMode="auto">
          <a:xfrm>
            <a:off x="395536" y="2852936"/>
            <a:ext cx="2016224" cy="3789040"/>
          </a:xfrm>
          <a:prstGeom prst="rect">
            <a:avLst/>
          </a:prstGeom>
          <a:noFill/>
        </p:spPr>
      </p:pic>
      <p:pic>
        <p:nvPicPr>
          <p:cNvPr id="62" name="Picture 30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99592" y="3212976"/>
            <a:ext cx="1656184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3" name="Picture 28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16216" y="3068960"/>
            <a:ext cx="1812790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" name="Picture 6" descr="https://1.bp.blogspot.com/-G4dlRHD_Fk0/U-_8y9B8CZI/AAAAAAAAAVU/IT65zvmFw8E/s1600/LV%2B11.png"/>
          <p:cNvPicPr>
            <a:picLocks noChangeAspect="1" noChangeArrowheads="1"/>
          </p:cNvPicPr>
          <p:nvPr/>
        </p:nvPicPr>
        <p:blipFill>
          <a:blip r:embed="rId3" cstate="print"/>
          <a:srcRect r="55045"/>
          <a:stretch>
            <a:fillRect/>
          </a:stretch>
        </p:blipFill>
        <p:spPr bwMode="auto">
          <a:xfrm>
            <a:off x="395536" y="2852936"/>
            <a:ext cx="2016224" cy="37890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2.22222E-6 L 0.42152 2.22222E-6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1" y="0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3.7037E-7 L 0.45677 -0.00324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8" y="-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1.11111E-6 L 0.45486 1.11111E-6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" y="0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4.44444E-6 L 0.42517 -4.44444E-6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3.7037E-7 L 0.42917 0.00532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5" y="3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3.7037E-7 L 0.44896 -0.00324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4" y="-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"/>
                            </p:stCondLst>
                            <p:childTnLst>
                              <p:par>
                                <p:cTn id="8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3.7037E-7 L 0.44896 -0.00324 " pathEditMode="relative" rAng="0" ptsTypes="AA">
                                      <p:cBhvr>
                                        <p:cTn id="93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4" y="-2"/>
                                    </p:animMotion>
                                  </p:childTnLst>
                                </p:cTn>
                              </p:par>
                              <p:par>
                                <p:cTn id="9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3.7037E-7 L 0.42917 0.00532 " pathEditMode="relative" rAng="0" ptsTypes="AA">
                                      <p:cBhvr>
                                        <p:cTn id="95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5" y="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3.7037E-7 L 0.44896 -0.00324 " pathEditMode="relative" rAng="0" ptsTypes="AA">
                                      <p:cBhvr>
                                        <p:cTn id="118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4" y="-2"/>
                                    </p:animMotion>
                                  </p:childTnLst>
                                </p:cTn>
                              </p:par>
                              <p:par>
                                <p:cTn id="11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3.7037E-7 L 0.42917 0.00532 " pathEditMode="relative" rAng="0" ptsTypes="AA">
                                      <p:cBhvr>
                                        <p:cTn id="120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5" y="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4 -0.01389 C -0.00469 -0.02477 -0.01024 -0.03588 -0.02083 -0.05533 C -0.03142 -0.075 -0.0408 -0.09422 -0.0625 -0.13172 C -0.0842 -0.16945 -0.11944 -0.22963 -0.15139 -0.28033 C -0.18333 -0.33102 -0.21823 -0.38588 -0.25416 -0.43588 C -0.29028 -0.48588 -0.33472 -0.54607 -0.36666 -0.58033 C -0.39861 -0.61459 -0.41753 -0.62385 -0.44583 -0.64144 C -0.4743 -0.65903 -0.50607 -0.67408 -0.53646 -0.68588 C -0.56684 -0.69769 -0.60364 -0.70625 -0.62812 -0.71227 C -0.6526 -0.71829 -0.66805 -0.72014 -0.68333 -0.72199 " pathEditMode="relative" rAng="0" ptsTypes="aaaaaaaaaA">
                                      <p:cBhvr>
                                        <p:cTn id="13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2" y="-3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2372059/8eb553cf-b3b3-4d8e-a244-62c1c136280d/s1200?webp=fals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1196752"/>
            <a:ext cx="8928992" cy="55446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Скругленный прямоугольник 2">
            <a:hlinkClick r:id="rId5" action="ppaction://hlinksldjump"/>
          </p:cNvPr>
          <p:cNvSpPr/>
          <p:nvPr/>
        </p:nvSpPr>
        <p:spPr>
          <a:xfrm>
            <a:off x="2843808" y="260648"/>
            <a:ext cx="3744416" cy="3600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Candara" pitchFamily="34" charset="0"/>
              </a:rPr>
              <a:t>Найди предметы со звуком </a:t>
            </a:r>
            <a:r>
              <a:rPr lang="en-US" sz="2000" dirty="0" smtClean="0">
                <a:latin typeface="Candara" pitchFamily="34" charset="0"/>
              </a:rPr>
              <a:t>[</a:t>
            </a:r>
            <a:r>
              <a:rPr lang="ru-RU" sz="2000" dirty="0" smtClean="0">
                <a:latin typeface="Candara" pitchFamily="34" charset="0"/>
              </a:rPr>
              <a:t>Т</a:t>
            </a:r>
            <a:r>
              <a:rPr lang="en-US" sz="2000" dirty="0" smtClean="0">
                <a:latin typeface="Candara" pitchFamily="34" charset="0"/>
              </a:rPr>
              <a:t>’]</a:t>
            </a:r>
            <a:endParaRPr lang="ru-RU" sz="2000" dirty="0">
              <a:latin typeface="Candara" pitchFamily="34" charset="0"/>
            </a:endParaRPr>
          </a:p>
        </p:txBody>
      </p:sp>
      <p:pic>
        <p:nvPicPr>
          <p:cNvPr id="4" name="Picture 2" descr="http://kolspb.ru/wp-content/uploads/2017/07/%D0%91%D1%83%D1%80%D0%B0%D1%82%D0%B8%D0%BD%D0%BE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78CDEC"/>
              </a:clrFrom>
              <a:clrTo>
                <a:srgbClr val="78CDEC">
                  <a:alpha val="0"/>
                </a:srgbClr>
              </a:clrTo>
            </a:clrChange>
          </a:blip>
          <a:srcRect l="11433" r="11147"/>
          <a:stretch>
            <a:fillRect/>
          </a:stretch>
        </p:blipFill>
        <p:spPr bwMode="auto">
          <a:xfrm>
            <a:off x="251520" y="188640"/>
            <a:ext cx="1512168" cy="1152128"/>
          </a:xfrm>
          <a:prstGeom prst="ellipse">
            <a:avLst/>
          </a:prstGeom>
          <a:ln w="63500" cap="rnd">
            <a:solidFill>
              <a:schemeClr val="bg1">
                <a:lumMod val="95000"/>
              </a:schemeClr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624589">
            <a:off x="8223500" y="6102478"/>
            <a:ext cx="576184" cy="466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Трапеция 19"/>
          <p:cNvSpPr/>
          <p:nvPr/>
        </p:nvSpPr>
        <p:spPr>
          <a:xfrm>
            <a:off x="2123728" y="2348880"/>
            <a:ext cx="1368152" cy="1440160"/>
          </a:xfrm>
          <a:prstGeom prst="trapezoid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2555776" y="2924944"/>
            <a:ext cx="432000" cy="432048"/>
          </a:xfrm>
          <a:prstGeom prst="ellipse">
            <a:avLst/>
          </a:prstGeom>
          <a:solidFill>
            <a:srgbClr val="22901C"/>
          </a:solidFill>
          <a:ln>
            <a:solidFill>
              <a:srgbClr val="2290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Трапеция 21"/>
          <p:cNvSpPr/>
          <p:nvPr/>
        </p:nvSpPr>
        <p:spPr>
          <a:xfrm>
            <a:off x="683568" y="2636912"/>
            <a:ext cx="1368152" cy="1440160"/>
          </a:xfrm>
          <a:prstGeom prst="trapezoid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1331640" y="3212976"/>
            <a:ext cx="432000" cy="432048"/>
          </a:xfrm>
          <a:prstGeom prst="ellipse">
            <a:avLst/>
          </a:prstGeom>
          <a:solidFill>
            <a:srgbClr val="22901C"/>
          </a:solidFill>
          <a:ln>
            <a:solidFill>
              <a:srgbClr val="2290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Трапеция 23"/>
          <p:cNvSpPr/>
          <p:nvPr/>
        </p:nvSpPr>
        <p:spPr>
          <a:xfrm>
            <a:off x="4644008" y="2852936"/>
            <a:ext cx="2952328" cy="3168352"/>
          </a:xfrm>
          <a:prstGeom prst="trapezoid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5292080" y="4365104"/>
            <a:ext cx="432000" cy="432048"/>
          </a:xfrm>
          <a:prstGeom prst="ellipse">
            <a:avLst/>
          </a:prstGeom>
          <a:solidFill>
            <a:srgbClr val="22901C"/>
          </a:solidFill>
          <a:ln>
            <a:solidFill>
              <a:srgbClr val="2290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338" name="Picture 2" descr="https://cdn3.vectorstock.com/i/1000x1000/84/92/tube-of-toothpaste-and-other-paste-vector-1058492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0344"/>
          <a:stretch>
            <a:fillRect/>
          </a:stretch>
        </p:blipFill>
        <p:spPr bwMode="auto">
          <a:xfrm rot="1876897">
            <a:off x="4517148" y="1403171"/>
            <a:ext cx="1436167" cy="1041681"/>
          </a:xfrm>
          <a:prstGeom prst="rect">
            <a:avLst/>
          </a:prstGeom>
          <a:noFill/>
        </p:spPr>
      </p:pic>
      <p:sp>
        <p:nvSpPr>
          <p:cNvPr id="27" name="Трапеция 26"/>
          <p:cNvSpPr/>
          <p:nvPr/>
        </p:nvSpPr>
        <p:spPr>
          <a:xfrm>
            <a:off x="683568" y="3789040"/>
            <a:ext cx="2808312" cy="1656184"/>
          </a:xfrm>
          <a:prstGeom prst="trapezoid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2771800" y="4437112"/>
            <a:ext cx="432000" cy="432048"/>
          </a:xfrm>
          <a:prstGeom prst="ellipse">
            <a:avLst/>
          </a:prstGeom>
          <a:solidFill>
            <a:srgbClr val="22901C"/>
          </a:solidFill>
          <a:ln>
            <a:solidFill>
              <a:srgbClr val="2290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Трапеция 33"/>
          <p:cNvSpPr/>
          <p:nvPr/>
        </p:nvSpPr>
        <p:spPr>
          <a:xfrm>
            <a:off x="4499992" y="1556792"/>
            <a:ext cx="1656184" cy="576064"/>
          </a:xfrm>
          <a:prstGeom prst="trapezoid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4932040" y="1628800"/>
            <a:ext cx="432000" cy="432048"/>
          </a:xfrm>
          <a:prstGeom prst="ellipse">
            <a:avLst/>
          </a:prstGeom>
          <a:solidFill>
            <a:srgbClr val="22901C"/>
          </a:solidFill>
          <a:ln>
            <a:solidFill>
              <a:srgbClr val="2290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59259E-6 C -0.02344 -0.05995 -0.0467 -0.11828 -0.06823 -0.16412 C -0.0882 -0.21065 -0.09983 -0.23703 -0.12326 -0.27778 C -0.14479 -0.31852 -0.17483 -0.37222 -0.20139 -0.40856 C -0.22639 -0.44444 -0.24462 -0.4669 -0.27465 -0.49398 C -0.30451 -0.52037 -0.35104 -0.54791 -0.37934 -0.56852 C -0.40938 -0.58935 -0.4276 -0.60324 -0.4526 -0.61828 C -0.47917 -0.63333 -0.51076 -0.64421 -0.5375 -0.65694 C -0.56406 -0.66944 -0.58733 -0.68148 -0.61233 -0.69236 C -0.63733 -0.70416 -0.66892 -0.71458 -0.68715 -0.72477 C -0.70556 -0.73495 -0.71215 -0.74004 -0.72205 -0.75278 C -0.73385 -0.76574 -0.74705 -0.79444 -0.75365 -0.80185 " pathEditMode="relative" rAng="0" ptsTypes="aaaaaaaaaaaA">
                                      <p:cBhvr>
                                        <p:cTn id="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7" y="-4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  <p:bldLst>
      <p:bldP spid="21" grpId="0" animBg="1"/>
      <p:bldP spid="23" grpId="0" animBg="1"/>
      <p:bldP spid="25" grpId="0" animBg="1"/>
      <p:bldP spid="28" grpId="0" animBg="1"/>
      <p:bldP spid="3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Галина Ивановна\Desktop\Картинки\1579435023_10-45.jpg"/>
          <p:cNvPicPr>
            <a:picLocks noChangeAspect="1" noChangeArrowheads="1"/>
          </p:cNvPicPr>
          <p:nvPr/>
        </p:nvPicPr>
        <p:blipFill>
          <a:blip r:embed="rId3" cstate="print"/>
          <a:srcRect l="6667" t="-1818" b="9513"/>
          <a:stretch>
            <a:fillRect/>
          </a:stretch>
        </p:blipFill>
        <p:spPr bwMode="auto">
          <a:xfrm>
            <a:off x="179512" y="0"/>
            <a:ext cx="8784976" cy="67352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6" name="Picture 6" descr="http://skupka-ocenka24.ru/wp-content/uploads/2018/01/sdat_televizor.png"/>
          <p:cNvPicPr>
            <a:picLocks noChangeAspect="1" noChangeArrowheads="1"/>
          </p:cNvPicPr>
          <p:nvPr/>
        </p:nvPicPr>
        <p:blipFill>
          <a:blip r:embed="rId4" cstate="print"/>
          <a:srcRect l="16980" t="4547" r="12884" b="8829"/>
          <a:stretch>
            <a:fillRect/>
          </a:stretch>
        </p:blipFill>
        <p:spPr bwMode="auto">
          <a:xfrm>
            <a:off x="4283968" y="836712"/>
            <a:ext cx="4680520" cy="4032448"/>
          </a:xfrm>
          <a:prstGeom prst="rect">
            <a:avLst/>
          </a:prstGeom>
          <a:noFill/>
        </p:spPr>
      </p:pic>
      <p:sp>
        <p:nvSpPr>
          <p:cNvPr id="3" name="Скругленный прямоугольник 2">
            <a:hlinkClick r:id="rId5" action="ppaction://hlinksldjump"/>
          </p:cNvPr>
          <p:cNvSpPr/>
          <p:nvPr/>
        </p:nvSpPr>
        <p:spPr>
          <a:xfrm>
            <a:off x="5436096" y="332656"/>
            <a:ext cx="3168352" cy="50405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Candara" pitchFamily="34" charset="0"/>
              </a:rPr>
              <a:t>Физкультминутка </a:t>
            </a:r>
          </a:p>
        </p:txBody>
      </p:sp>
      <p:pic>
        <p:nvPicPr>
          <p:cNvPr id="1027" name="Picture 3" descr="C:\Users\Галина Ивановна\Desktop\Картинки\40620_900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251520" y="1916832"/>
            <a:ext cx="3819600" cy="4658463"/>
          </a:xfrm>
          <a:prstGeom prst="rect">
            <a:avLst/>
          </a:prstGeom>
          <a:noFill/>
        </p:spPr>
      </p:pic>
      <p:sp>
        <p:nvSpPr>
          <p:cNvPr id="6" name="Управляющая кнопка: домой 5">
            <a:hlinkClick r:id="rId7" action="ppaction://hlinksldjump" highlightClick="1"/>
          </p:cNvPr>
          <p:cNvSpPr/>
          <p:nvPr/>
        </p:nvSpPr>
        <p:spPr>
          <a:xfrm>
            <a:off x="8460432" y="6237312"/>
            <a:ext cx="324000" cy="324000"/>
          </a:xfrm>
          <a:prstGeom prst="actionButtonHom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У_ЖИРАФА_ПЯТНА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8" cstate="print"/>
          <a:stretch>
            <a:fillRect/>
          </a:stretch>
        </p:blipFill>
        <p:spPr>
          <a:xfrm>
            <a:off x="4644009" y="1988840"/>
            <a:ext cx="3192016" cy="23580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9" descr="https://img.elmir.ua/img/836143/3000/2000/skovoroda-vok_tescoma_i-premium_stone_6024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4221088"/>
            <a:ext cx="1939177" cy="1368152"/>
          </a:xfrm>
          <a:prstGeom prst="rect">
            <a:avLst/>
          </a:prstGeom>
          <a:noFill/>
        </p:spPr>
      </p:pic>
      <p:sp>
        <p:nvSpPr>
          <p:cNvPr id="40" name="Овал 39"/>
          <p:cNvSpPr/>
          <p:nvPr/>
        </p:nvSpPr>
        <p:spPr>
          <a:xfrm>
            <a:off x="3275856" y="1124744"/>
            <a:ext cx="2088232" cy="1656184"/>
          </a:xfrm>
          <a:prstGeom prst="ellipse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3" name="Группа 52"/>
          <p:cNvGrpSpPr/>
          <p:nvPr/>
        </p:nvGrpSpPr>
        <p:grpSpPr>
          <a:xfrm>
            <a:off x="3419872" y="1196752"/>
            <a:ext cx="1656184" cy="1512168"/>
            <a:chOff x="4788024" y="0"/>
            <a:chExt cx="3212976" cy="3212976"/>
          </a:xfrm>
        </p:grpSpPr>
        <p:pic>
          <p:nvPicPr>
            <p:cNvPr id="54" name="Picture 3" descr="H:\ОБУЧЕНИЕ ГРАМОТЕ\Т\unnamed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788024" y="0"/>
              <a:ext cx="3212976" cy="3212976"/>
            </a:xfrm>
            <a:prstGeom prst="rect">
              <a:avLst/>
            </a:prstGeom>
            <a:noFill/>
          </p:spPr>
        </p:pic>
        <p:pic>
          <p:nvPicPr>
            <p:cNvPr id="55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364089" y="1196752"/>
              <a:ext cx="1944215" cy="144016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sp>
        <p:nvSpPr>
          <p:cNvPr id="52" name="Овал 51"/>
          <p:cNvSpPr/>
          <p:nvPr/>
        </p:nvSpPr>
        <p:spPr>
          <a:xfrm>
            <a:off x="251520" y="1268760"/>
            <a:ext cx="2448272" cy="1368152"/>
          </a:xfrm>
          <a:prstGeom prst="ellipse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539552" y="4149080"/>
            <a:ext cx="1728192" cy="1728192"/>
          </a:xfrm>
          <a:prstGeom prst="ellipse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6228184" y="1196752"/>
            <a:ext cx="1872208" cy="1512168"/>
          </a:xfrm>
          <a:prstGeom prst="ellipse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5004048" y="4005064"/>
            <a:ext cx="2088232" cy="1728192"/>
          </a:xfrm>
          <a:prstGeom prst="ellipse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>
            <a:hlinkClick r:id="rId6" action="ppaction://hlinksldjump"/>
          </p:cNvPr>
          <p:cNvSpPr/>
          <p:nvPr/>
        </p:nvSpPr>
        <p:spPr>
          <a:xfrm>
            <a:off x="2771800" y="332656"/>
            <a:ext cx="3240360" cy="3600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Candara" pitchFamily="34" charset="0"/>
              </a:rPr>
              <a:t>«Найди и раскрась»</a:t>
            </a:r>
            <a:endParaRPr lang="ru-RU" sz="2000" dirty="0">
              <a:latin typeface="Candara" pitchFamily="34" charset="0"/>
            </a:endParaRPr>
          </a:p>
        </p:txBody>
      </p:sp>
      <p:pic>
        <p:nvPicPr>
          <p:cNvPr id="2" name="Picture 2" descr="C:\Users\Галина Ивановна\Desktop\Картинки\kisspng-wallet-money-coin-computer-icons-5b1eaab0c12169.5757298115287364327911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64288" y="5373216"/>
            <a:ext cx="1355625" cy="1296144"/>
          </a:xfrm>
          <a:prstGeom prst="rect">
            <a:avLst/>
          </a:prstGeom>
          <a:noFill/>
        </p:spPr>
      </p:pic>
      <p:pic>
        <p:nvPicPr>
          <p:cNvPr id="30" name="Picture 4" descr="http://i.mycdn.me/i?r=AzEPZsRbOZEKgBhR0XGMT1RkBzMZJiybD7bYIP5ffRxpmKaKTM5SRkZCeTgDn6uOyic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1028" r="8972"/>
          <a:stretch>
            <a:fillRect/>
          </a:stretch>
        </p:blipFill>
        <p:spPr bwMode="auto">
          <a:xfrm>
            <a:off x="7524328" y="3068960"/>
            <a:ext cx="1619672" cy="2538816"/>
          </a:xfrm>
          <a:prstGeom prst="rect">
            <a:avLst/>
          </a:prstGeom>
          <a:noFill/>
        </p:spPr>
      </p:pic>
      <p:cxnSp>
        <p:nvCxnSpPr>
          <p:cNvPr id="44" name="Прямая соединительная линия 43"/>
          <p:cNvCxnSpPr/>
          <p:nvPr/>
        </p:nvCxnSpPr>
        <p:spPr>
          <a:xfrm>
            <a:off x="539552" y="6093296"/>
            <a:ext cx="158417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3419872" y="3068960"/>
            <a:ext cx="172819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611560" y="3068960"/>
            <a:ext cx="158417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6228184" y="3068960"/>
            <a:ext cx="158417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5292080" y="6093296"/>
            <a:ext cx="158417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9" name="Управляющая кнопка: домой 28">
            <a:hlinkClick r:id="rId9" action="ppaction://hlinksldjump" highlightClick="1"/>
          </p:cNvPr>
          <p:cNvSpPr/>
          <p:nvPr/>
        </p:nvSpPr>
        <p:spPr>
          <a:xfrm>
            <a:off x="8604448" y="6309320"/>
            <a:ext cx="324000" cy="324000"/>
          </a:xfrm>
          <a:prstGeom prst="actionButtonHom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>
            <a:off x="2843808" y="6093296"/>
            <a:ext cx="172819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2996208" y="4301480"/>
            <a:ext cx="1296144" cy="1548000"/>
          </a:xfrm>
          <a:prstGeom prst="line">
            <a:avLst/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H="1">
            <a:off x="2915816" y="4293096"/>
            <a:ext cx="1368152" cy="1548000"/>
          </a:xfrm>
          <a:prstGeom prst="line">
            <a:avLst/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42" name="Picture 2" descr="https://avatars.mds.yandex.net/get-pdb/1101614/48a8c351-9eb9-4350-b8a8-ef82d34f4cac/s1200?webp=false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5536" y="1340768"/>
            <a:ext cx="2049239" cy="1296144"/>
          </a:xfrm>
          <a:prstGeom prst="rect">
            <a:avLst/>
          </a:prstGeom>
          <a:noFill/>
        </p:spPr>
      </p:pic>
      <p:pic>
        <p:nvPicPr>
          <p:cNvPr id="31" name="Picture 4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15616" y="1700808"/>
            <a:ext cx="504056" cy="451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8" name="Picture 4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79912" y="1556792"/>
            <a:ext cx="504056" cy="451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6" name="Picture 5" descr="https://avatars.mds.yandex.net/get-pdb/909209/a2adc7b8-5a07-4ef7-b26d-02915d3e36fa/s1200?webp=false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4242" r="21212"/>
          <a:stretch>
            <a:fillRect/>
          </a:stretch>
        </p:blipFill>
        <p:spPr bwMode="auto">
          <a:xfrm rot="668127">
            <a:off x="6697005" y="1353953"/>
            <a:ext cx="1001566" cy="1224136"/>
          </a:xfrm>
          <a:prstGeom prst="rect">
            <a:avLst/>
          </a:prstGeom>
          <a:noFill/>
        </p:spPr>
      </p:pic>
      <p:pic>
        <p:nvPicPr>
          <p:cNvPr id="35" name="Picture 4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532748">
            <a:off x="7305530" y="1603522"/>
            <a:ext cx="504056" cy="451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7" name="Picture 7" descr="https://i.pinimg.com/originals/94/ab/0f/94ab0fa55bb750003d8bf562f3046a55.gif"/>
          <p:cNvPicPr>
            <a:picLocks noChangeAspect="1" noChangeArrowheads="1" noCrop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043608" y="4221088"/>
            <a:ext cx="718746" cy="1584176"/>
          </a:xfrm>
          <a:prstGeom prst="rect">
            <a:avLst/>
          </a:prstGeom>
          <a:noFill/>
        </p:spPr>
      </p:pic>
      <p:pic>
        <p:nvPicPr>
          <p:cNvPr id="49" name="Picture 4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87624" y="4869160"/>
            <a:ext cx="504056" cy="451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9" name="Рисунок 58" descr="https://avatars.mds.yandex.net/get-zen_doc/751940/pub_5ace30b955876b871195ec16_5ace4700a936f4147eda0297/scale_1200"/>
          <p:cNvPicPr/>
          <p:nvPr/>
        </p:nvPicPr>
        <p:blipFill>
          <a:blip r:embed="rId14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149080"/>
            <a:ext cx="1591072" cy="1440159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Picture 4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52120" y="4725144"/>
            <a:ext cx="504056" cy="451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96296E-6 C 0.01354 0.00833 0.02743 0.01666 0.04097 0.02569 C 0.05451 0.03449 0.06719 0.04467 0.08073 0.05301 C 0.09427 0.06134 0.10469 0.06481 0.12187 0.07569 C 0.13889 0.08634 0.15816 0.10069 0.18333 0.11736 C 0.20851 0.13426 0.24219 0.15625 0.27257 0.17708 C 0.30278 0.19768 0.33125 0.21527 0.36528 0.24143 C 0.39948 0.26759 0.44062 0.30185 0.47743 0.33472 C 0.51424 0.36759 0.55399 0.40578 0.58715 0.43935 C 0.62031 0.47315 0.65295 0.50995 0.67656 0.53611 C 0.70017 0.56227 0.71979 0.58703 0.7283 0.59722 " pathEditMode="relative" rAng="0" ptsTypes="aaaaaaaaaaA">
                                      <p:cBhvr>
                                        <p:cTn id="1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4" y="2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3.7037E-6 C 0.00834 -3.7037E-6 0.01719 -3.7037E-6 0.02587 0.00255 C 0.03472 0.00556 0.04202 0.00926 0.05313 0.0169 C 0.06389 0.02431 0.07656 0.03172 0.09202 0.04746 C 0.10764 0.06366 0.11667 0.0713 0.14601 0.11227 C 0.17604 0.15348 0.22552 0.21945 0.26979 0.29491 C 0.31459 0.36991 0.36372 0.4676 0.41337 0.56551 " pathEditMode="relative" rAng="0" ptsTypes="aaaaaaA">
                                      <p:cBhvr>
                                        <p:cTn id="24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7" y="2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5.55112E-17 C -3.88889E-6 0.00046 0.029 0.28912 0.05938 0.57986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" y="2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0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2.22222E-6 C 0.04688 0.00741 0.09444 0.01482 0.13281 0.02176 C 0.17101 0.02894 0.1941 0.03519 0.22865 0.04167 C 0.26337 0.04815 0.29149 0.0507 0.33993 0.05996 C 0.38837 0.06922 0.46354 0.08773 0.51875 0.09676 C 0.57413 0.10579 0.62361 0.10972 0.67344 0.11412 " pathEditMode="relative" rAng="0" ptsTypes="aaaaaA">
                                      <p:cBhvr>
                                        <p:cTn id="46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7" y="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83333E-6 -2.22222E-6 C 0.01772 0.0095 0.0356 0.01899 0.05001 0.02778 C 0.06442 0.03658 0.0731 0.04468 0.08612 0.05278 C 0.09914 0.06088 0.10973 0.06436 0.12796 0.07593 C 0.14619 0.0875 0.17449 0.11112 0.19532 0.12246 C 0.21615 0.1338 0.23473 0.13889 0.25348 0.14422 " pathEditMode="relative" ptsTypes="aaaaaA">
                                      <p:cBhvr>
                                        <p:cTn id="65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52" grpId="0" animBg="1"/>
      <p:bldP spid="39" grpId="0" animBg="1"/>
      <p:bldP spid="10" grpId="0" animBg="1"/>
    </p:bldLst>
  </p:timing>
</p:sld>
</file>

<file path=ppt/theme/theme1.xml><?xml version="1.0" encoding="utf-8"?>
<a:theme xmlns:a="http://schemas.openxmlformats.org/drawingml/2006/main" name="Тема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4741</TotalTime>
  <Words>114</Words>
  <Application>Microsoft Office PowerPoint</Application>
  <PresentationFormat>Экран (4:3)</PresentationFormat>
  <Paragraphs>33</Paragraphs>
  <Slides>13</Slides>
  <Notes>10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Тема2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Галина Ивановна</dc:creator>
  <cp:lastModifiedBy>Галина Ивановна</cp:lastModifiedBy>
  <cp:revision>513</cp:revision>
  <dcterms:created xsi:type="dcterms:W3CDTF">2020-04-24T06:45:36Z</dcterms:created>
  <dcterms:modified xsi:type="dcterms:W3CDTF">2023-07-05T11:03:15Z</dcterms:modified>
</cp:coreProperties>
</file>