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6"/>
  </p:notesMasterIdLst>
  <p:sldIdLst>
    <p:sldId id="302" r:id="rId2"/>
    <p:sldId id="331" r:id="rId3"/>
    <p:sldId id="287" r:id="rId4"/>
    <p:sldId id="275" r:id="rId5"/>
    <p:sldId id="317" r:id="rId6"/>
    <p:sldId id="323" r:id="rId7"/>
    <p:sldId id="324" r:id="rId8"/>
    <p:sldId id="326" r:id="rId9"/>
    <p:sldId id="325" r:id="rId10"/>
    <p:sldId id="310" r:id="rId11"/>
    <p:sldId id="329" r:id="rId12"/>
    <p:sldId id="328" r:id="rId13"/>
    <p:sldId id="330" r:id="rId14"/>
    <p:sldId id="30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901C"/>
    <a:srgbClr val="200AC0"/>
    <a:srgbClr val="1A701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96" autoAdjust="0"/>
    <p:restoredTop sz="87819" autoAdjust="0"/>
  </p:normalViewPr>
  <p:slideViewPr>
    <p:cSldViewPr>
      <p:cViewPr>
        <p:scale>
          <a:sx n="80" d="100"/>
          <a:sy n="80" d="100"/>
        </p:scale>
        <p:origin x="-894" y="-7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72706E-5F83-4805-AC3A-97F11EE00507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4E9397-1D84-46B4-B2DE-9FA197B46A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75129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вальная выноска 10"/>
          <p:cNvSpPr/>
          <p:nvPr/>
        </p:nvSpPr>
        <p:spPr>
          <a:xfrm>
            <a:off x="1007604" y="548680"/>
            <a:ext cx="7128792" cy="3473674"/>
          </a:xfrm>
          <a:prstGeom prst="wedgeEllipseCallout">
            <a:avLst>
              <a:gd name="adj1" fmla="val 47755"/>
              <a:gd name="adj2" fmla="val 35079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5390"/>
          <a:stretch/>
        </p:blipFill>
        <p:spPr>
          <a:xfrm>
            <a:off x="6660232" y="3409156"/>
            <a:ext cx="2223864" cy="32074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3189"/>
          <a:stretch/>
        </p:blipFill>
        <p:spPr>
          <a:xfrm>
            <a:off x="179512" y="1841514"/>
            <a:ext cx="2345804" cy="472386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Рамка 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5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88628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7993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042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1547664" y="332656"/>
            <a:ext cx="7272808" cy="158417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79512" y="116632"/>
            <a:ext cx="1584176" cy="2327588"/>
          </a:xfrm>
          <a:prstGeom prst="rect">
            <a:avLst/>
          </a:prstGeom>
        </p:spPr>
      </p:pic>
      <p:sp>
        <p:nvSpPr>
          <p:cNvPr id="7" name="Рамка 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5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44824"/>
            <a:ext cx="8229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657485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70039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39873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681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5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539238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5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73818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1744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6426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904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gif"/><Relationship Id="rId3" Type="http://schemas.openxmlformats.org/officeDocument/2006/relationships/image" Target="../media/image46.jpeg"/><Relationship Id="rId7" Type="http://schemas.openxmlformats.org/officeDocument/2006/relationships/image" Target="../media/image48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7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slide" Target="slide9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slide" Target="slide3.xml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slide" Target="slide1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slide" Target="slide9.xml"/><Relationship Id="rId5" Type="http://schemas.openxmlformats.org/officeDocument/2006/relationships/image" Target="../media/image15.png"/><Relationship Id="rId10" Type="http://schemas.openxmlformats.org/officeDocument/2006/relationships/slide" Target="slide5.xml"/><Relationship Id="rId4" Type="http://schemas.openxmlformats.org/officeDocument/2006/relationships/image" Target="../media/image14.jpe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slide" Target="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slide" Target="slide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1.jpeg"/><Relationship Id="rId7" Type="http://schemas.openxmlformats.org/officeDocument/2006/relationships/slide" Target="slide4.xml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&#1043;&#1072;&#1083;&#1080;&#1085;&#1072;%20&#1048;&#1074;&#1072;&#1085;&#1086;&#1074;&#1085;&#1072;\Desktop\&#1055;&#1048;&#1096;&#1080;&#1095;&#1080;&#1090;&#1072;&#1081;&#1082;&#1072;\&#1058;\&#1059;_&#1046;&#1048;&#1056;&#1040;&#1060;&#1040;_&#1055;&#1071;&#1058;&#1053;&#1040;.mp4" TargetMode="External"/><Relationship Id="rId6" Type="http://schemas.openxmlformats.org/officeDocument/2006/relationships/image" Target="../media/image33.png"/><Relationship Id="rId5" Type="http://schemas.openxmlformats.org/officeDocument/2006/relationships/slide" Target="slide8.xml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gif"/><Relationship Id="rId7" Type="http://schemas.openxmlformats.org/officeDocument/2006/relationships/image" Target="../media/image40.png"/><Relationship Id="rId12" Type="http://schemas.openxmlformats.org/officeDocument/2006/relationships/image" Target="../media/image22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43.jpeg"/><Relationship Id="rId5" Type="http://schemas.openxmlformats.org/officeDocument/2006/relationships/image" Target="../media/image38.png"/><Relationship Id="rId10" Type="http://schemas.openxmlformats.org/officeDocument/2006/relationships/slide" Target="slide7.xml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H:\ОБУЧЕНИЕ ГРАМОТЕ\Н\Н\img6.jpg"/>
          <p:cNvPicPr>
            <a:picLocks noChangeAspect="1" noChangeArrowheads="1"/>
          </p:cNvPicPr>
          <p:nvPr/>
        </p:nvPicPr>
        <p:blipFill>
          <a:blip r:embed="rId3" cstate="print"/>
          <a:srcRect l="9838" t="19550" r="9051" b="11912"/>
          <a:stretch>
            <a:fillRect/>
          </a:stretch>
        </p:blipFill>
        <p:spPr bwMode="auto">
          <a:xfrm>
            <a:off x="539552" y="1484784"/>
            <a:ext cx="8180969" cy="5184576"/>
          </a:xfrm>
          <a:prstGeom prst="rect">
            <a:avLst/>
          </a:prstGeom>
          <a:noFill/>
        </p:spPr>
      </p:pic>
      <p:sp>
        <p:nvSpPr>
          <p:cNvPr id="16" name="Полилиния 15"/>
          <p:cNvSpPr/>
          <p:nvPr/>
        </p:nvSpPr>
        <p:spPr>
          <a:xfrm>
            <a:off x="179512" y="332656"/>
            <a:ext cx="8784976" cy="1107996"/>
          </a:xfrm>
          <a:custGeom>
            <a:avLst/>
            <a:gdLst>
              <a:gd name="connsiteX0" fmla="*/ 0 w 6184129"/>
              <a:gd name="connsiteY0" fmla="*/ 0 h 923330"/>
              <a:gd name="connsiteX1" fmla="*/ 6184129 w 6184129"/>
              <a:gd name="connsiteY1" fmla="*/ 0 h 923330"/>
              <a:gd name="connsiteX2" fmla="*/ 6184129 w 6184129"/>
              <a:gd name="connsiteY2" fmla="*/ 923330 h 923330"/>
              <a:gd name="connsiteX3" fmla="*/ 0 w 6184129"/>
              <a:gd name="connsiteY3" fmla="*/ 923330 h 923330"/>
              <a:gd name="connsiteX4" fmla="*/ 0 w 6184129"/>
              <a:gd name="connsiteY4" fmla="*/ 0 h 923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84129" h="923330">
                <a:moveTo>
                  <a:pt x="0" y="0"/>
                </a:moveTo>
                <a:lnTo>
                  <a:pt x="6184129" y="0"/>
                </a:lnTo>
                <a:lnTo>
                  <a:pt x="6184129" y="923330"/>
                </a:lnTo>
                <a:lnTo>
                  <a:pt x="0" y="92333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«Учим звуки и буквы»</a:t>
            </a:r>
            <a:endParaRPr lang="ru-RU" sz="6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Группа 17"/>
          <p:cNvGrpSpPr/>
          <p:nvPr/>
        </p:nvGrpSpPr>
        <p:grpSpPr>
          <a:xfrm>
            <a:off x="323528" y="4149078"/>
            <a:ext cx="8585429" cy="2016224"/>
            <a:chOff x="323528" y="4149078"/>
            <a:chExt cx="8585429" cy="2016224"/>
          </a:xfrm>
        </p:grpSpPr>
        <p:pic>
          <p:nvPicPr>
            <p:cNvPr id="25" name="Рисунок 24"/>
            <p:cNvPicPr/>
            <p:nvPr/>
          </p:nvPicPr>
          <p:blipFill>
            <a:blip r:embed="rId2" cstate="print"/>
            <a:srcRect t="6504" b="78049"/>
            <a:stretch>
              <a:fillRect/>
            </a:stretch>
          </p:blipFill>
          <p:spPr bwMode="auto">
            <a:xfrm>
              <a:off x="323528" y="4149079"/>
              <a:ext cx="4824536" cy="2016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" name="Рисунок 25"/>
            <p:cNvPicPr/>
            <p:nvPr/>
          </p:nvPicPr>
          <p:blipFill>
            <a:blip r:embed="rId2" cstate="print"/>
            <a:srcRect t="6504" b="78049"/>
            <a:stretch>
              <a:fillRect/>
            </a:stretch>
          </p:blipFill>
          <p:spPr bwMode="auto">
            <a:xfrm>
              <a:off x="4139952" y="4149078"/>
              <a:ext cx="4769005" cy="2016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" name="Группа 16"/>
          <p:cNvGrpSpPr/>
          <p:nvPr/>
        </p:nvGrpSpPr>
        <p:grpSpPr>
          <a:xfrm>
            <a:off x="401730" y="1422068"/>
            <a:ext cx="8586652" cy="2006932"/>
            <a:chOff x="401730" y="1422068"/>
            <a:chExt cx="8586652" cy="2006932"/>
          </a:xfrm>
        </p:grpSpPr>
        <p:pic>
          <p:nvPicPr>
            <p:cNvPr id="19" name="Рисунок 18"/>
            <p:cNvPicPr/>
            <p:nvPr/>
          </p:nvPicPr>
          <p:blipFill>
            <a:blip r:embed="rId2" cstate="print"/>
            <a:srcRect t="32869" r="-963" b="50406"/>
            <a:stretch>
              <a:fillRect/>
            </a:stretch>
          </p:blipFill>
          <p:spPr bwMode="auto">
            <a:xfrm>
              <a:off x="401730" y="1422068"/>
              <a:ext cx="5898462" cy="20069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" name="Рисунок 23"/>
            <p:cNvPicPr/>
            <p:nvPr/>
          </p:nvPicPr>
          <p:blipFill rotWithShape="1">
            <a:blip r:embed="rId2" cstate="print"/>
            <a:srcRect t="32869" r="16584" b="50406"/>
            <a:stretch/>
          </p:blipFill>
          <p:spPr bwMode="auto">
            <a:xfrm>
              <a:off x="5148064" y="1437985"/>
              <a:ext cx="3840318" cy="19910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Скругленный прямоугольник 2">
            <a:hlinkClick r:id="rId3" action="ppaction://hlinksldjump"/>
          </p:cNvPr>
          <p:cNvSpPr/>
          <p:nvPr/>
        </p:nvSpPr>
        <p:spPr>
          <a:xfrm>
            <a:off x="2555776" y="260648"/>
            <a:ext cx="4032448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Candara" pitchFamily="34" charset="0"/>
              </a:rPr>
              <a:t>Письмо буквы Ю</a:t>
            </a:r>
            <a:endParaRPr lang="ru-RU" sz="2000" b="1" dirty="0">
              <a:latin typeface="Candara" pitchFamily="34" charset="0"/>
            </a:endParaRPr>
          </a:p>
        </p:txBody>
      </p:sp>
      <p:sp>
        <p:nvSpPr>
          <p:cNvPr id="4" name="Rectangle 13"/>
          <p:cNvSpPr>
            <a:spLocks noChangeArrowheads="1"/>
          </p:cNvSpPr>
          <p:nvPr/>
        </p:nvSpPr>
        <p:spPr bwMode="auto">
          <a:xfrm>
            <a:off x="323528" y="1052736"/>
            <a:ext cx="86409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90488" algn="l"/>
                <a:tab pos="2698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Обвести карандашом только правильно написанные буквы </a:t>
            </a:r>
            <a:r>
              <a:rPr lang="ru-RU" dirty="0">
                <a:latin typeface="Arial" pitchFamily="34" charset="0"/>
                <a:ea typeface="Times New Roman" pitchFamily="18" charset="0"/>
                <a:cs typeface="Arial" pitchFamily="34" charset="0"/>
              </a:rPr>
              <a:t>Ю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3645024"/>
            <a:ext cx="49289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Зачеркни неправильно написанные буквы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728333" y="2406401"/>
            <a:ext cx="251379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728333" y="1527818"/>
            <a:ext cx="0" cy="175716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1331640" y="4437112"/>
            <a:ext cx="864000" cy="1368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1331640" y="4437112"/>
            <a:ext cx="864000" cy="1368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http://kolspb.ru/wp-content/uploads/2017/07/%D0%91%D1%83%D1%80%D0%B0%D1%82%D0%B8%D0%BD%D0%BE.png"/>
          <p:cNvPicPr>
            <a:picLocks noChangeAspect="1" noChangeArrowheads="1"/>
          </p:cNvPicPr>
          <p:nvPr/>
        </p:nvPicPr>
        <p:blipFill>
          <a:blip r:embed="rId4" cstate="print"/>
          <a:srcRect l="11433" r="11147"/>
          <a:stretch>
            <a:fillRect/>
          </a:stretch>
        </p:blipFill>
        <p:spPr bwMode="auto">
          <a:xfrm flipH="1">
            <a:off x="7380312" y="260648"/>
            <a:ext cx="1532892" cy="1083782"/>
          </a:xfrm>
          <a:prstGeom prst="ellipse">
            <a:avLst/>
          </a:prstGeom>
          <a:ln w="63500" cap="rnd">
            <a:solidFill>
              <a:schemeClr val="bg1">
                <a:lumMod val="95000"/>
              </a:schemeClr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DFFFC"/>
              </a:clrFrom>
              <a:clrTo>
                <a:srgbClr val="FDFF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747162">
            <a:off x="289875" y="6205172"/>
            <a:ext cx="297592" cy="430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Овал 15"/>
          <p:cNvSpPr/>
          <p:nvPr/>
        </p:nvSpPr>
        <p:spPr>
          <a:xfrm>
            <a:off x="1979712" y="1556792"/>
            <a:ext cx="648072" cy="1656184"/>
          </a:xfrm>
          <a:prstGeom prst="ellips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7.9556E-7 C 0.0066 -0.0229 0.01389 -0.04487 0.0217 -0.06753 C 0.02969 -0.09043 0.03941 -0.11633 0.04722 -0.13668 C 0.05486 -0.15634 0.0599 -0.16859 0.06771 -0.18871 C 0.0757 -0.2086 0.08056 -0.22618 0.09462 -0.25532 C 0.10885 -0.28446 0.13681 -0.33603 0.1533 -0.36402 C 0.16979 -0.39223 0.17535 -0.40079 0.19306 -0.42484 C 0.21076 -0.44912 0.23524 -0.48081 0.25955 -0.50833 C 0.28385 -0.53631 0.31337 -0.56753 0.33872 -0.58996 C 0.36424 -0.6124 0.38837 -0.62465 0.4132 -0.64269 C 0.43802 -0.66004 0.45955 -0.68016 0.48767 -0.69658 C 0.51597 -0.71277 0.55156 -0.72711 0.58281 -0.74075 C 0.61372 -0.75393 0.64896 -0.76596 0.67448 -0.77613 C 0.70017 -0.78585 0.71927 -0.79325 0.73802 -0.80111 C 0.75677 -0.80944 0.77188 -0.81684 0.7875 -0.82378 " pathEditMode="relative" rAng="0" ptsTypes="aaaaaaaaaaaaaaA">
                                      <p:cBhvr>
                                        <p:cTn id="4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400" y="-41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" name="Группа 33"/>
          <p:cNvGrpSpPr/>
          <p:nvPr/>
        </p:nvGrpSpPr>
        <p:grpSpPr>
          <a:xfrm>
            <a:off x="5004048" y="2996952"/>
            <a:ext cx="504000" cy="288000"/>
            <a:chOff x="827584" y="1124744"/>
            <a:chExt cx="432048" cy="288032"/>
          </a:xfrm>
        </p:grpSpPr>
        <p:sp>
          <p:nvSpPr>
            <p:cNvPr id="138" name="Блок-схема: задержка 137"/>
            <p:cNvSpPr/>
            <p:nvPr/>
          </p:nvSpPr>
          <p:spPr>
            <a:xfrm rot="5400000">
              <a:off x="935596" y="1088740"/>
              <a:ext cx="216024" cy="432048"/>
            </a:xfrm>
            <a:prstGeom prst="flowChartDelay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9" name="Прямоугольник 138"/>
            <p:cNvSpPr/>
            <p:nvPr/>
          </p:nvSpPr>
          <p:spPr>
            <a:xfrm>
              <a:off x="827584" y="1124744"/>
              <a:ext cx="432048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38"/>
          <p:cNvGrpSpPr/>
          <p:nvPr/>
        </p:nvGrpSpPr>
        <p:grpSpPr>
          <a:xfrm>
            <a:off x="5220072" y="1916832"/>
            <a:ext cx="612056" cy="360040"/>
            <a:chOff x="827584" y="1124744"/>
            <a:chExt cx="432048" cy="288032"/>
          </a:xfrm>
        </p:grpSpPr>
        <p:sp>
          <p:nvSpPr>
            <p:cNvPr id="40" name="Блок-схема: задержка 39"/>
            <p:cNvSpPr/>
            <p:nvPr/>
          </p:nvSpPr>
          <p:spPr>
            <a:xfrm rot="5400000">
              <a:off x="935596" y="1088740"/>
              <a:ext cx="216024" cy="432048"/>
            </a:xfrm>
            <a:prstGeom prst="flowChartDelay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827584" y="1124744"/>
              <a:ext cx="432048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" name="Группа 14"/>
          <p:cNvGrpSpPr/>
          <p:nvPr/>
        </p:nvGrpSpPr>
        <p:grpSpPr>
          <a:xfrm>
            <a:off x="1691680" y="1916832"/>
            <a:ext cx="396000" cy="288000"/>
            <a:chOff x="827584" y="1124744"/>
            <a:chExt cx="432048" cy="288032"/>
          </a:xfrm>
        </p:grpSpPr>
        <p:sp>
          <p:nvSpPr>
            <p:cNvPr id="16" name="Блок-схема: задержка 15"/>
            <p:cNvSpPr/>
            <p:nvPr/>
          </p:nvSpPr>
          <p:spPr>
            <a:xfrm rot="5400000">
              <a:off x="935596" y="1088740"/>
              <a:ext cx="216024" cy="432048"/>
            </a:xfrm>
            <a:prstGeom prst="flowChartDelay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827584" y="1124744"/>
              <a:ext cx="432048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" name="Группа 11"/>
          <p:cNvGrpSpPr/>
          <p:nvPr/>
        </p:nvGrpSpPr>
        <p:grpSpPr>
          <a:xfrm>
            <a:off x="683568" y="1916832"/>
            <a:ext cx="396000" cy="288000"/>
            <a:chOff x="827584" y="1124744"/>
            <a:chExt cx="432048" cy="288032"/>
          </a:xfrm>
        </p:grpSpPr>
        <p:sp>
          <p:nvSpPr>
            <p:cNvPr id="13" name="Блок-схема: задержка 12"/>
            <p:cNvSpPr/>
            <p:nvPr/>
          </p:nvSpPr>
          <p:spPr>
            <a:xfrm rot="5400000">
              <a:off x="935596" y="1088740"/>
              <a:ext cx="216024" cy="432048"/>
            </a:xfrm>
            <a:prstGeom prst="flowChartDelay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827584" y="1124744"/>
              <a:ext cx="432048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" name="Picture 6" descr="https://avatars.mds.yandex.net/get-pdb/2006743/afd8fdc4-25fc-40b4-9e69-885ccdea90c3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1476" y="4137660"/>
            <a:ext cx="2302524" cy="272034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539552" y="1484784"/>
            <a:ext cx="16384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/>
              <a:t>юн - </a:t>
            </a:r>
            <a:r>
              <a:rPr lang="ru-RU" sz="4000" dirty="0"/>
              <a:t>г</a:t>
            </a:r>
            <a:r>
              <a:rPr lang="ru-RU" sz="4000" dirty="0" smtClean="0"/>
              <a:t>а</a:t>
            </a:r>
            <a:endParaRPr lang="ru-RU" sz="4000" dirty="0"/>
          </a:p>
        </p:txBody>
      </p:sp>
      <p:sp>
        <p:nvSpPr>
          <p:cNvPr id="21" name="Овал 20"/>
          <p:cNvSpPr/>
          <p:nvPr/>
        </p:nvSpPr>
        <p:spPr>
          <a:xfrm>
            <a:off x="1187624" y="2060848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9" name="Группа 33"/>
          <p:cNvGrpSpPr/>
          <p:nvPr/>
        </p:nvGrpSpPr>
        <p:grpSpPr>
          <a:xfrm>
            <a:off x="4499992" y="1916832"/>
            <a:ext cx="359984" cy="288032"/>
            <a:chOff x="827584" y="1124744"/>
            <a:chExt cx="432048" cy="288032"/>
          </a:xfrm>
        </p:grpSpPr>
        <p:sp>
          <p:nvSpPr>
            <p:cNvPr id="35" name="Блок-схема: задержка 34"/>
            <p:cNvSpPr/>
            <p:nvPr/>
          </p:nvSpPr>
          <p:spPr>
            <a:xfrm rot="5400000">
              <a:off x="935596" y="1088740"/>
              <a:ext cx="216024" cy="432048"/>
            </a:xfrm>
            <a:prstGeom prst="flowChartDelay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827584" y="1124744"/>
              <a:ext cx="432048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7" name="Прямоугольник 36"/>
          <p:cNvSpPr/>
          <p:nvPr/>
        </p:nvSpPr>
        <p:spPr>
          <a:xfrm>
            <a:off x="4482965" y="1496946"/>
            <a:ext cx="15520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/>
              <a:t>у</a:t>
            </a:r>
            <a:r>
              <a:rPr lang="ru-RU" sz="4000" dirty="0" smtClean="0"/>
              <a:t> - </a:t>
            </a:r>
            <a:r>
              <a:rPr lang="ru-RU" sz="4000" dirty="0" err="1" smtClean="0"/>
              <a:t>тюг</a:t>
            </a:r>
            <a:endParaRPr lang="ru-RU" sz="4000" dirty="0"/>
          </a:p>
        </p:txBody>
      </p:sp>
      <p:sp>
        <p:nvSpPr>
          <p:cNvPr id="38" name="Овал 37"/>
          <p:cNvSpPr/>
          <p:nvPr/>
        </p:nvSpPr>
        <p:spPr>
          <a:xfrm>
            <a:off x="5868144" y="2060848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" name="Группа 48"/>
          <p:cNvGrpSpPr/>
          <p:nvPr/>
        </p:nvGrpSpPr>
        <p:grpSpPr>
          <a:xfrm>
            <a:off x="5652120" y="1052736"/>
            <a:ext cx="396000" cy="288000"/>
            <a:chOff x="827584" y="1124744"/>
            <a:chExt cx="432048" cy="288032"/>
          </a:xfrm>
        </p:grpSpPr>
        <p:sp>
          <p:nvSpPr>
            <p:cNvPr id="50" name="Блок-схема: задержка 49"/>
            <p:cNvSpPr/>
            <p:nvPr/>
          </p:nvSpPr>
          <p:spPr>
            <a:xfrm rot="5400000">
              <a:off x="935596" y="1088740"/>
              <a:ext cx="216024" cy="432048"/>
            </a:xfrm>
            <a:prstGeom prst="flowChartDelay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827584" y="1124744"/>
              <a:ext cx="432048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2" name="Группа 51"/>
          <p:cNvGrpSpPr/>
          <p:nvPr/>
        </p:nvGrpSpPr>
        <p:grpSpPr>
          <a:xfrm>
            <a:off x="5076056" y="1052736"/>
            <a:ext cx="432000" cy="288000"/>
            <a:chOff x="827584" y="1124744"/>
            <a:chExt cx="432048" cy="288032"/>
          </a:xfrm>
        </p:grpSpPr>
        <p:sp>
          <p:nvSpPr>
            <p:cNvPr id="53" name="Блок-схема: задержка 52"/>
            <p:cNvSpPr/>
            <p:nvPr/>
          </p:nvSpPr>
          <p:spPr>
            <a:xfrm rot="5400000">
              <a:off x="935596" y="1088740"/>
              <a:ext cx="216024" cy="432048"/>
            </a:xfrm>
            <a:prstGeom prst="flowChartDelay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Прямоугольник 53"/>
            <p:cNvSpPr/>
            <p:nvPr/>
          </p:nvSpPr>
          <p:spPr>
            <a:xfrm>
              <a:off x="827584" y="1124744"/>
              <a:ext cx="432048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5" name="Прямоугольник 54"/>
          <p:cNvSpPr/>
          <p:nvPr/>
        </p:nvSpPr>
        <p:spPr>
          <a:xfrm>
            <a:off x="4932040" y="620688"/>
            <a:ext cx="13024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/>
              <a:t>юбка</a:t>
            </a:r>
            <a:endParaRPr lang="ru-RU" sz="4000" dirty="0"/>
          </a:p>
        </p:txBody>
      </p:sp>
      <p:grpSp>
        <p:nvGrpSpPr>
          <p:cNvPr id="23" name="Группа 55"/>
          <p:cNvGrpSpPr/>
          <p:nvPr/>
        </p:nvGrpSpPr>
        <p:grpSpPr>
          <a:xfrm>
            <a:off x="3419872" y="1052736"/>
            <a:ext cx="576064" cy="288032"/>
            <a:chOff x="827584" y="1124744"/>
            <a:chExt cx="432048" cy="288032"/>
          </a:xfrm>
        </p:grpSpPr>
        <p:sp>
          <p:nvSpPr>
            <p:cNvPr id="57" name="Блок-схема: задержка 56"/>
            <p:cNvSpPr/>
            <p:nvPr/>
          </p:nvSpPr>
          <p:spPr>
            <a:xfrm rot="5400000">
              <a:off x="935596" y="1088740"/>
              <a:ext cx="216024" cy="432048"/>
            </a:xfrm>
            <a:prstGeom prst="flowChartDelay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Прямоугольник 57"/>
            <p:cNvSpPr/>
            <p:nvPr/>
          </p:nvSpPr>
          <p:spPr>
            <a:xfrm>
              <a:off x="827584" y="1124744"/>
              <a:ext cx="432048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8" name="Группа 58"/>
          <p:cNvGrpSpPr/>
          <p:nvPr/>
        </p:nvGrpSpPr>
        <p:grpSpPr>
          <a:xfrm>
            <a:off x="2843808" y="1052736"/>
            <a:ext cx="432000" cy="288000"/>
            <a:chOff x="827584" y="1124744"/>
            <a:chExt cx="432048" cy="288032"/>
          </a:xfrm>
        </p:grpSpPr>
        <p:sp>
          <p:nvSpPr>
            <p:cNvPr id="60" name="Блок-схема: задержка 59"/>
            <p:cNvSpPr/>
            <p:nvPr/>
          </p:nvSpPr>
          <p:spPr>
            <a:xfrm rot="5400000">
              <a:off x="935596" y="1088740"/>
              <a:ext cx="216024" cy="432048"/>
            </a:xfrm>
            <a:prstGeom prst="flowChartDelay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Прямоугольник 60"/>
            <p:cNvSpPr/>
            <p:nvPr/>
          </p:nvSpPr>
          <p:spPr>
            <a:xfrm>
              <a:off x="827584" y="1124744"/>
              <a:ext cx="432048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2" name="Прямоугольник 61"/>
          <p:cNvSpPr/>
          <p:nvPr/>
        </p:nvSpPr>
        <p:spPr>
          <a:xfrm>
            <a:off x="2699792" y="620688"/>
            <a:ext cx="13671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/>
              <a:t>моют</a:t>
            </a:r>
            <a:endParaRPr lang="ru-RU" sz="4000" dirty="0"/>
          </a:p>
        </p:txBody>
      </p:sp>
      <p:pic>
        <p:nvPicPr>
          <p:cNvPr id="123" name="Picture 2" descr="http://kolspb.ru/wp-content/uploads/2017/07/%D0%91%D1%83%D1%80%D0%B0%D1%82%D0%B8%D0%BD%D0%BE.png"/>
          <p:cNvPicPr>
            <a:picLocks noChangeAspect="1" noChangeArrowheads="1"/>
          </p:cNvPicPr>
          <p:nvPr/>
        </p:nvPicPr>
        <p:blipFill>
          <a:blip r:embed="rId4" cstate="print"/>
          <a:srcRect l="11433" r="11147"/>
          <a:stretch>
            <a:fillRect/>
          </a:stretch>
        </p:blipFill>
        <p:spPr bwMode="auto">
          <a:xfrm flipH="1">
            <a:off x="7164288" y="260647"/>
            <a:ext cx="1748916" cy="1236515"/>
          </a:xfrm>
          <a:prstGeom prst="ellipse">
            <a:avLst/>
          </a:prstGeom>
          <a:ln w="63500" cap="rnd">
            <a:solidFill>
              <a:schemeClr val="bg1">
                <a:lumMod val="95000"/>
              </a:schemeClr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cxnSp>
        <p:nvCxnSpPr>
          <p:cNvPr id="148" name="Прямая соединительная линия 147"/>
          <p:cNvCxnSpPr/>
          <p:nvPr/>
        </p:nvCxnSpPr>
        <p:spPr>
          <a:xfrm flipH="1">
            <a:off x="5364088" y="620688"/>
            <a:ext cx="144016" cy="14401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9" name="Прямая соединительная линия 148"/>
          <p:cNvCxnSpPr/>
          <p:nvPr/>
        </p:nvCxnSpPr>
        <p:spPr>
          <a:xfrm flipH="1">
            <a:off x="1043608" y="1484784"/>
            <a:ext cx="144016" cy="14401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0" name="Прямая соединительная линия 149"/>
          <p:cNvCxnSpPr/>
          <p:nvPr/>
        </p:nvCxnSpPr>
        <p:spPr>
          <a:xfrm flipH="1">
            <a:off x="3635896" y="1484784"/>
            <a:ext cx="144016" cy="14401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1" name="Прямая соединительная линия 150"/>
          <p:cNvCxnSpPr/>
          <p:nvPr/>
        </p:nvCxnSpPr>
        <p:spPr>
          <a:xfrm flipH="1">
            <a:off x="3131840" y="692696"/>
            <a:ext cx="144016" cy="14401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29" name="Группа 63"/>
          <p:cNvGrpSpPr/>
          <p:nvPr/>
        </p:nvGrpSpPr>
        <p:grpSpPr>
          <a:xfrm>
            <a:off x="881568" y="980728"/>
            <a:ext cx="360056" cy="288000"/>
            <a:chOff x="827584" y="1124744"/>
            <a:chExt cx="432048" cy="288032"/>
          </a:xfrm>
        </p:grpSpPr>
        <p:sp>
          <p:nvSpPr>
            <p:cNvPr id="65" name="Блок-схема: задержка 64"/>
            <p:cNvSpPr/>
            <p:nvPr/>
          </p:nvSpPr>
          <p:spPr>
            <a:xfrm rot="5400000">
              <a:off x="935596" y="1088740"/>
              <a:ext cx="216024" cy="432048"/>
            </a:xfrm>
            <a:prstGeom prst="flowChartDelay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Прямоугольник 65"/>
            <p:cNvSpPr/>
            <p:nvPr/>
          </p:nvSpPr>
          <p:spPr>
            <a:xfrm>
              <a:off x="827584" y="1124744"/>
              <a:ext cx="432048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7" name="Прямоугольник 66"/>
          <p:cNvSpPr/>
          <p:nvPr/>
        </p:nvSpPr>
        <p:spPr>
          <a:xfrm>
            <a:off x="814771" y="476672"/>
            <a:ext cx="7328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/>
              <a:t>юг</a:t>
            </a:r>
            <a:endParaRPr lang="ru-RU" sz="4000" dirty="0"/>
          </a:p>
        </p:txBody>
      </p:sp>
      <p:sp>
        <p:nvSpPr>
          <p:cNvPr id="68" name="Овал 67"/>
          <p:cNvSpPr/>
          <p:nvPr/>
        </p:nvSpPr>
        <p:spPr>
          <a:xfrm>
            <a:off x="1331640" y="1124744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0" name="Группа 68"/>
          <p:cNvGrpSpPr/>
          <p:nvPr/>
        </p:nvGrpSpPr>
        <p:grpSpPr>
          <a:xfrm>
            <a:off x="3491880" y="1916832"/>
            <a:ext cx="576064" cy="288032"/>
            <a:chOff x="827584" y="1124744"/>
            <a:chExt cx="432048" cy="288032"/>
          </a:xfrm>
        </p:grpSpPr>
        <p:sp>
          <p:nvSpPr>
            <p:cNvPr id="70" name="Блок-схема: задержка 69"/>
            <p:cNvSpPr/>
            <p:nvPr/>
          </p:nvSpPr>
          <p:spPr>
            <a:xfrm rot="5400000">
              <a:off x="935596" y="1088740"/>
              <a:ext cx="216024" cy="432048"/>
            </a:xfrm>
            <a:prstGeom prst="flowChartDelay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Прямоугольник 70"/>
            <p:cNvSpPr/>
            <p:nvPr/>
          </p:nvSpPr>
          <p:spPr>
            <a:xfrm>
              <a:off x="827584" y="1124744"/>
              <a:ext cx="432048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1" name="Группа 71"/>
          <p:cNvGrpSpPr/>
          <p:nvPr/>
        </p:nvGrpSpPr>
        <p:grpSpPr>
          <a:xfrm>
            <a:off x="2987824" y="1916832"/>
            <a:ext cx="432000" cy="288032"/>
            <a:chOff x="827584" y="1124744"/>
            <a:chExt cx="432048" cy="288032"/>
          </a:xfrm>
        </p:grpSpPr>
        <p:sp>
          <p:nvSpPr>
            <p:cNvPr id="73" name="Блок-схема: задержка 72"/>
            <p:cNvSpPr/>
            <p:nvPr/>
          </p:nvSpPr>
          <p:spPr>
            <a:xfrm rot="5400000">
              <a:off x="935596" y="1088740"/>
              <a:ext cx="216024" cy="432048"/>
            </a:xfrm>
            <a:prstGeom prst="flowChartDelay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Прямоугольник 73"/>
            <p:cNvSpPr/>
            <p:nvPr/>
          </p:nvSpPr>
          <p:spPr>
            <a:xfrm>
              <a:off x="827584" y="1124744"/>
              <a:ext cx="432048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5" name="Прямоугольник 74"/>
          <p:cNvSpPr/>
          <p:nvPr/>
        </p:nvSpPr>
        <p:spPr>
          <a:xfrm>
            <a:off x="2843808" y="1484784"/>
            <a:ext cx="128855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/>
              <a:t>поют</a:t>
            </a:r>
            <a:endParaRPr lang="ru-RU" sz="4000" dirty="0"/>
          </a:p>
        </p:txBody>
      </p:sp>
      <p:cxnSp>
        <p:nvCxnSpPr>
          <p:cNvPr id="76" name="Прямая соединительная линия 75"/>
          <p:cNvCxnSpPr/>
          <p:nvPr/>
        </p:nvCxnSpPr>
        <p:spPr>
          <a:xfrm flipH="1">
            <a:off x="5724128" y="1484784"/>
            <a:ext cx="144016" cy="14401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9" name="Группа 102"/>
          <p:cNvGrpSpPr/>
          <p:nvPr/>
        </p:nvGrpSpPr>
        <p:grpSpPr>
          <a:xfrm>
            <a:off x="1416069" y="3104960"/>
            <a:ext cx="576064" cy="324000"/>
            <a:chOff x="827584" y="1124744"/>
            <a:chExt cx="432048" cy="288032"/>
          </a:xfrm>
        </p:grpSpPr>
        <p:sp>
          <p:nvSpPr>
            <p:cNvPr id="104" name="Блок-схема: задержка 103"/>
            <p:cNvSpPr/>
            <p:nvPr/>
          </p:nvSpPr>
          <p:spPr>
            <a:xfrm rot="5400000">
              <a:off x="935596" y="1088740"/>
              <a:ext cx="216024" cy="432048"/>
            </a:xfrm>
            <a:prstGeom prst="flowChartDelay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" name="Прямоугольник 104"/>
            <p:cNvSpPr/>
            <p:nvPr/>
          </p:nvSpPr>
          <p:spPr>
            <a:xfrm>
              <a:off x="827584" y="1124744"/>
              <a:ext cx="432048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2" name="Группа 105"/>
          <p:cNvGrpSpPr/>
          <p:nvPr/>
        </p:nvGrpSpPr>
        <p:grpSpPr>
          <a:xfrm>
            <a:off x="611560" y="3068960"/>
            <a:ext cx="504000" cy="288000"/>
            <a:chOff x="827584" y="1124744"/>
            <a:chExt cx="432048" cy="288032"/>
          </a:xfrm>
        </p:grpSpPr>
        <p:sp>
          <p:nvSpPr>
            <p:cNvPr id="107" name="Блок-схема: задержка 106"/>
            <p:cNvSpPr/>
            <p:nvPr/>
          </p:nvSpPr>
          <p:spPr>
            <a:xfrm rot="5400000">
              <a:off x="935596" y="1088740"/>
              <a:ext cx="216024" cy="432048"/>
            </a:xfrm>
            <a:prstGeom prst="flowChartDelay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" name="Прямоугольник 107"/>
            <p:cNvSpPr/>
            <p:nvPr/>
          </p:nvSpPr>
          <p:spPr>
            <a:xfrm>
              <a:off x="827584" y="1124744"/>
              <a:ext cx="432048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9" name="Прямоугольник 108"/>
          <p:cNvSpPr/>
          <p:nvPr/>
        </p:nvSpPr>
        <p:spPr>
          <a:xfrm>
            <a:off x="539552" y="2636912"/>
            <a:ext cx="17876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/>
              <a:t>и</a:t>
            </a:r>
            <a:r>
              <a:rPr lang="ru-RU" sz="4000" dirty="0" smtClean="0"/>
              <a:t>н-</a:t>
            </a:r>
            <a:r>
              <a:rPr lang="ru-RU" sz="4000" dirty="0" err="1" smtClean="0"/>
              <a:t>дюк</a:t>
            </a:r>
            <a:endParaRPr lang="ru-RU" sz="4000" dirty="0"/>
          </a:p>
        </p:txBody>
      </p:sp>
      <p:sp>
        <p:nvSpPr>
          <p:cNvPr id="110" name="Овал 109"/>
          <p:cNvSpPr/>
          <p:nvPr/>
        </p:nvSpPr>
        <p:spPr>
          <a:xfrm>
            <a:off x="2051720" y="3212976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 flipH="1">
            <a:off x="1763688" y="2708920"/>
            <a:ext cx="144016" cy="14401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02" name="Группа 38"/>
          <p:cNvGrpSpPr/>
          <p:nvPr/>
        </p:nvGrpSpPr>
        <p:grpSpPr>
          <a:xfrm>
            <a:off x="3779912" y="2996952"/>
            <a:ext cx="396000" cy="288000"/>
            <a:chOff x="827584" y="1124744"/>
            <a:chExt cx="432048" cy="288032"/>
          </a:xfrm>
        </p:grpSpPr>
        <p:sp>
          <p:nvSpPr>
            <p:cNvPr id="103" name="Блок-схема: задержка 102"/>
            <p:cNvSpPr/>
            <p:nvPr/>
          </p:nvSpPr>
          <p:spPr>
            <a:xfrm rot="5400000">
              <a:off x="935596" y="1088740"/>
              <a:ext cx="216024" cy="432048"/>
            </a:xfrm>
            <a:prstGeom prst="flowChartDelay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" name="Прямоугольник 105"/>
            <p:cNvSpPr/>
            <p:nvPr/>
          </p:nvSpPr>
          <p:spPr>
            <a:xfrm>
              <a:off x="827584" y="1124744"/>
              <a:ext cx="432048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2" name="Группа 33"/>
          <p:cNvGrpSpPr/>
          <p:nvPr/>
        </p:nvGrpSpPr>
        <p:grpSpPr>
          <a:xfrm>
            <a:off x="2880455" y="3032952"/>
            <a:ext cx="504000" cy="288000"/>
            <a:chOff x="827584" y="1124744"/>
            <a:chExt cx="432048" cy="288032"/>
          </a:xfrm>
        </p:grpSpPr>
        <p:sp>
          <p:nvSpPr>
            <p:cNvPr id="117" name="Блок-схема: задержка 116"/>
            <p:cNvSpPr/>
            <p:nvPr/>
          </p:nvSpPr>
          <p:spPr>
            <a:xfrm rot="5400000">
              <a:off x="935596" y="1088740"/>
              <a:ext cx="216024" cy="432048"/>
            </a:xfrm>
            <a:prstGeom prst="flowChartDelay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2" name="Прямоугольник 121"/>
            <p:cNvSpPr/>
            <p:nvPr/>
          </p:nvSpPr>
          <p:spPr>
            <a:xfrm>
              <a:off x="827584" y="1124744"/>
              <a:ext cx="432048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5" name="Овал 124"/>
          <p:cNvSpPr/>
          <p:nvPr/>
        </p:nvSpPr>
        <p:spPr>
          <a:xfrm>
            <a:off x="4283968" y="3140968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6" name="Прямая соединительная линия 125"/>
          <p:cNvCxnSpPr/>
          <p:nvPr/>
        </p:nvCxnSpPr>
        <p:spPr>
          <a:xfrm flipH="1">
            <a:off x="3347864" y="2564904"/>
            <a:ext cx="144016" cy="14401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7" name="Прямоугольник 126"/>
          <p:cNvSpPr/>
          <p:nvPr/>
        </p:nvSpPr>
        <p:spPr>
          <a:xfrm>
            <a:off x="2771800" y="2564904"/>
            <a:ext cx="165301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err="1"/>
              <a:t>д</a:t>
            </a:r>
            <a:r>
              <a:rPr lang="ru-RU" sz="4000" dirty="0" err="1" smtClean="0"/>
              <a:t>у</a:t>
            </a:r>
            <a:r>
              <a:rPr lang="ru-RU" sz="4000" dirty="0" smtClean="0"/>
              <a:t> - </a:t>
            </a:r>
            <a:r>
              <a:rPr lang="ru-RU" sz="4000" dirty="0"/>
              <a:t>ю</a:t>
            </a:r>
            <a:r>
              <a:rPr lang="ru-RU" sz="4000" dirty="0" smtClean="0"/>
              <a:t>т</a:t>
            </a:r>
            <a:endParaRPr lang="ru-RU" sz="4000" dirty="0"/>
          </a:p>
        </p:txBody>
      </p:sp>
      <p:grpSp>
        <p:nvGrpSpPr>
          <p:cNvPr id="128" name="Группа 38"/>
          <p:cNvGrpSpPr/>
          <p:nvPr/>
        </p:nvGrpSpPr>
        <p:grpSpPr>
          <a:xfrm>
            <a:off x="6732240" y="2996952"/>
            <a:ext cx="396000" cy="288000"/>
            <a:chOff x="827584" y="1124744"/>
            <a:chExt cx="432048" cy="288032"/>
          </a:xfrm>
        </p:grpSpPr>
        <p:sp>
          <p:nvSpPr>
            <p:cNvPr id="129" name="Блок-схема: задержка 128"/>
            <p:cNvSpPr/>
            <p:nvPr/>
          </p:nvSpPr>
          <p:spPr>
            <a:xfrm rot="5400000">
              <a:off x="935596" y="1088740"/>
              <a:ext cx="216024" cy="432048"/>
            </a:xfrm>
            <a:prstGeom prst="flowChartDelay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0" name="Прямоугольник 129"/>
            <p:cNvSpPr/>
            <p:nvPr/>
          </p:nvSpPr>
          <p:spPr>
            <a:xfrm>
              <a:off x="827584" y="1124744"/>
              <a:ext cx="432048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1" name="Группа 33"/>
          <p:cNvGrpSpPr/>
          <p:nvPr/>
        </p:nvGrpSpPr>
        <p:grpSpPr>
          <a:xfrm>
            <a:off x="5796136" y="2996952"/>
            <a:ext cx="504000" cy="288000"/>
            <a:chOff x="827584" y="1124744"/>
            <a:chExt cx="432048" cy="288032"/>
          </a:xfrm>
        </p:grpSpPr>
        <p:sp>
          <p:nvSpPr>
            <p:cNvPr id="132" name="Блок-схема: задержка 131"/>
            <p:cNvSpPr/>
            <p:nvPr/>
          </p:nvSpPr>
          <p:spPr>
            <a:xfrm rot="5400000">
              <a:off x="935596" y="1088740"/>
              <a:ext cx="216024" cy="432048"/>
            </a:xfrm>
            <a:prstGeom prst="flowChartDelay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" name="Прямоугольник 132"/>
            <p:cNvSpPr/>
            <p:nvPr/>
          </p:nvSpPr>
          <p:spPr>
            <a:xfrm>
              <a:off x="827584" y="1124744"/>
              <a:ext cx="432048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34" name="Овал 133"/>
          <p:cNvSpPr/>
          <p:nvPr/>
        </p:nvSpPr>
        <p:spPr>
          <a:xfrm>
            <a:off x="7236296" y="3140968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5" name="Прямая соединительная линия 134"/>
          <p:cNvCxnSpPr/>
          <p:nvPr/>
        </p:nvCxnSpPr>
        <p:spPr>
          <a:xfrm flipH="1">
            <a:off x="5436096" y="2564904"/>
            <a:ext cx="144016" cy="14401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6" name="Прямоугольник 135"/>
          <p:cNvSpPr/>
          <p:nvPr/>
        </p:nvSpPr>
        <p:spPr>
          <a:xfrm>
            <a:off x="4932040" y="2564904"/>
            <a:ext cx="2455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/>
              <a:t>па- да - </a:t>
            </a:r>
            <a:r>
              <a:rPr lang="ru-RU" sz="4000" dirty="0"/>
              <a:t>ю</a:t>
            </a:r>
            <a:r>
              <a:rPr lang="ru-RU" sz="4000" dirty="0" smtClean="0"/>
              <a:t>т</a:t>
            </a:r>
            <a:endParaRPr lang="ru-RU" sz="4000" dirty="0"/>
          </a:p>
        </p:txBody>
      </p:sp>
      <p:pic>
        <p:nvPicPr>
          <p:cNvPr id="124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DFFFC"/>
              </a:clrFrom>
              <a:clrTo>
                <a:srgbClr val="FDFF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747162">
            <a:off x="289875" y="6205172"/>
            <a:ext cx="297592" cy="430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4" name="Прямоугольник 113"/>
          <p:cNvSpPr/>
          <p:nvPr/>
        </p:nvSpPr>
        <p:spPr>
          <a:xfrm>
            <a:off x="395536" y="3645024"/>
            <a:ext cx="84322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ru-RU" dirty="0"/>
              <a:t>Вставь пропущенные буквы. Для этого найди столбик или строчку, где встречаются все три буквы. Этот набор букв должен повторяться в строке, и в столбике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16" name="Рисунок 115"/>
          <p:cNvPicPr/>
          <p:nvPr/>
        </p:nvPicPr>
        <p:blipFill>
          <a:blip r:embed="rId6" cstate="print"/>
          <a:srcRect l="12383" t="86642" r="47062"/>
          <a:stretch>
            <a:fillRect/>
          </a:stretch>
        </p:blipFill>
        <p:spPr bwMode="auto">
          <a:xfrm>
            <a:off x="2339752" y="4509120"/>
            <a:ext cx="3600400" cy="1836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2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00"/>
                            </p:stCondLst>
                            <p:childTnLst>
                              <p:par>
                                <p:cTn id="1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2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2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3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00"/>
                            </p:stCondLst>
                            <p:childTnLst>
                              <p:par>
                                <p:cTn id="14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2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4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500"/>
                            </p:stCondLst>
                            <p:childTnLst>
                              <p:par>
                                <p:cTn id="16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8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000"/>
                            </p:stCondLst>
                            <p:childTnLst>
                              <p:par>
                                <p:cTn id="17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2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500"/>
                            </p:stCondLst>
                            <p:childTnLst>
                              <p:par>
                                <p:cTn id="1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1.19334E-6 C 0.00659 -0.02174 0.01354 -0.04279 0.02118 -0.06499 C 0.02881 -0.08603 0.03819 -0.1117 0.04566 -0.13113 C 0.05312 -0.14986 0.05798 -0.16166 0.06545 -0.18085 C 0.07326 -0.19982 0.07777 -0.21716 0.09149 -0.24468 C 0.1052 -0.2729 0.13211 -0.32216 0.14809 -0.34921 C 0.16388 -0.3765 0.16927 -0.3846 0.18628 -0.40773 C 0.20329 -0.43085 0.22691 -0.46161 0.25017 -0.48774 C 0.27395 -0.5148 0.30225 -0.54487 0.32673 -0.56637 C 0.35138 -0.58788 0.37465 -0.59968 0.39861 -0.61679 C 0.42256 -0.63367 0.44322 -0.6531 0.47048 -0.66883 C 0.49774 -0.68432 0.53194 -0.6982 0.56197 -0.71115 C 0.59201 -0.72387 0.62569 -0.73543 0.65052 -0.74514 C 0.67534 -0.75463 0.69375 -0.76156 0.7118 -0.7692 C 0.72986 -0.77706 0.74444 -0.78423 0.75937 -0.79117 " pathEditMode="relative" rAng="0" ptsTypes="aaaaaaaaaaaaaaA">
                                      <p:cBhvr>
                                        <p:cTn id="183" dur="2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000" y="-39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1" grpId="0" animBg="1"/>
      <p:bldP spid="37" grpId="0"/>
      <p:bldP spid="38" grpId="0" animBg="1"/>
      <p:bldP spid="55" grpId="0"/>
      <p:bldP spid="62" grpId="0"/>
      <p:bldP spid="67" grpId="0"/>
      <p:bldP spid="68" grpId="0" animBg="1"/>
      <p:bldP spid="75" grpId="0"/>
      <p:bldP spid="109" grpId="0"/>
      <p:bldP spid="110" grpId="0" animBg="1"/>
      <p:bldP spid="125" grpId="0" animBg="1"/>
      <p:bldP spid="127" grpId="0"/>
      <p:bldP spid="134" grpId="0" animBg="1"/>
      <p:bldP spid="136" grpId="0"/>
      <p:bldP spid="1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5536" y="2420888"/>
            <a:ext cx="417248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269875" algn="l"/>
              </a:tabLst>
            </a:pPr>
            <a:r>
              <a:rPr kumimoji="0" lang="ru-RU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Яков юный юнга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4077072"/>
            <a:ext cx="5890715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90488" algn="l"/>
                <a:tab pos="269875" algn="l"/>
              </a:tabLst>
            </a:pPr>
            <a:r>
              <a:rPr lang="ru-RU" sz="38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Ваня и Петя копают яму. </a:t>
            </a:r>
            <a:endParaRPr lang="ru-RU" sz="3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3212976"/>
            <a:ext cx="55199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8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Аня и Надя моют окна</a:t>
            </a:r>
            <a:r>
              <a:rPr lang="ru-RU" sz="4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endParaRPr lang="ru-RU" sz="4000" dirty="0"/>
          </a:p>
        </p:txBody>
      </p:sp>
      <p:pic>
        <p:nvPicPr>
          <p:cNvPr id="9" name="Picture 5" descr="https://cstor.nn2.ru/userfiles/data/ufiles/1/36/77/3367735.Buratino_za_partoy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941168"/>
            <a:ext cx="1857290" cy="1737326"/>
          </a:xfrm>
          <a:prstGeom prst="rect">
            <a:avLst/>
          </a:prstGeom>
          <a:noFill/>
        </p:spPr>
      </p:pic>
      <p:pic>
        <p:nvPicPr>
          <p:cNvPr id="10" name="Picture 7" descr="C:\Users\Галина Ивановна\Desktop\Картинки\s120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622479" y="4509120"/>
            <a:ext cx="1521520" cy="2152514"/>
          </a:xfrm>
          <a:prstGeom prst="rect">
            <a:avLst/>
          </a:prstGeom>
          <a:noFill/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395666">
            <a:off x="7794766" y="5580853"/>
            <a:ext cx="440665" cy="395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0" name="Прямая со стрелкой 19"/>
          <p:cNvCxnSpPr/>
          <p:nvPr/>
        </p:nvCxnSpPr>
        <p:spPr>
          <a:xfrm>
            <a:off x="4499992" y="2996952"/>
            <a:ext cx="3312368" cy="86409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endCxn id="34" idx="0"/>
          </p:cNvCxnSpPr>
          <p:nvPr/>
        </p:nvCxnSpPr>
        <p:spPr>
          <a:xfrm>
            <a:off x="5364088" y="3645024"/>
            <a:ext cx="1002516" cy="93610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V="1">
            <a:off x="5724128" y="3573016"/>
            <a:ext cx="864096" cy="93610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" name="Picture 2" descr="H:\ОБУЧЕНИЕ ГРАМОТЕ\Ю\0u387e9fe4-56cf6920-48577300.jpg"/>
          <p:cNvPicPr>
            <a:picLocks noChangeAspect="1" noChangeArrowheads="1"/>
          </p:cNvPicPr>
          <p:nvPr/>
        </p:nvPicPr>
        <p:blipFill>
          <a:blip r:embed="rId5" cstate="print"/>
          <a:srcRect l="31100" r="21650"/>
          <a:stretch>
            <a:fillRect/>
          </a:stretch>
        </p:blipFill>
        <p:spPr bwMode="auto">
          <a:xfrm>
            <a:off x="8100392" y="2924944"/>
            <a:ext cx="690721" cy="1461864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251520" y="188640"/>
            <a:ext cx="828092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Пройди от одной двери к другой. Найди после согласной гласную букву. Обведи их карандашом, прочитай слоги. Применяй правило: если после согласной стоит гласная буква, читаем их вместе.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8" name="Группа 27"/>
          <p:cNvGrpSpPr/>
          <p:nvPr/>
        </p:nvGrpSpPr>
        <p:grpSpPr>
          <a:xfrm>
            <a:off x="467544" y="1124744"/>
            <a:ext cx="7848872" cy="1440160"/>
            <a:chOff x="467544" y="1124744"/>
            <a:chExt cx="7848872" cy="1440160"/>
          </a:xfrm>
        </p:grpSpPr>
        <p:pic>
          <p:nvPicPr>
            <p:cNvPr id="26" name="Рисунок 25"/>
            <p:cNvPicPr/>
            <p:nvPr/>
          </p:nvPicPr>
          <p:blipFill>
            <a:blip r:embed="rId6" cstate="print"/>
            <a:srcRect l="3934" t="40391" r="4452" b="49511"/>
            <a:stretch>
              <a:fillRect/>
            </a:stretch>
          </p:blipFill>
          <p:spPr bwMode="auto">
            <a:xfrm>
              <a:off x="467544" y="1124744"/>
              <a:ext cx="7848872" cy="1440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" name="Прямоугольник 26"/>
            <p:cNvSpPr/>
            <p:nvPr/>
          </p:nvSpPr>
          <p:spPr>
            <a:xfrm>
              <a:off x="1043608" y="1916832"/>
              <a:ext cx="6696744" cy="5040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9" name="Рисунок 28" descr="https://im0-tub-ru.yandex.net/i?id=c3aca667688134fe8d15bb25751a29e5-l&amp;n=13"/>
          <p:cNvPicPr/>
          <p:nvPr/>
        </p:nvPicPr>
        <p:blipFill>
          <a:blip r:embed="rId7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b="11142"/>
          <a:stretch>
            <a:fillRect/>
          </a:stretch>
        </p:blipFill>
        <p:spPr bwMode="auto">
          <a:xfrm>
            <a:off x="6084168" y="2060848"/>
            <a:ext cx="1512168" cy="1296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Рисунок 33" descr="https://stihi.ru/pics/2017/05/28/6536.jpg"/>
          <p:cNvPicPr/>
          <p:nvPr/>
        </p:nvPicPr>
        <p:blipFill>
          <a:blip r:embed="rId8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581128"/>
            <a:ext cx="1861016" cy="242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0.00948 C -0.01736 0.0007 -0.03333 -0.00786 -0.04809 -0.01665 C -0.06319 -0.02544 -0.07413 -0.03631 -0.09132 -0.04301 C -0.10816 -0.04972 -0.13003 -0.05342 -0.15017 -0.05712 C -0.17066 -0.06082 -0.1875 -0.0629 -0.2125 -0.06475 C -0.23906 -0.0666 -0.275 -0.06707 -0.30312 -0.06776 C -0.33107 -0.06845 -0.3585 -0.06938 -0.38107 -0.06938 C -0.40347 -0.06938 -0.41684 -0.06868 -0.43611 -0.06776 C -0.45573 -0.06683 -0.47795 -0.06498 -0.49861 -0.06313 C -0.51927 -0.06128 -0.54305 -0.0599 -0.56128 -0.05712 C -0.57951 -0.05435 -0.59028 -0.05088 -0.60833 -0.04625 C -0.62656 -0.04163 -0.65903 -0.03191 -0.66788 -0.02914 " pathEditMode="relative" rAng="0" ptsTypes="aaaaaaaaaaaA">
                                      <p:cBhvr>
                                        <p:cTn id="5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4" y="-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 descr="C:\Users\Галина Ивановна\Desktop\Картинки\main_14_14_тортила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2643"/>
          <a:stretch>
            <a:fillRect/>
          </a:stretch>
        </p:blipFill>
        <p:spPr bwMode="auto">
          <a:xfrm>
            <a:off x="4283968" y="1052736"/>
            <a:ext cx="4176464" cy="5472608"/>
          </a:xfrm>
          <a:prstGeom prst="rect">
            <a:avLst/>
          </a:prstGeom>
          <a:noFill/>
        </p:spPr>
      </p:pic>
      <p:pic>
        <p:nvPicPr>
          <p:cNvPr id="61442" name="Picture 2" descr="C:\Users\Галина Ивановна\Desktop\Картинки\ваврпвр.png"/>
          <p:cNvPicPr>
            <a:picLocks noChangeAspect="1" noChangeArrowheads="1"/>
          </p:cNvPicPr>
          <p:nvPr/>
        </p:nvPicPr>
        <p:blipFill>
          <a:blip r:embed="rId4" cstate="print"/>
          <a:srcRect l="8010"/>
          <a:stretch>
            <a:fillRect/>
          </a:stretch>
        </p:blipFill>
        <p:spPr bwMode="auto">
          <a:xfrm>
            <a:off x="179513" y="1837774"/>
            <a:ext cx="2448272" cy="4876209"/>
          </a:xfrm>
          <a:prstGeom prst="rect">
            <a:avLst/>
          </a:prstGeom>
          <a:noFill/>
        </p:spPr>
      </p:pic>
      <p:pic>
        <p:nvPicPr>
          <p:cNvPr id="10" name="Picture 3" descr="C:\Users\Галина Ивановна\Desktop\Картинки\кошелек с монетами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9672" y="2708920"/>
            <a:ext cx="1407808" cy="1368152"/>
          </a:xfrm>
          <a:prstGeom prst="rect">
            <a:avLst/>
          </a:prstGeom>
          <a:noFill/>
        </p:spPr>
      </p:pic>
      <p:pic>
        <p:nvPicPr>
          <p:cNvPr id="14" name="Picture 12" descr="C:\Users\Галина Ивановна\Desktop\Картинки\0009-014-.png"/>
          <p:cNvPicPr>
            <a:picLocks noChangeAspect="1" noChangeArrowheads="1"/>
          </p:cNvPicPr>
          <p:nvPr/>
        </p:nvPicPr>
        <p:blipFill>
          <a:blip r:embed="rId6" cstate="print"/>
          <a:srcRect l="40259" r="5467"/>
          <a:stretch>
            <a:fillRect/>
          </a:stretch>
        </p:blipFill>
        <p:spPr bwMode="auto">
          <a:xfrm>
            <a:off x="179512" y="1844824"/>
            <a:ext cx="2520280" cy="4860000"/>
          </a:xfrm>
          <a:prstGeom prst="rect">
            <a:avLst/>
          </a:prstGeom>
          <a:noFill/>
        </p:spPr>
      </p:pic>
      <p:pic>
        <p:nvPicPr>
          <p:cNvPr id="39938" name="Picture 2" descr="C:\Users\Галина Ивановна\Desktop\ПИшичитайка\Звуки Ю - готовая.jpg"/>
          <p:cNvPicPr>
            <a:picLocks noChangeAspect="1" noChangeArrowheads="1"/>
          </p:cNvPicPr>
          <p:nvPr/>
        </p:nvPicPr>
        <p:blipFill>
          <a:blip r:embed="rId7" cstate="print"/>
          <a:srcRect l="1963" t="2751" r="2751" b="2751"/>
          <a:stretch>
            <a:fillRect/>
          </a:stretch>
        </p:blipFill>
        <p:spPr bwMode="auto">
          <a:xfrm>
            <a:off x="2627784" y="404664"/>
            <a:ext cx="6270050" cy="6192688"/>
          </a:xfrm>
          <a:prstGeom prst="rect">
            <a:avLst/>
          </a:prstGeom>
          <a:noFill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8" cstate="print"/>
          <a:srcRect b="73385"/>
          <a:stretch>
            <a:fillRect/>
          </a:stretch>
        </p:blipFill>
        <p:spPr bwMode="auto">
          <a:xfrm>
            <a:off x="7740352" y="5733256"/>
            <a:ext cx="575149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7740352" y="5805264"/>
            <a:ext cx="64807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400" dirty="0" err="1" smtClean="0">
                <a:latin typeface="Arial" pitchFamily="34" charset="0"/>
                <a:cs typeface="Arial" pitchFamily="34" charset="0"/>
              </a:rPr>
              <a:t>Ю</a:t>
            </a:r>
            <a:endParaRPr lang="ru-RU" sz="3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0.00254 C 0.00469 -0.03056 0.00973 -0.06412 0.0158 -0.08519 C 0.02188 -0.10602 0.02917 -0.11366 0.03525 -0.12477 C 0.04167 -0.13588 0.04653 -0.14491 0.05365 -0.15232 C 0.06077 -0.15949 0.06927 -0.16598 0.07813 -0.16922 C 0.08681 -0.17362 0.09375 -0.17385 0.10573 -0.17431 C 0.11771 -0.17477 0.1349 -0.17547 0.1507 -0.17431 C 0.16615 -0.17315 0.18473 -0.16875 0.19948 -0.16482 C 0.21424 -0.15973 0.22483 -0.15556 0.23924 -0.14699 C 0.25365 -0.13843 0.27049 -0.12639 0.28611 -0.1125 C 0.30174 -0.09862 0.31893 -0.07801 0.33195 -0.06505 C 0.34514 -0.05162 0.35261 -0.0463 0.36459 -0.03264 C 0.37639 -0.01875 0.3915 -0.00162 0.4033 0.01713 C 0.41528 0.03634 0.42709 0.06689 0.43507 0.08194 C 0.44271 0.09722 0.44636 0.10277 0.4507 0.11041 " pathEditMode="relative" rAng="0" ptsTypes="aaaaaaaaaaaaa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" y="-3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https://avatars.mds.yandex.net/get-pdb/1813491/18daed8a-e7ba-424d-bf16-8ece1189bc58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692696"/>
            <a:ext cx="4474521" cy="439248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051720" y="4941168"/>
            <a:ext cx="492019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Молодцы!</a:t>
            </a:r>
            <a:endParaRPr lang="ru-RU" sz="8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:\ОБУЧЕНИЕ ГРАМОТЕ\Ф\Буква ф-фь - готовая.jpg"/>
          <p:cNvPicPr>
            <a:picLocks noChangeAspect="1" noChangeArrowheads="1"/>
          </p:cNvPicPr>
          <p:nvPr/>
        </p:nvPicPr>
        <p:blipFill>
          <a:blip r:embed="rId3" cstate="print"/>
          <a:srcRect l="1932" t="4663" r="3375" b="3865"/>
          <a:stretch>
            <a:fillRect/>
          </a:stretch>
        </p:blipFill>
        <p:spPr bwMode="auto">
          <a:xfrm>
            <a:off x="179512" y="260648"/>
            <a:ext cx="8712968" cy="640871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275856" y="3717032"/>
            <a:ext cx="47145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/>
              <a:t>Ф</a:t>
            </a:r>
            <a:endParaRPr lang="ru-RU" sz="44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4437112"/>
            <a:ext cx="706743" cy="75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4437112"/>
            <a:ext cx="706743" cy="75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051720" y="4437112"/>
            <a:ext cx="47145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/>
              <a:t>Г</a:t>
            </a:r>
            <a:endParaRPr lang="ru-RU" sz="4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275856" y="4365104"/>
            <a:ext cx="47145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/>
              <a:t>К</a:t>
            </a:r>
            <a:endParaRPr lang="ru-RU" sz="4400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3717032"/>
            <a:ext cx="742575" cy="14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4644008" y="3717032"/>
            <a:ext cx="47145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/>
              <a:t>Х</a:t>
            </a:r>
            <a:endParaRPr lang="ru-RU" sz="4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644008" y="4437112"/>
            <a:ext cx="47145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/>
              <a:t>Й</a:t>
            </a:r>
            <a:endParaRPr lang="ru-RU" sz="4400" dirty="0"/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6" cstate="print"/>
          <a:srcRect b="25478"/>
          <a:stretch>
            <a:fillRect/>
          </a:stretch>
        </p:blipFill>
        <p:spPr bwMode="auto">
          <a:xfrm>
            <a:off x="7308304" y="3789040"/>
            <a:ext cx="729233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7452320" y="3789040"/>
            <a:ext cx="47145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/>
              <a:t>Я</a:t>
            </a:r>
            <a:endParaRPr lang="ru-RU" sz="4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452320" y="4437112"/>
            <a:ext cx="47145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/>
              <a:t>Е</a:t>
            </a:r>
            <a:endParaRPr lang="ru-RU" sz="4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452320" y="5157192"/>
            <a:ext cx="47145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/>
              <a:t>Ё</a:t>
            </a:r>
            <a:endParaRPr lang="ru-RU" sz="44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6" cstate="print"/>
          <a:srcRect b="73385"/>
          <a:stretch>
            <a:fillRect/>
          </a:stretch>
        </p:blipFill>
        <p:spPr bwMode="auto">
          <a:xfrm>
            <a:off x="7308304" y="5805264"/>
            <a:ext cx="720080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C:\Users\Галина Ивановна\Desktop\Картинки\img11.jpg"/>
          <p:cNvPicPr>
            <a:picLocks noChangeAspect="1" noChangeArrowheads="1"/>
          </p:cNvPicPr>
          <p:nvPr/>
        </p:nvPicPr>
        <p:blipFill>
          <a:blip r:embed="rId3" cstate="print"/>
          <a:srcRect r="820" b="3058"/>
          <a:stretch>
            <a:fillRect/>
          </a:stretch>
        </p:blipFill>
        <p:spPr bwMode="auto">
          <a:xfrm>
            <a:off x="179512" y="188640"/>
            <a:ext cx="8784976" cy="6525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9156" name="Picture 4" descr="C:\Users\Галина Ивановна\Desktop\Картинки\задняя-черная-школа-классн-классного-к-205465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736" y="188640"/>
            <a:ext cx="4248472" cy="4196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Скругленный прямоугольник 7">
            <a:hlinkClick r:id="rId5" action="ppaction://hlinksldjump"/>
          </p:cNvPr>
          <p:cNvSpPr/>
          <p:nvPr/>
        </p:nvSpPr>
        <p:spPr>
          <a:xfrm>
            <a:off x="2987824" y="1772816"/>
            <a:ext cx="2808312" cy="468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Candara" pitchFamily="34" charset="0"/>
              </a:rPr>
              <a:t>Буква Ю, </a:t>
            </a:r>
            <a:r>
              <a:rPr lang="ru-RU" sz="2400" b="1" smtClean="0">
                <a:latin typeface="Candara" pitchFamily="34" charset="0"/>
              </a:rPr>
              <a:t>ю</a:t>
            </a:r>
            <a:endParaRPr lang="ru-RU" sz="2400" b="1" dirty="0">
              <a:latin typeface="Candara" pitchFamily="34" charset="0"/>
            </a:endParaRPr>
          </a:p>
        </p:txBody>
      </p:sp>
      <p:pic>
        <p:nvPicPr>
          <p:cNvPr id="10" name="Picture 5" descr="https://cstor.nn2.ru/userfiles/data/ufiles/1/36/77/3367735.Buratino_za_partoy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3573016"/>
            <a:ext cx="3312367" cy="3098419"/>
          </a:xfrm>
          <a:prstGeom prst="rect">
            <a:avLst/>
          </a:prstGeom>
          <a:noFill/>
        </p:spPr>
      </p:pic>
      <p:pic>
        <p:nvPicPr>
          <p:cNvPr id="49158" name="Picture 6" descr="https://avatars.mds.yandex.net/get-pdb/2006743/afd8fdc4-25fc-40b4-9e69-885ccdea90c3/s1200?webp=false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76056" y="2471676"/>
            <a:ext cx="3600400" cy="4253728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2971794" y="764704"/>
            <a:ext cx="2683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i="1" u="sng" dirty="0" smtClean="0">
                <a:latin typeface="Candara" pitchFamily="34" charset="0"/>
              </a:rPr>
              <a:t>Занятие № 18</a:t>
            </a:r>
            <a:endParaRPr lang="ru-RU" sz="3200" b="1" i="1" u="sng" dirty="0">
              <a:latin typeface="Candar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Группа 18"/>
          <p:cNvGrpSpPr/>
          <p:nvPr/>
        </p:nvGrpSpPr>
        <p:grpSpPr>
          <a:xfrm>
            <a:off x="107504" y="188640"/>
            <a:ext cx="9176890" cy="6493147"/>
            <a:chOff x="107504" y="188640"/>
            <a:chExt cx="9176890" cy="6493147"/>
          </a:xfrm>
        </p:grpSpPr>
        <p:grpSp>
          <p:nvGrpSpPr>
            <p:cNvPr id="4" name="Группа 3"/>
            <p:cNvGrpSpPr/>
            <p:nvPr/>
          </p:nvGrpSpPr>
          <p:grpSpPr>
            <a:xfrm>
              <a:off x="107504" y="188640"/>
              <a:ext cx="9176890" cy="6493147"/>
              <a:chOff x="147638" y="345297"/>
              <a:chExt cx="8168778" cy="5820007"/>
            </a:xfrm>
          </p:grpSpPr>
          <p:pic>
            <p:nvPicPr>
              <p:cNvPr id="33794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t="2599" r="10125" b="7939"/>
              <a:stretch>
                <a:fillRect/>
              </a:stretch>
            </p:blipFill>
            <p:spPr bwMode="auto">
              <a:xfrm>
                <a:off x="147638" y="345297"/>
                <a:ext cx="7952754" cy="5820007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pic>
            <p:nvPicPr>
              <p:cNvPr id="3" name="Picture 2" descr="https://color23.ru/data2/accounts/289/templates/2100155/cover_big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7746" t="1139" r="16901" b="75205"/>
              <a:stretch>
                <a:fillRect/>
              </a:stretch>
            </p:blipFill>
            <p:spPr bwMode="auto">
              <a:xfrm>
                <a:off x="1691680" y="345297"/>
                <a:ext cx="6624736" cy="1758757"/>
              </a:xfrm>
              <a:prstGeom prst="rect">
                <a:avLst/>
              </a:prstGeom>
              <a:ln>
                <a:noFill/>
              </a:ln>
              <a:effectLst>
                <a:softEdge rad="635000"/>
              </a:effectLst>
            </p:spPr>
          </p:pic>
        </p:grpSp>
        <p:pic>
          <p:nvPicPr>
            <p:cNvPr id="8" name="Picture 5" descr="C:\Users\Галина Ивановна\Desktop\Картинки\0006-013-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771800" y="476672"/>
              <a:ext cx="6013787" cy="5400600"/>
            </a:xfrm>
            <a:prstGeom prst="rect">
              <a:avLst/>
            </a:prstGeom>
            <a:noFill/>
          </p:spPr>
        </p:pic>
        <p:grpSp>
          <p:nvGrpSpPr>
            <p:cNvPr id="9" name="Группа 8"/>
            <p:cNvGrpSpPr/>
            <p:nvPr/>
          </p:nvGrpSpPr>
          <p:grpSpPr>
            <a:xfrm>
              <a:off x="179512" y="2060848"/>
              <a:ext cx="3888432" cy="4608512"/>
              <a:chOff x="421968" y="-378507"/>
              <a:chExt cx="6526296" cy="6903851"/>
            </a:xfrm>
          </p:grpSpPr>
          <p:pic>
            <p:nvPicPr>
              <p:cNvPr id="10" name="Picture 4" descr="C:\Users\Галина Ивановна\Desktop\Картинки\0_60911_66b176db_orig-968x1024.pn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421968" y="-378507"/>
                <a:ext cx="6526296" cy="6903851"/>
              </a:xfrm>
              <a:prstGeom prst="rect">
                <a:avLst/>
              </a:prstGeom>
              <a:noFill/>
            </p:spPr>
          </p:pic>
          <p:grpSp>
            <p:nvGrpSpPr>
              <p:cNvPr id="11" name="Группа 18"/>
              <p:cNvGrpSpPr/>
              <p:nvPr/>
            </p:nvGrpSpPr>
            <p:grpSpPr>
              <a:xfrm>
                <a:off x="3020736" y="4404909"/>
                <a:ext cx="2695500" cy="1553657"/>
                <a:chOff x="3020736" y="4404909"/>
                <a:chExt cx="2695500" cy="1553657"/>
              </a:xfrm>
            </p:grpSpPr>
            <p:sp>
              <p:nvSpPr>
                <p:cNvPr id="12" name="Прямоугольник с двумя вырезанными противолежащими углами 11"/>
                <p:cNvSpPr/>
                <p:nvPr/>
              </p:nvSpPr>
              <p:spPr>
                <a:xfrm rot="421314">
                  <a:off x="3020736" y="4406553"/>
                  <a:ext cx="720080" cy="684000"/>
                </a:xfrm>
                <a:prstGeom prst="snip2Diag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3" name="Прямоугольник 12"/>
                <p:cNvSpPr/>
                <p:nvPr/>
              </p:nvSpPr>
              <p:spPr>
                <a:xfrm rot="20878897">
                  <a:off x="5080596" y="4854539"/>
                  <a:ext cx="635640" cy="802152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4" name="Прямоугольник с двумя вырезанными противолежащими углами 13"/>
                <p:cNvSpPr/>
                <p:nvPr/>
              </p:nvSpPr>
              <p:spPr>
                <a:xfrm rot="20727726">
                  <a:off x="3761184" y="5145234"/>
                  <a:ext cx="582180" cy="813332"/>
                </a:xfrm>
                <a:prstGeom prst="snip2Diag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5" name="Прямоугольник с двумя вырезанными противолежащими углами 14"/>
                <p:cNvSpPr/>
                <p:nvPr/>
              </p:nvSpPr>
              <p:spPr>
                <a:xfrm rot="19865745">
                  <a:off x="4232279" y="4404909"/>
                  <a:ext cx="741366" cy="694208"/>
                </a:xfrm>
                <a:prstGeom prst="snip2Diag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pic>
          <p:nvPicPr>
            <p:cNvPr id="16" name="Picture 6" descr=" 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 rot="1034811">
              <a:off x="5967130" y="290601"/>
              <a:ext cx="2009955" cy="1593752"/>
            </a:xfrm>
            <a:prstGeom prst="rect">
              <a:avLst/>
            </a:prstGeom>
            <a:noFill/>
          </p:spPr>
        </p:pic>
        <p:pic>
          <p:nvPicPr>
            <p:cNvPr id="33796" name="Picture 4" descr="https://www.freepngimg.com/thumb/butterfly/1-2-butterfly-png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644008" y="476672"/>
              <a:ext cx="678763" cy="648072"/>
            </a:xfrm>
            <a:prstGeom prst="rect">
              <a:avLst/>
            </a:prstGeom>
            <a:noFill/>
          </p:spPr>
        </p:pic>
        <p:pic>
          <p:nvPicPr>
            <p:cNvPr id="18" name="Picture 8" descr="https://i.pinimg.com/originals/e5/57/a6/e557a62386ecb07299bd9e1e09c257c5.pn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779912" y="908720"/>
              <a:ext cx="890350" cy="864096"/>
            </a:xfrm>
            <a:prstGeom prst="rect">
              <a:avLst/>
            </a:prstGeom>
            <a:noFill/>
          </p:spPr>
        </p:pic>
      </p:grpSp>
      <p:sp>
        <p:nvSpPr>
          <p:cNvPr id="21" name="Скругленный прямоугольник 20">
            <a:hlinkClick r:id="rId10" action="ppaction://hlinksldjump"/>
          </p:cNvPr>
          <p:cNvSpPr/>
          <p:nvPr/>
        </p:nvSpPr>
        <p:spPr>
          <a:xfrm>
            <a:off x="4139952" y="1988840"/>
            <a:ext cx="3312368" cy="28803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Характеристика </a:t>
            </a:r>
            <a:r>
              <a:rPr lang="en-US" dirty="0" smtClean="0"/>
              <a:t>[</a:t>
            </a:r>
            <a:r>
              <a:rPr lang="ru-RU" dirty="0"/>
              <a:t>Ю</a:t>
            </a:r>
            <a:r>
              <a:rPr lang="en-US" dirty="0" smtClean="0"/>
              <a:t>]</a:t>
            </a:r>
            <a:r>
              <a:rPr lang="ru-RU" dirty="0" smtClean="0"/>
              <a:t> </a:t>
            </a:r>
          </a:p>
        </p:txBody>
      </p:sp>
      <p:sp>
        <p:nvSpPr>
          <p:cNvPr id="24" name="Овал 23"/>
          <p:cNvSpPr/>
          <p:nvPr/>
        </p:nvSpPr>
        <p:spPr>
          <a:xfrm>
            <a:off x="2627784" y="5373216"/>
            <a:ext cx="288032" cy="288032"/>
          </a:xfrm>
          <a:prstGeom prst="ellipse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rtDeco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>
            <a:hlinkClick r:id="rId10" action="ppaction://hlinksldjump"/>
          </p:cNvPr>
          <p:cNvSpPr/>
          <p:nvPr/>
        </p:nvSpPr>
        <p:spPr>
          <a:xfrm>
            <a:off x="4139952" y="2420888"/>
            <a:ext cx="3312368" cy="28803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«Кто внимательнее?», «Эхо»</a:t>
            </a:r>
            <a:endParaRPr lang="ru-RU" dirty="0"/>
          </a:p>
        </p:txBody>
      </p:sp>
      <p:sp>
        <p:nvSpPr>
          <p:cNvPr id="30" name="Скругленный прямоугольник 29">
            <a:hlinkClick r:id="rId11" action="ppaction://hlinksldjump"/>
          </p:cNvPr>
          <p:cNvSpPr/>
          <p:nvPr/>
        </p:nvSpPr>
        <p:spPr>
          <a:xfrm>
            <a:off x="4139952" y="3284984"/>
            <a:ext cx="3312368" cy="28803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«Найди картинки»</a:t>
            </a:r>
            <a:endParaRPr lang="en-US" dirty="0" smtClean="0"/>
          </a:p>
        </p:txBody>
      </p:sp>
      <p:sp>
        <p:nvSpPr>
          <p:cNvPr id="31" name="Скругленный прямоугольник 30">
            <a:hlinkClick r:id="rId11" action="ppaction://hlinksldjump"/>
          </p:cNvPr>
          <p:cNvSpPr/>
          <p:nvPr/>
        </p:nvSpPr>
        <p:spPr>
          <a:xfrm>
            <a:off x="4139952" y="3717032"/>
            <a:ext cx="3312368" cy="28803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«Физкультминутка»</a:t>
            </a:r>
            <a:endParaRPr lang="ru-RU" dirty="0"/>
          </a:p>
        </p:txBody>
      </p:sp>
      <p:sp>
        <p:nvSpPr>
          <p:cNvPr id="32" name="Скругленный прямоугольник 31">
            <a:hlinkClick r:id="rId12" action="ppaction://hlinksldjump"/>
          </p:cNvPr>
          <p:cNvSpPr/>
          <p:nvPr/>
        </p:nvSpPr>
        <p:spPr>
          <a:xfrm>
            <a:off x="4139952" y="4149080"/>
            <a:ext cx="3312368" cy="28803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«Найди место звука в слове»</a:t>
            </a:r>
            <a:endParaRPr lang="ru-RU" dirty="0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4139952" y="4581128"/>
            <a:ext cx="3312368" cy="28803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«Звуковой анализ»</a:t>
            </a:r>
            <a:endParaRPr lang="ru-RU" dirty="0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4139952" y="5013176"/>
            <a:ext cx="3312368" cy="288032"/>
          </a:xfrm>
          <a:prstGeom prst="roundRect">
            <a:avLst/>
          </a:prstGeom>
          <a:ln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Скругленный прямоугольник 35">
            <a:hlinkClick r:id="rId11" action="ppaction://hlinksldjump"/>
          </p:cNvPr>
          <p:cNvSpPr/>
          <p:nvPr/>
        </p:nvSpPr>
        <p:spPr>
          <a:xfrm>
            <a:off x="4139952" y="2852936"/>
            <a:ext cx="3312368" cy="28803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«Звуки на ладошке»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4922717" y="1484784"/>
            <a:ext cx="16017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latin typeface="Candara" pitchFamily="34" charset="0"/>
              </a:rPr>
              <a:t>Буквы </a:t>
            </a:r>
            <a:r>
              <a:rPr lang="en-US" sz="2400" b="1" dirty="0" smtClean="0">
                <a:latin typeface="Candara" pitchFamily="34" charset="0"/>
              </a:rPr>
              <a:t>[</a:t>
            </a:r>
            <a:r>
              <a:rPr lang="ru-RU" sz="2400" b="1" dirty="0" smtClean="0">
                <a:latin typeface="Candara" pitchFamily="34" charset="0"/>
              </a:rPr>
              <a:t>Ю</a:t>
            </a:r>
            <a:r>
              <a:rPr lang="en-US" sz="2400" b="1" dirty="0" smtClean="0">
                <a:latin typeface="Candara" pitchFamily="34" charset="0"/>
              </a:rPr>
              <a:t>]</a:t>
            </a:r>
            <a:endParaRPr lang="ru-RU" sz="2400" b="1" dirty="0">
              <a:latin typeface="Candara" pitchFamily="34" charset="0"/>
            </a:endParaRPr>
          </a:p>
        </p:txBody>
      </p:sp>
      <p:sp>
        <p:nvSpPr>
          <p:cNvPr id="35" name="Управляющая кнопка: домой 34">
            <a:hlinkClick r:id="rId13" action="ppaction://hlinksldjump" highlightClick="1"/>
          </p:cNvPr>
          <p:cNvSpPr/>
          <p:nvPr/>
        </p:nvSpPr>
        <p:spPr>
          <a:xfrm>
            <a:off x="8460432" y="6165304"/>
            <a:ext cx="432048" cy="432048"/>
          </a:xfrm>
          <a:prstGeom prst="actionButtonHom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hlinkClick r:id="rId2" action="ppaction://hlinksldjump"/>
          </p:cNvPr>
          <p:cNvSpPr/>
          <p:nvPr/>
        </p:nvSpPr>
        <p:spPr>
          <a:xfrm>
            <a:off x="3635896" y="404664"/>
            <a:ext cx="1944216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Candara" pitchFamily="34" charset="0"/>
              </a:rPr>
              <a:t>Буква Ю, ю</a:t>
            </a:r>
            <a:endParaRPr lang="ru-RU" sz="2000" b="1" dirty="0">
              <a:latin typeface="Candara" pitchFamily="34" charset="0"/>
            </a:endParaRPr>
          </a:p>
        </p:txBody>
      </p:sp>
      <p:grpSp>
        <p:nvGrpSpPr>
          <p:cNvPr id="3" name="Группа 47"/>
          <p:cNvGrpSpPr/>
          <p:nvPr/>
        </p:nvGrpSpPr>
        <p:grpSpPr>
          <a:xfrm>
            <a:off x="7524328" y="620688"/>
            <a:ext cx="900000" cy="900000"/>
            <a:chOff x="6516216" y="4797152"/>
            <a:chExt cx="1080000" cy="1080000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6516216" y="4797152"/>
              <a:ext cx="1080000" cy="1080000"/>
            </a:xfrm>
            <a:prstGeom prst="rect">
              <a:avLst/>
            </a:prstGeom>
            <a:solidFill>
              <a:srgbClr val="1A7016"/>
            </a:solidFill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Picture 1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588224" y="4869160"/>
              <a:ext cx="887412" cy="977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7524328" y="1772816"/>
            <a:ext cx="936104" cy="93610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30" name="WordArt 6"/>
          <p:cNvSpPr>
            <a:spLocks noChangeArrowheads="1" noChangeShapeType="1" noTextEdit="1"/>
          </p:cNvSpPr>
          <p:nvPr/>
        </p:nvSpPr>
        <p:spPr bwMode="auto">
          <a:xfrm>
            <a:off x="2600425" y="1516552"/>
            <a:ext cx="761304" cy="66460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ru-RU" sz="3600" kern="10" spc="0" dirty="0">
              <a:ln w="317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effectLst/>
              <a:latin typeface="Arial Black"/>
            </a:endParaRPr>
          </a:p>
        </p:txBody>
      </p:sp>
      <p:sp>
        <p:nvSpPr>
          <p:cNvPr id="1034" name="WordArt 10"/>
          <p:cNvSpPr>
            <a:spLocks noChangeArrowheads="1" noChangeShapeType="1" noTextEdit="1"/>
          </p:cNvSpPr>
          <p:nvPr/>
        </p:nvSpPr>
        <p:spPr bwMode="auto">
          <a:xfrm>
            <a:off x="2596246" y="3090443"/>
            <a:ext cx="806284" cy="98662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ru-RU" sz="3600" kern="10" spc="0" dirty="0">
              <a:ln w="317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effectLst/>
              <a:latin typeface="Arial Black"/>
            </a:endParaRPr>
          </a:p>
        </p:txBody>
      </p:sp>
      <p:graphicFrame>
        <p:nvGraphicFramePr>
          <p:cNvPr id="25" name="Таблица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92854272"/>
              </p:ext>
            </p:extLst>
          </p:nvPr>
        </p:nvGraphicFramePr>
        <p:xfrm>
          <a:off x="251520" y="5559896"/>
          <a:ext cx="5266928" cy="1066800"/>
        </p:xfrm>
        <a:graphic>
          <a:graphicData uri="http://schemas.openxmlformats.org/drawingml/2006/table">
            <a:tbl>
              <a:tblPr/>
              <a:tblGrid>
                <a:gridCol w="2530624"/>
                <a:gridCol w="2736304"/>
              </a:tblGrid>
              <a:tr h="74664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j-lt"/>
                          <a:ea typeface="Times New Roman"/>
                        </a:rPr>
                        <a:t>Чтобы О не укатилось,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j-lt"/>
                          <a:ea typeface="Times New Roman"/>
                        </a:rPr>
                        <a:t>Крепко к столбику прибью.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j-lt"/>
                          <a:ea typeface="Times New Roman"/>
                        </a:rPr>
                        <a:t>Ой, смотри-ка, что случилось</a:t>
                      </a:r>
                      <a:r>
                        <a:rPr lang="ru-RU" sz="1400" dirty="0" smtClean="0">
                          <a:effectLst/>
                          <a:latin typeface="+mj-lt"/>
                          <a:ea typeface="Times New Roman"/>
                        </a:rPr>
                        <a:t>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Получилась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буква «Ю».</a:t>
                      </a:r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29235"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j-lt"/>
                          <a:ea typeface="Times New Roman"/>
                        </a:rPr>
                        <a:t>Буква Н и О играли,</a:t>
                      </a:r>
                    </a:p>
                    <a:p>
                      <a:pPr marL="229235"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j-lt"/>
                          <a:ea typeface="Times New Roman"/>
                        </a:rPr>
                        <a:t>У Н палочку сломали.</a:t>
                      </a:r>
                    </a:p>
                    <a:p>
                      <a:pPr marL="229235"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j-lt"/>
                          <a:ea typeface="Times New Roman"/>
                        </a:rPr>
                        <a:t>О к обломкам прикреплю</a:t>
                      </a:r>
                      <a:r>
                        <a:rPr lang="ru-RU" sz="1400" dirty="0" smtClean="0">
                          <a:effectLst/>
                          <a:latin typeface="+mj-lt"/>
                          <a:ea typeface="Times New Roman"/>
                        </a:rPr>
                        <a:t>,</a:t>
                      </a:r>
                    </a:p>
                    <a:p>
                      <a:pPr marL="229235" algn="l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j-lt"/>
                          <a:ea typeface="Times New Roman"/>
                        </a:rPr>
                        <a:t>Получилась</a:t>
                      </a:r>
                      <a:r>
                        <a:rPr lang="ru-RU" sz="1400" baseline="0" dirty="0" smtClean="0">
                          <a:effectLst/>
                          <a:latin typeface="+mj-lt"/>
                          <a:ea typeface="Times New Roman"/>
                        </a:rPr>
                        <a:t> буква «Ю».</a:t>
                      </a:r>
                      <a:endParaRPr lang="ru-RU" sz="1400" dirty="0" smtClean="0">
                        <a:effectLst/>
                        <a:latin typeface="+mj-lt"/>
                        <a:ea typeface="Times New Roman"/>
                      </a:endParaRPr>
                    </a:p>
                    <a:p>
                      <a:pPr marL="229235" algn="l"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26" name="Picture 4" descr="http://i.mycdn.me/i?r=AzEPZsRbOZEKgBhR0XGMT1RkBzMZJiybD7bYIP5ffRxpmKaKTM5SRkZCeTgDn6uOyic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028" r="8972"/>
          <a:stretch>
            <a:fillRect/>
          </a:stretch>
        </p:blipFill>
        <p:spPr bwMode="auto">
          <a:xfrm>
            <a:off x="7507685" y="4293096"/>
            <a:ext cx="1636315" cy="2564904"/>
          </a:xfrm>
          <a:prstGeom prst="rect">
            <a:avLst/>
          </a:prstGeom>
          <a:noFill/>
        </p:spPr>
      </p:pic>
      <p:pic>
        <p:nvPicPr>
          <p:cNvPr id="27" name="Picture 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520" y="188640"/>
            <a:ext cx="504056" cy="45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6478155" y="609329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26" name="Picture 2" descr="H:\Ю\Ю\img4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510" r="47013" b="4060"/>
          <a:stretch/>
        </p:blipFill>
        <p:spPr bwMode="auto">
          <a:xfrm>
            <a:off x="323528" y="2990790"/>
            <a:ext cx="1944216" cy="2457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4"/>
          <p:cNvGrpSpPr>
            <a:grpSpLocks/>
          </p:cNvGrpSpPr>
          <p:nvPr/>
        </p:nvGrpSpPr>
        <p:grpSpPr bwMode="auto">
          <a:xfrm>
            <a:off x="714060" y="685800"/>
            <a:ext cx="4380223" cy="2167136"/>
            <a:chOff x="618" y="1343"/>
            <a:chExt cx="6212" cy="3019"/>
          </a:xfrm>
        </p:grpSpPr>
        <p:sp>
          <p:nvSpPr>
            <p:cNvPr id="9" name="WordArt 7"/>
            <p:cNvSpPr>
              <a:spLocks noChangeArrowheads="1" noChangeShapeType="1" noTextEdit="1"/>
            </p:cNvSpPr>
            <p:nvPr/>
          </p:nvSpPr>
          <p:spPr bwMode="auto">
            <a:xfrm>
              <a:off x="5527" y="2565"/>
              <a:ext cx="1303" cy="1751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 xmlns="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>
                <a:buNone/>
              </a:pPr>
              <a:r>
                <a:rPr lang="ru-RU" sz="3600" kern="10" spc="0" dirty="0" smtClean="0">
                  <a:ln w="9525">
                    <a:solidFill>
                      <a:srgbClr val="000000"/>
                    </a:solidFill>
                    <a:prstDash val="dash"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latin typeface="Arial Black"/>
                </a:rPr>
                <a:t>ю</a:t>
              </a:r>
              <a:endParaRPr lang="ru-RU" sz="3600" kern="10" spc="0" dirty="0">
                <a:ln w="9525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  <a:solidFill>
                  <a:srgbClr val="FFFFFF"/>
                </a:solidFill>
                <a:effectLst/>
                <a:latin typeface="Arial Black"/>
              </a:endParaRPr>
            </a:p>
          </p:txBody>
        </p:sp>
        <p:sp>
          <p:nvSpPr>
            <p:cNvPr id="10" name="WordArt 6"/>
            <p:cNvSpPr>
              <a:spLocks noChangeArrowheads="1" noChangeShapeType="1" noTextEdit="1"/>
            </p:cNvSpPr>
            <p:nvPr/>
          </p:nvSpPr>
          <p:spPr bwMode="auto">
            <a:xfrm>
              <a:off x="618" y="1343"/>
              <a:ext cx="2494" cy="3019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 xmlns="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>
                <a:buNone/>
              </a:pPr>
              <a:r>
                <a:rPr lang="ru-RU" sz="3600" kern="10" spc="0" dirty="0" smtClean="0"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effectLst/>
                  <a:latin typeface="Arial Black"/>
                </a:rPr>
                <a:t>Ю</a:t>
              </a:r>
              <a:endParaRPr lang="ru-RU" sz="3600" kern="10" spc="0" dirty="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/>
                <a:latin typeface="Arial Black"/>
              </a:endParaRPr>
            </a:p>
          </p:txBody>
        </p:sp>
        <p:sp>
          <p:nvSpPr>
            <p:cNvPr id="11" name="WordArt 5"/>
            <p:cNvSpPr>
              <a:spLocks noChangeArrowheads="1" noChangeShapeType="1" noTextEdit="1"/>
            </p:cNvSpPr>
            <p:nvPr/>
          </p:nvSpPr>
          <p:spPr bwMode="auto">
            <a:xfrm>
              <a:off x="3568" y="2565"/>
              <a:ext cx="1430" cy="1751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 xmlns="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>
                <a:buNone/>
              </a:pPr>
              <a:r>
                <a:rPr lang="ru-RU" sz="3600" kern="10" spc="0" dirty="0" smtClean="0"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latin typeface="Arial Black"/>
                </a:rPr>
                <a:t>ю</a:t>
              </a:r>
              <a:endParaRPr lang="ru-RU" sz="3600" kern="10" spc="0" dirty="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/>
                <a:latin typeface="Arial Black"/>
              </a:endParaRPr>
            </a:p>
          </p:txBody>
        </p:sp>
      </p:grpSp>
      <p:pic>
        <p:nvPicPr>
          <p:cNvPr id="1027" name="Рисунок 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42451" y="1397786"/>
            <a:ext cx="1503517" cy="1566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227013" y="914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36096" y="3501008"/>
            <a:ext cx="1859235" cy="1881464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5312820" y="5526535"/>
            <a:ext cx="196278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latin typeface="+mj-lt"/>
              </a:rPr>
              <a:t>Буква Ю юлу купила, </a:t>
            </a:r>
          </a:p>
          <a:p>
            <a:r>
              <a:rPr lang="ru-RU" sz="1400" dirty="0">
                <a:latin typeface="+mj-lt"/>
              </a:rPr>
              <a:t>Чтобы Юля не грустил.</a:t>
            </a:r>
          </a:p>
          <a:p>
            <a:r>
              <a:rPr lang="ru-RU" sz="1400" dirty="0" err="1">
                <a:latin typeface="+mj-lt"/>
              </a:rPr>
              <a:t>Юленька</a:t>
            </a:r>
            <a:r>
              <a:rPr lang="ru-RU" sz="1400" dirty="0">
                <a:latin typeface="+mj-lt"/>
              </a:rPr>
              <a:t> юлу взяла</a:t>
            </a:r>
            <a:r>
              <a:rPr lang="ru-RU" sz="1400" dirty="0" smtClean="0">
                <a:latin typeface="+mj-lt"/>
              </a:rPr>
              <a:t>,</a:t>
            </a:r>
          </a:p>
          <a:p>
            <a:r>
              <a:rPr lang="ru-RU" altLang="ru-RU" sz="1400" dirty="0">
                <a:latin typeface="+mj-lt"/>
                <a:ea typeface="Times New Roman" pitchFamily="18" charset="0"/>
                <a:cs typeface="Arial" pitchFamily="34" charset="0"/>
              </a:rPr>
              <a:t>Завертелась вдруг </a:t>
            </a:r>
            <a:r>
              <a:rPr lang="ru-RU" altLang="ru-RU" sz="1400" dirty="0" smtClean="0">
                <a:latin typeface="+mj-lt"/>
                <a:ea typeface="Times New Roman" pitchFamily="18" charset="0"/>
                <a:cs typeface="Arial" pitchFamily="34" charset="0"/>
              </a:rPr>
              <a:t>юла</a:t>
            </a:r>
            <a:r>
              <a:rPr lang="ru-RU" altLang="ru-RU" sz="1100" dirty="0" smtClean="0">
                <a:latin typeface="+mj-lt"/>
                <a:ea typeface="Times New Roman" pitchFamily="18" charset="0"/>
                <a:cs typeface="Arial" pitchFamily="34" charset="0"/>
              </a:rPr>
              <a:t>.</a:t>
            </a:r>
            <a:endParaRPr lang="ru-RU" sz="1100" dirty="0">
              <a:latin typeface="+mj-lt"/>
              <a:ea typeface="Times New Roman"/>
            </a:endParaRPr>
          </a:p>
        </p:txBody>
      </p:sp>
      <p:sp>
        <p:nvSpPr>
          <p:cNvPr id="28" name="Rectangle 6"/>
          <p:cNvSpPr>
            <a:spLocks noChangeArrowheads="1"/>
          </p:cNvSpPr>
          <p:nvPr/>
        </p:nvSpPr>
        <p:spPr bwMode="auto">
          <a:xfrm>
            <a:off x="457200" y="3450839"/>
            <a:ext cx="256802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WordArt 4"/>
          <p:cNvSpPr>
            <a:spLocks noChangeArrowheads="1" noChangeShapeType="1" noTextEdit="1"/>
          </p:cNvSpPr>
          <p:nvPr/>
        </p:nvSpPr>
        <p:spPr bwMode="auto">
          <a:xfrm>
            <a:off x="714002" y="695084"/>
            <a:ext cx="1758634" cy="215785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dirty="0" smtClean="0">
                <a:ln w="317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Ю</a:t>
            </a:r>
            <a:endParaRPr lang="ru-RU" sz="3600" kern="10" spc="0" dirty="0">
              <a:ln w="3175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effectLst/>
              <a:latin typeface="Arial Black"/>
            </a:endParaRPr>
          </a:p>
        </p:txBody>
      </p:sp>
      <p:pic>
        <p:nvPicPr>
          <p:cNvPr id="29" name="Рисунок 28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03848" y="3429000"/>
            <a:ext cx="1546666" cy="1917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7.77058E-7 C 0.0158 -7.77058E-7 0.03247 -7.77058E-7 0.04914 0.00324 C 0.06598 0.00694 0.07969 0.01203 0.1007 0.02174 C 0.12153 0.03099 0.14514 0.04094 0.17431 0.06152 C 0.204 0.08233 0.22101 0.09205 0.27709 0.14547 C 0.33386 0.19889 0.42744 0.28446 0.51164 0.38205 C 0.59601 0.47965 0.68941 0.60615 0.78351 0.73289 " pathEditMode="relative" rAng="0" ptsTypes="aaaaaaA">
                                      <p:cBhvr>
                                        <p:cTn id="43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200" y="36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F5329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23" grpId="0"/>
      <p:bldP spid="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 rot="5400000">
            <a:off x="2771752" y="2132904"/>
            <a:ext cx="144000" cy="1008000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195736" y="1340768"/>
            <a:ext cx="144000" cy="2880000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2" descr="http://kolspb.ru/wp-content/uploads/2017/07/%D0%91%D1%83%D1%80%D0%B0%D1%82%D0%B8%D0%BD%D0%BE.png"/>
          <p:cNvPicPr>
            <a:picLocks noChangeAspect="1" noChangeArrowheads="1"/>
          </p:cNvPicPr>
          <p:nvPr/>
        </p:nvPicPr>
        <p:blipFill>
          <a:blip r:embed="rId2" cstate="print"/>
          <a:srcRect l="11433" r="11147"/>
          <a:stretch>
            <a:fillRect/>
          </a:stretch>
        </p:blipFill>
        <p:spPr bwMode="auto">
          <a:xfrm flipH="1">
            <a:off x="7079950" y="260648"/>
            <a:ext cx="1833255" cy="1296144"/>
          </a:xfrm>
          <a:prstGeom prst="ellipse">
            <a:avLst/>
          </a:prstGeom>
          <a:ln w="63500" cap="rnd">
            <a:solidFill>
              <a:schemeClr val="bg1">
                <a:lumMod val="95000"/>
              </a:schemeClr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DFFFC"/>
              </a:clrFrom>
              <a:clrTo>
                <a:srgbClr val="FDFF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747162">
            <a:off x="289875" y="6205172"/>
            <a:ext cx="297592" cy="430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Скругленный прямоугольник 22">
            <a:hlinkClick r:id="rId4" action="ppaction://hlinksldjump"/>
          </p:cNvPr>
          <p:cNvSpPr/>
          <p:nvPr/>
        </p:nvSpPr>
        <p:spPr>
          <a:xfrm>
            <a:off x="2771800" y="404664"/>
            <a:ext cx="2448272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Candara" pitchFamily="34" charset="0"/>
              </a:rPr>
              <a:t>Выложи букву </a:t>
            </a:r>
            <a:r>
              <a:rPr lang="ru-RU" sz="2000" b="1" dirty="0">
                <a:latin typeface="Candara" pitchFamily="34" charset="0"/>
              </a:rPr>
              <a:t>Ю</a:t>
            </a:r>
          </a:p>
        </p:txBody>
      </p:sp>
      <p:pic>
        <p:nvPicPr>
          <p:cNvPr id="34" name="Рисунок 33" descr="C:\Users\Галина Ивановна\AppData\Local\Microsoft\Windows\Temporary Internet Files\Content.Word\Ю-03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47664" y="4941168"/>
            <a:ext cx="7010003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9" name="Прямая соединительная линия 28"/>
          <p:cNvCxnSpPr/>
          <p:nvPr/>
        </p:nvCxnSpPr>
        <p:spPr>
          <a:xfrm>
            <a:off x="1619672" y="5517232"/>
            <a:ext cx="216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1619672" y="5085184"/>
            <a:ext cx="0" cy="8640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4" name="Овал 23"/>
          <p:cNvSpPr/>
          <p:nvPr/>
        </p:nvSpPr>
        <p:spPr>
          <a:xfrm>
            <a:off x="1835696" y="5085184"/>
            <a:ext cx="576064" cy="864096"/>
          </a:xfrm>
          <a:prstGeom prst="ellips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3347864" y="1268760"/>
            <a:ext cx="1800200" cy="2952328"/>
          </a:xfrm>
          <a:prstGeom prst="ellipse">
            <a:avLst/>
          </a:prstGeom>
          <a:ln w="1016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Рисунок 27" descr="C:\Users\Галина Ивановна\AppData\Local\Microsoft\Windows\Temporary Internet Files\Content.Word\s1200.pn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3" y="4869161"/>
            <a:ext cx="864097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8" presetClass="entr" presetSubtype="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-0.00093 C 0.00642 -0.02267 0.01336 -0.04371 0.021 -0.06568 C 0.02864 -0.08719 0.03802 -0.1124 0.04548 -0.13183 C 0.05295 -0.15102 0.05781 -0.16259 0.06527 -0.18178 C 0.07309 -0.20098 0.0776 -0.21809 0.09132 -0.24584 C 0.10503 -0.27406 0.13194 -0.32332 0.14791 -0.35037 C 0.16371 -0.37766 0.16909 -0.38576 0.18611 -0.40889 C 0.20312 -0.43201 0.22673 -0.46277 0.25017 -0.4889 C 0.27378 -0.51573 0.30208 -0.54603 0.32656 -0.56753 C 0.35121 -0.58904 0.37448 -0.60084 0.39843 -0.61795 C 0.42239 -0.63483 0.44305 -0.65426 0.47031 -0.66999 C 0.49757 -0.68548 0.53194 -0.69936 0.56198 -0.71231 C 0.59184 -0.72503 0.62569 -0.73659 0.65052 -0.7463 C 0.67517 -0.75579 0.69357 -0.76272 0.71163 -0.77036 C 0.72968 -0.77822 0.74427 -0.78539 0.7592 -0.79233 " pathEditMode="relative" rAng="0" ptsTypes="aaaaaaaaaaaaaaA">
                                      <p:cBhvr>
                                        <p:cTn id="3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000" y="-39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24" grpId="0" animBg="1"/>
      <p:bldP spid="2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1763688" y="2016145"/>
            <a:ext cx="432048" cy="504000"/>
          </a:xfrm>
          <a:prstGeom prst="ellips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49876" y="1928726"/>
            <a:ext cx="643043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Б Ю Я Р Б Д Н Р Ю Г Б Т Ю К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 К п к т У Б Ю Р б ю г т б Х Ю С 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 В Г а о ю н р г в п Р Я В Ю Г Т П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 я р ю т н з ы б ю в л т р я н ю ц д </a:t>
            </a:r>
          </a:p>
        </p:txBody>
      </p:sp>
      <p:sp>
        <p:nvSpPr>
          <p:cNvPr id="16" name="Овал 15"/>
          <p:cNvSpPr/>
          <p:nvPr/>
        </p:nvSpPr>
        <p:spPr>
          <a:xfrm flipV="1">
            <a:off x="2195736" y="4509120"/>
            <a:ext cx="216024" cy="351712"/>
          </a:xfrm>
          <a:prstGeom prst="ellips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395536" y="548680"/>
            <a:ext cx="648072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Обведи в кружок синим цветом все заглавные буквы </a:t>
            </a: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Ю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зачеркни зеленым цветом все маленькие буквы </a:t>
            </a: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ю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Сосчитай количество букв и обведи соответствующую цифру.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 descr="http://kolspb.ru/wp-content/uploads/2017/07/%D0%91%D1%83%D1%80%D0%B0%D1%82%D0%B8%D0%BD%D0%BE.png"/>
          <p:cNvPicPr>
            <a:picLocks noChangeAspect="1" noChangeArrowheads="1"/>
          </p:cNvPicPr>
          <p:nvPr/>
        </p:nvPicPr>
        <p:blipFill>
          <a:blip r:embed="rId3" cstate="print"/>
          <a:srcRect l="11433" r="11147"/>
          <a:stretch>
            <a:fillRect/>
          </a:stretch>
        </p:blipFill>
        <p:spPr bwMode="auto">
          <a:xfrm flipH="1">
            <a:off x="7079950" y="260648"/>
            <a:ext cx="1833255" cy="1296144"/>
          </a:xfrm>
          <a:prstGeom prst="ellipse">
            <a:avLst/>
          </a:prstGeom>
          <a:ln w="63500" cap="rnd">
            <a:solidFill>
              <a:schemeClr val="bg1">
                <a:lumMod val="95000"/>
              </a:schemeClr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DFFFC"/>
              </a:clrFrom>
              <a:clrTo>
                <a:srgbClr val="FDFF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747162">
            <a:off x="289875" y="6205172"/>
            <a:ext cx="297592" cy="430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4" name="Прямая соединительная линия 13"/>
          <p:cNvCxnSpPr/>
          <p:nvPr/>
        </p:nvCxnSpPr>
        <p:spPr>
          <a:xfrm>
            <a:off x="4509907" y="2599777"/>
            <a:ext cx="360000" cy="360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4509907" y="2586150"/>
            <a:ext cx="360000" cy="360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683568" y="4437112"/>
            <a:ext cx="2769040" cy="40011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 – 1 2 3 4 5 6 7 8 9 10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299593" y="4437112"/>
            <a:ext cx="2702768" cy="46166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ts val="1000"/>
              </a:spcAf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ю </a:t>
            </a:r>
            <a:r>
              <a:rPr lang="ru-RU" sz="2400" dirty="0" smtClean="0">
                <a:latin typeface="Calibri" pitchFamily="34" charset="0"/>
                <a:cs typeface="Arial" pitchFamily="34" charset="0"/>
              </a:rPr>
              <a:t>–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1 2 3 4 5 6 7 8 9 10</a:t>
            </a: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5364088" y="4581128"/>
            <a:ext cx="252000" cy="252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5364088" y="4581128"/>
            <a:ext cx="252000" cy="252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-0.00093 C 0.00642 -0.02267 0.01336 -0.04371 0.021 -0.06568 C 0.02864 -0.08719 0.03802 -0.1124 0.04548 -0.13183 C 0.05295 -0.15102 0.05781 -0.16259 0.06527 -0.18178 C 0.07309 -0.20098 0.0776 -0.21809 0.09132 -0.24584 C 0.10503 -0.27406 0.13194 -0.32332 0.14791 -0.35037 C 0.16371 -0.37766 0.16909 -0.38576 0.18611 -0.40889 C 0.20312 -0.43201 0.22673 -0.46277 0.25017 -0.4889 C 0.27378 -0.51573 0.30208 -0.54603 0.32656 -0.56753 C 0.35121 -0.58904 0.37448 -0.60084 0.39843 -0.61795 C 0.42239 -0.63483 0.44305 -0.65426 0.47031 -0.66999 C 0.49757 -0.68548 0.53194 -0.69936 0.56198 -0.71231 C 0.59184 -0.72503 0.62569 -0.73659 0.65052 -0.7463 C 0.67517 -0.75579 0.69357 -0.76272 0.71163 -0.77036 C 0.72968 -0.77822 0.74427 -0.78539 0.7592 -0.79233 " pathEditMode="relative" rAng="0" ptsTypes="aaaaaaaaaaaaaaA">
                                      <p:cBhvr>
                                        <p:cTn id="3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000" y="-39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Галина Ивановна\Desktop\Картинки\1579435023_10-45.jpg"/>
          <p:cNvPicPr>
            <a:picLocks noChangeAspect="1" noChangeArrowheads="1"/>
          </p:cNvPicPr>
          <p:nvPr/>
        </p:nvPicPr>
        <p:blipFill>
          <a:blip r:embed="rId3" cstate="print"/>
          <a:srcRect l="6667" t="-1818" b="9513"/>
          <a:stretch>
            <a:fillRect/>
          </a:stretch>
        </p:blipFill>
        <p:spPr bwMode="auto">
          <a:xfrm>
            <a:off x="179512" y="0"/>
            <a:ext cx="8784976" cy="67352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6" name="Picture 6" descr="http://skupka-ocenka24.ru/wp-content/uploads/2018/01/sdat_televizor.png"/>
          <p:cNvPicPr>
            <a:picLocks noChangeAspect="1" noChangeArrowheads="1"/>
          </p:cNvPicPr>
          <p:nvPr/>
        </p:nvPicPr>
        <p:blipFill>
          <a:blip r:embed="rId4" cstate="print"/>
          <a:srcRect l="16980" t="4547" r="12884" b="8829"/>
          <a:stretch>
            <a:fillRect/>
          </a:stretch>
        </p:blipFill>
        <p:spPr bwMode="auto">
          <a:xfrm>
            <a:off x="4283968" y="836712"/>
            <a:ext cx="4680520" cy="4032448"/>
          </a:xfrm>
          <a:prstGeom prst="rect">
            <a:avLst/>
          </a:prstGeom>
          <a:noFill/>
        </p:spPr>
      </p:pic>
      <p:sp>
        <p:nvSpPr>
          <p:cNvPr id="3" name="Скругленный прямоугольник 2">
            <a:hlinkClick r:id="rId5" action="ppaction://hlinksldjump"/>
          </p:cNvPr>
          <p:cNvSpPr/>
          <p:nvPr/>
        </p:nvSpPr>
        <p:spPr>
          <a:xfrm>
            <a:off x="5436096" y="332656"/>
            <a:ext cx="3168352" cy="50405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Candara" pitchFamily="34" charset="0"/>
              </a:rPr>
              <a:t>Физкультминутка </a:t>
            </a:r>
          </a:p>
        </p:txBody>
      </p:sp>
      <p:pic>
        <p:nvPicPr>
          <p:cNvPr id="1027" name="Picture 3" descr="C:\Users\Галина Ивановна\Desktop\Картинки\40620_90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251520" y="1916832"/>
            <a:ext cx="3819600" cy="4658463"/>
          </a:xfrm>
          <a:prstGeom prst="rect">
            <a:avLst/>
          </a:prstGeom>
          <a:noFill/>
        </p:spPr>
      </p:pic>
      <p:sp>
        <p:nvSpPr>
          <p:cNvPr id="6" name="Управляющая кнопка: домой 5">
            <a:hlinkClick r:id="rId7" action="ppaction://hlinksldjump" highlightClick="1"/>
          </p:cNvPr>
          <p:cNvSpPr/>
          <p:nvPr/>
        </p:nvSpPr>
        <p:spPr>
          <a:xfrm>
            <a:off x="8460432" y="6237312"/>
            <a:ext cx="324000" cy="324000"/>
          </a:xfrm>
          <a:prstGeom prst="actionButtonHom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У_ЖИРАФА_ПЯТНА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4644009" y="1988840"/>
            <a:ext cx="3192016" cy="23580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Группа 57"/>
          <p:cNvGrpSpPr/>
          <p:nvPr/>
        </p:nvGrpSpPr>
        <p:grpSpPr>
          <a:xfrm>
            <a:off x="7740352" y="332656"/>
            <a:ext cx="1018989" cy="1455608"/>
            <a:chOff x="3342166" y="887012"/>
            <a:chExt cx="1018989" cy="1455608"/>
          </a:xfrm>
        </p:grpSpPr>
        <p:pic>
          <p:nvPicPr>
            <p:cNvPr id="71" name="Picture 11" descr="http://www.pngmart.com/files/9/Water-Bubbles-PNG-Free-Download.png"/>
            <p:cNvPicPr>
              <a:picLocks noChangeAspect="1" noChangeArrowheads="1"/>
            </p:cNvPicPr>
            <p:nvPr/>
          </p:nvPicPr>
          <p:blipFill>
            <a:blip r:embed="rId2" cstate="print"/>
            <a:srcRect l="25830" t="51414" r="48940" b="-1456"/>
            <a:stretch>
              <a:fillRect/>
            </a:stretch>
          </p:blipFill>
          <p:spPr bwMode="auto">
            <a:xfrm rot="841602">
              <a:off x="3342166" y="887012"/>
              <a:ext cx="1005260" cy="1455608"/>
            </a:xfrm>
            <a:prstGeom prst="rect">
              <a:avLst/>
            </a:prstGeom>
            <a:noFill/>
          </p:spPr>
        </p:pic>
        <p:sp>
          <p:nvSpPr>
            <p:cNvPr id="72" name="Прямоугольник 71"/>
            <p:cNvSpPr/>
            <p:nvPr/>
          </p:nvSpPr>
          <p:spPr>
            <a:xfrm>
              <a:off x="3419872" y="1052736"/>
              <a:ext cx="94128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600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ТЮ</a:t>
              </a:r>
              <a:endParaRPr lang="ru-RU" sz="3600" dirty="0"/>
            </a:p>
          </p:txBody>
        </p:sp>
      </p:grpSp>
      <p:pic>
        <p:nvPicPr>
          <p:cNvPr id="35847" name="Picture 7" descr="C:\Users\Галина Ивановна\Desktop\Картинки\Буратино.gif"/>
          <p:cNvPicPr>
            <a:picLocks noChangeAspect="1" noChangeArrowheads="1"/>
          </p:cNvPicPr>
          <p:nvPr/>
        </p:nvPicPr>
        <p:blipFill>
          <a:blip r:embed="rId3" cstate="print"/>
          <a:srcRect l="29137" t="2751" r="23614" b="2751"/>
          <a:stretch>
            <a:fillRect/>
          </a:stretch>
        </p:blipFill>
        <p:spPr bwMode="auto">
          <a:xfrm>
            <a:off x="3491880" y="3573016"/>
            <a:ext cx="2016224" cy="3024335"/>
          </a:xfrm>
          <a:prstGeom prst="rect">
            <a:avLst/>
          </a:prstGeom>
          <a:noFill/>
        </p:spPr>
      </p:pic>
      <p:grpSp>
        <p:nvGrpSpPr>
          <p:cNvPr id="2" name="Группа 11"/>
          <p:cNvGrpSpPr/>
          <p:nvPr/>
        </p:nvGrpSpPr>
        <p:grpSpPr>
          <a:xfrm>
            <a:off x="755576" y="862747"/>
            <a:ext cx="1133644" cy="1788945"/>
            <a:chOff x="755576" y="862747"/>
            <a:chExt cx="1133644" cy="1788945"/>
          </a:xfrm>
        </p:grpSpPr>
        <p:pic>
          <p:nvPicPr>
            <p:cNvPr id="35849" name="Picture 9" descr="http://www.pngmart.com/files/9/Water-Bubbles-PNG-Free-Download.png"/>
            <p:cNvPicPr>
              <a:picLocks noChangeAspect="1" noChangeArrowheads="1"/>
            </p:cNvPicPr>
            <p:nvPr/>
          </p:nvPicPr>
          <p:blipFill>
            <a:blip r:embed="rId4" cstate="print"/>
            <a:srcRect l="50239" r="16268" b="13536"/>
            <a:stretch>
              <a:fillRect/>
            </a:stretch>
          </p:blipFill>
          <p:spPr bwMode="auto">
            <a:xfrm rot="20827971">
              <a:off x="855962" y="862747"/>
              <a:ext cx="1032687" cy="1788945"/>
            </a:xfrm>
            <a:prstGeom prst="rect">
              <a:avLst/>
            </a:prstGeom>
            <a:noFill/>
          </p:spPr>
        </p:pic>
        <p:sp>
          <p:nvSpPr>
            <p:cNvPr id="11" name="Прямоугольник 10"/>
            <p:cNvSpPr/>
            <p:nvPr/>
          </p:nvSpPr>
          <p:spPr>
            <a:xfrm>
              <a:off x="755576" y="1052736"/>
              <a:ext cx="1133644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600" dirty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Ю</a:t>
              </a:r>
              <a:r>
                <a:rPr lang="ru-RU" sz="3600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М</a:t>
              </a:r>
              <a:r>
                <a:rPr lang="ru-RU" dirty="0" smtClean="0">
                  <a:solidFill>
                    <a:srgbClr val="000000"/>
                  </a:solidFill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endParaRPr lang="ru-RU" dirty="0"/>
            </a:p>
          </p:txBody>
        </p:sp>
      </p:grpSp>
      <p:pic>
        <p:nvPicPr>
          <p:cNvPr id="35856" name="Picture 16" descr="H:\ОБУЧЕНИЕ ГРАМОТЕ\Ф\Water-Bubbles-PNG-Free-Download.png"/>
          <p:cNvPicPr>
            <a:picLocks noChangeAspect="1" noChangeArrowheads="1"/>
          </p:cNvPicPr>
          <p:nvPr/>
        </p:nvPicPr>
        <p:blipFill>
          <a:blip r:embed="rId5" cstate="print"/>
          <a:srcRect t="61866" r="89374" b="5773"/>
          <a:stretch>
            <a:fillRect/>
          </a:stretch>
        </p:blipFill>
        <p:spPr bwMode="auto">
          <a:xfrm rot="19557842">
            <a:off x="2303021" y="2941609"/>
            <a:ext cx="830227" cy="1845913"/>
          </a:xfrm>
          <a:prstGeom prst="rect">
            <a:avLst/>
          </a:prstGeom>
          <a:noFill/>
        </p:spPr>
      </p:pic>
      <p:pic>
        <p:nvPicPr>
          <p:cNvPr id="35857" name="Picture 17" descr="H:\ОБУЧЕНИЕ ГРАМОТЕ\Ф\Water-Bubbles-PNG-Free-Download.png"/>
          <p:cNvPicPr>
            <a:picLocks noChangeAspect="1" noChangeArrowheads="1"/>
          </p:cNvPicPr>
          <p:nvPr/>
        </p:nvPicPr>
        <p:blipFill>
          <a:blip r:embed="rId6" cstate="print"/>
          <a:srcRect l="87012" t="42449" b="24111"/>
          <a:stretch>
            <a:fillRect/>
          </a:stretch>
        </p:blipFill>
        <p:spPr bwMode="auto">
          <a:xfrm rot="1569876">
            <a:off x="6431509" y="3066473"/>
            <a:ext cx="559863" cy="1052314"/>
          </a:xfrm>
          <a:prstGeom prst="rect">
            <a:avLst/>
          </a:prstGeom>
          <a:noFill/>
        </p:spPr>
      </p:pic>
      <p:pic>
        <p:nvPicPr>
          <p:cNvPr id="19" name="Picture 17" descr="H:\ОБУЧЕНИЕ ГРАМОТЕ\Ф\Water-Bubbles-PNG-Free-Download.png"/>
          <p:cNvPicPr>
            <a:picLocks noChangeAspect="1" noChangeArrowheads="1"/>
          </p:cNvPicPr>
          <p:nvPr/>
        </p:nvPicPr>
        <p:blipFill>
          <a:blip r:embed="rId5" cstate="print"/>
          <a:srcRect l="87012" b="73032"/>
          <a:stretch>
            <a:fillRect/>
          </a:stretch>
        </p:blipFill>
        <p:spPr bwMode="auto">
          <a:xfrm rot="12023875">
            <a:off x="5160861" y="2868132"/>
            <a:ext cx="1292205" cy="1958724"/>
          </a:xfrm>
          <a:prstGeom prst="rect">
            <a:avLst/>
          </a:prstGeom>
          <a:noFill/>
        </p:spPr>
      </p:pic>
      <p:pic>
        <p:nvPicPr>
          <p:cNvPr id="20" name="Picture 17" descr="H:\ОБУЧЕНИЕ ГРАМОТЕ\Ф\Water-Bubbles-PNG-Free-Download.png"/>
          <p:cNvPicPr>
            <a:picLocks noChangeAspect="1" noChangeArrowheads="1"/>
          </p:cNvPicPr>
          <p:nvPr/>
        </p:nvPicPr>
        <p:blipFill>
          <a:blip r:embed="rId7" cstate="print"/>
          <a:srcRect l="87012" t="42449" b="24111"/>
          <a:stretch>
            <a:fillRect/>
          </a:stretch>
        </p:blipFill>
        <p:spPr bwMode="auto">
          <a:xfrm rot="21023107">
            <a:off x="3264247" y="3158978"/>
            <a:ext cx="613717" cy="1153538"/>
          </a:xfrm>
          <a:prstGeom prst="rect">
            <a:avLst/>
          </a:prstGeom>
          <a:noFill/>
        </p:spPr>
      </p:pic>
      <p:grpSp>
        <p:nvGrpSpPr>
          <p:cNvPr id="3" name="Группа 57"/>
          <p:cNvGrpSpPr/>
          <p:nvPr/>
        </p:nvGrpSpPr>
        <p:grpSpPr>
          <a:xfrm>
            <a:off x="3342166" y="887012"/>
            <a:ext cx="1085818" cy="1455608"/>
            <a:chOff x="3342166" y="887012"/>
            <a:chExt cx="1085818" cy="1455608"/>
          </a:xfrm>
        </p:grpSpPr>
        <p:pic>
          <p:nvPicPr>
            <p:cNvPr id="35851" name="Picture 11" descr="http://www.pngmart.com/files/9/Water-Bubbles-PNG-Free-Download.png"/>
            <p:cNvPicPr>
              <a:picLocks noChangeAspect="1" noChangeArrowheads="1"/>
            </p:cNvPicPr>
            <p:nvPr/>
          </p:nvPicPr>
          <p:blipFill>
            <a:blip r:embed="rId2" cstate="print"/>
            <a:srcRect l="25830" t="51414" r="48940" b="-1456"/>
            <a:stretch>
              <a:fillRect/>
            </a:stretch>
          </p:blipFill>
          <p:spPr bwMode="auto">
            <a:xfrm rot="841602">
              <a:off x="3342166" y="887012"/>
              <a:ext cx="1005260" cy="1455608"/>
            </a:xfrm>
            <a:prstGeom prst="rect">
              <a:avLst/>
            </a:prstGeom>
            <a:noFill/>
          </p:spPr>
        </p:pic>
        <p:sp>
          <p:nvSpPr>
            <p:cNvPr id="23" name="Прямоугольник 22"/>
            <p:cNvSpPr/>
            <p:nvPr/>
          </p:nvSpPr>
          <p:spPr>
            <a:xfrm>
              <a:off x="3403345" y="1052736"/>
              <a:ext cx="102463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600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ФЮ</a:t>
              </a:r>
              <a:endParaRPr lang="ru-RU" sz="3600" dirty="0"/>
            </a:p>
          </p:txBody>
        </p:sp>
      </p:grpSp>
      <p:grpSp>
        <p:nvGrpSpPr>
          <p:cNvPr id="4" name="Группа 56"/>
          <p:cNvGrpSpPr/>
          <p:nvPr/>
        </p:nvGrpSpPr>
        <p:grpSpPr>
          <a:xfrm>
            <a:off x="5323213" y="1026268"/>
            <a:ext cx="1125968" cy="2064275"/>
            <a:chOff x="5323213" y="1026268"/>
            <a:chExt cx="1125968" cy="2064275"/>
          </a:xfrm>
        </p:grpSpPr>
        <p:pic>
          <p:nvPicPr>
            <p:cNvPr id="35855" name="Picture 15" descr="H:\ОБУЧЕНИЕ ГРАМОТЕ\Ф\Water-Bubbles-PNG-Free-Download.png"/>
            <p:cNvPicPr>
              <a:picLocks noChangeAspect="1" noChangeArrowheads="1"/>
            </p:cNvPicPr>
            <p:nvPr/>
          </p:nvPicPr>
          <p:blipFill>
            <a:blip r:embed="rId5" cstate="print"/>
            <a:srcRect l="32675" t="18718" r="57875" b="57551"/>
            <a:stretch>
              <a:fillRect/>
            </a:stretch>
          </p:blipFill>
          <p:spPr bwMode="auto">
            <a:xfrm rot="896787">
              <a:off x="5323213" y="1026268"/>
              <a:ext cx="1125968" cy="2064275"/>
            </a:xfrm>
            <a:prstGeom prst="rect">
              <a:avLst/>
            </a:prstGeom>
            <a:noFill/>
          </p:spPr>
        </p:pic>
        <p:sp>
          <p:nvSpPr>
            <p:cNvPr id="24" name="Прямоугольник 23"/>
            <p:cNvSpPr/>
            <p:nvPr/>
          </p:nvSpPr>
          <p:spPr>
            <a:xfrm>
              <a:off x="5508104" y="1124744"/>
              <a:ext cx="93610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3600" dirty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Ю</a:t>
              </a:r>
              <a:r>
                <a:rPr lang="ru-RU" sz="3600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Т</a:t>
              </a:r>
              <a:endParaRPr lang="ru-RU" sz="3600" dirty="0"/>
            </a:p>
          </p:txBody>
        </p:sp>
      </p:grpSp>
      <p:grpSp>
        <p:nvGrpSpPr>
          <p:cNvPr id="5" name="Группа 55"/>
          <p:cNvGrpSpPr/>
          <p:nvPr/>
        </p:nvGrpSpPr>
        <p:grpSpPr>
          <a:xfrm>
            <a:off x="7308027" y="1270436"/>
            <a:ext cx="1224413" cy="1817142"/>
            <a:chOff x="7308027" y="1270436"/>
            <a:chExt cx="1224413" cy="1817142"/>
          </a:xfrm>
        </p:grpSpPr>
        <p:pic>
          <p:nvPicPr>
            <p:cNvPr id="35854" name="Picture 14" descr="H:\ОБУЧЕНИЕ ГРАМОТЕ\Ф\Water-Bubbles-PNG-Free-Download.png"/>
            <p:cNvPicPr>
              <a:picLocks noChangeAspect="1" noChangeArrowheads="1"/>
            </p:cNvPicPr>
            <p:nvPr/>
          </p:nvPicPr>
          <p:blipFill>
            <a:blip r:embed="rId8" cstate="print"/>
            <a:srcRect l="6367" r="73135" b="43843"/>
            <a:stretch>
              <a:fillRect/>
            </a:stretch>
          </p:blipFill>
          <p:spPr bwMode="auto">
            <a:xfrm rot="1597944">
              <a:off x="7308027" y="1270436"/>
              <a:ext cx="1080120" cy="1817142"/>
            </a:xfrm>
            <a:prstGeom prst="rect">
              <a:avLst/>
            </a:prstGeom>
            <a:noFill/>
          </p:spPr>
        </p:pic>
        <p:sp>
          <p:nvSpPr>
            <p:cNvPr id="25" name="Прямоугольник 24"/>
            <p:cNvSpPr/>
            <p:nvPr/>
          </p:nvSpPr>
          <p:spPr>
            <a:xfrm>
              <a:off x="7629629" y="1404065"/>
              <a:ext cx="90281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ЮН</a:t>
              </a:r>
              <a:endParaRPr lang="ru-RU" sz="3600" dirty="0"/>
            </a:p>
          </p:txBody>
        </p:sp>
      </p:grpSp>
      <p:grpSp>
        <p:nvGrpSpPr>
          <p:cNvPr id="6" name="Группа 27"/>
          <p:cNvGrpSpPr/>
          <p:nvPr/>
        </p:nvGrpSpPr>
        <p:grpSpPr>
          <a:xfrm>
            <a:off x="2149708" y="1512557"/>
            <a:ext cx="1212701" cy="1137861"/>
            <a:chOff x="2149708" y="1512557"/>
            <a:chExt cx="1212701" cy="1137861"/>
          </a:xfrm>
        </p:grpSpPr>
        <p:pic>
          <p:nvPicPr>
            <p:cNvPr id="22" name="Picture 17" descr="H:\ОБУЧЕНИЕ ГРАМОТЕ\Ф\Water-Bubbles-PNG-Free-Download.png"/>
            <p:cNvPicPr>
              <a:picLocks noChangeAspect="1" noChangeArrowheads="1"/>
            </p:cNvPicPr>
            <p:nvPr/>
          </p:nvPicPr>
          <p:blipFill>
            <a:blip r:embed="rId5" cstate="print"/>
            <a:srcRect l="88126" r="4019" b="89283"/>
            <a:stretch>
              <a:fillRect/>
            </a:stretch>
          </p:blipFill>
          <p:spPr bwMode="auto">
            <a:xfrm rot="161063">
              <a:off x="2149708" y="1512557"/>
              <a:ext cx="1212701" cy="1137861"/>
            </a:xfrm>
            <a:prstGeom prst="rect">
              <a:avLst/>
            </a:prstGeom>
            <a:noFill/>
          </p:spPr>
        </p:pic>
        <p:sp>
          <p:nvSpPr>
            <p:cNvPr id="26" name="Прямоугольник 25"/>
            <p:cNvSpPr/>
            <p:nvPr/>
          </p:nvSpPr>
          <p:spPr>
            <a:xfrm>
              <a:off x="2267744" y="1772816"/>
              <a:ext cx="923651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600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Ю</a:t>
              </a:r>
              <a:r>
                <a:rPr lang="ru-RU" sz="3600" dirty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Б</a:t>
              </a:r>
              <a:endParaRPr lang="ru-RU" sz="3600" dirty="0"/>
            </a:p>
          </p:txBody>
        </p:sp>
      </p:grpSp>
      <p:grpSp>
        <p:nvGrpSpPr>
          <p:cNvPr id="7" name="Группа 42"/>
          <p:cNvGrpSpPr/>
          <p:nvPr/>
        </p:nvGrpSpPr>
        <p:grpSpPr>
          <a:xfrm>
            <a:off x="4427984" y="1916832"/>
            <a:ext cx="1222670" cy="1878758"/>
            <a:chOff x="4250658" y="1847463"/>
            <a:chExt cx="1222670" cy="1878758"/>
          </a:xfrm>
        </p:grpSpPr>
        <p:pic>
          <p:nvPicPr>
            <p:cNvPr id="21" name="Picture 17" descr="H:\ОБУЧЕНИЕ ГРАМОТЕ\Ф\Water-Bubbles-PNG-Free-Download.png"/>
            <p:cNvPicPr>
              <a:picLocks noChangeAspect="1" noChangeArrowheads="1"/>
            </p:cNvPicPr>
            <p:nvPr/>
          </p:nvPicPr>
          <p:blipFill>
            <a:blip r:embed="rId5" cstate="print"/>
            <a:srcRect l="88378" r="4072" b="82967"/>
            <a:stretch>
              <a:fillRect/>
            </a:stretch>
          </p:blipFill>
          <p:spPr bwMode="auto">
            <a:xfrm rot="12023875">
              <a:off x="4250658" y="1847463"/>
              <a:ext cx="1222670" cy="1878758"/>
            </a:xfrm>
            <a:prstGeom prst="rect">
              <a:avLst/>
            </a:prstGeom>
            <a:noFill/>
          </p:spPr>
        </p:pic>
        <p:sp>
          <p:nvSpPr>
            <p:cNvPr id="27" name="Прямоугольник 26"/>
            <p:cNvSpPr/>
            <p:nvPr/>
          </p:nvSpPr>
          <p:spPr>
            <a:xfrm>
              <a:off x="4322666" y="2711559"/>
              <a:ext cx="105349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Ю</a:t>
              </a:r>
              <a:r>
                <a:rPr lang="ru-RU" sz="40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sz="4000" dirty="0"/>
            </a:p>
          </p:txBody>
        </p:sp>
      </p:grpSp>
      <p:grpSp>
        <p:nvGrpSpPr>
          <p:cNvPr id="8" name="Группа 28"/>
          <p:cNvGrpSpPr/>
          <p:nvPr/>
        </p:nvGrpSpPr>
        <p:grpSpPr>
          <a:xfrm>
            <a:off x="2051720" y="332656"/>
            <a:ext cx="1212701" cy="1137861"/>
            <a:chOff x="2149708" y="1512557"/>
            <a:chExt cx="1212701" cy="1137861"/>
          </a:xfrm>
        </p:grpSpPr>
        <p:pic>
          <p:nvPicPr>
            <p:cNvPr id="30" name="Picture 17" descr="H:\ОБУЧЕНИЕ ГРАМОТЕ\Ф\Water-Bubbles-PNG-Free-Download.png"/>
            <p:cNvPicPr>
              <a:picLocks noChangeAspect="1" noChangeArrowheads="1"/>
            </p:cNvPicPr>
            <p:nvPr/>
          </p:nvPicPr>
          <p:blipFill>
            <a:blip r:embed="rId5" cstate="print"/>
            <a:srcRect l="88126" r="4019" b="89283"/>
            <a:stretch>
              <a:fillRect/>
            </a:stretch>
          </p:blipFill>
          <p:spPr bwMode="auto">
            <a:xfrm rot="161063">
              <a:off x="2149708" y="1512557"/>
              <a:ext cx="1212701" cy="1137861"/>
            </a:xfrm>
            <a:prstGeom prst="rect">
              <a:avLst/>
            </a:prstGeom>
            <a:noFill/>
          </p:spPr>
        </p:pic>
        <p:sp>
          <p:nvSpPr>
            <p:cNvPr id="31" name="Прямоугольник 30"/>
            <p:cNvSpPr/>
            <p:nvPr/>
          </p:nvSpPr>
          <p:spPr>
            <a:xfrm>
              <a:off x="2221716" y="1656573"/>
              <a:ext cx="944489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80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юк</a:t>
              </a:r>
              <a:endParaRPr lang="ru-RU" sz="4400" dirty="0"/>
            </a:p>
          </p:txBody>
        </p:sp>
      </p:grpSp>
      <p:grpSp>
        <p:nvGrpSpPr>
          <p:cNvPr id="9" name="Группа 31"/>
          <p:cNvGrpSpPr/>
          <p:nvPr/>
        </p:nvGrpSpPr>
        <p:grpSpPr>
          <a:xfrm>
            <a:off x="6660232" y="188640"/>
            <a:ext cx="1212701" cy="1137861"/>
            <a:chOff x="2149708" y="1512557"/>
            <a:chExt cx="1212701" cy="1137861"/>
          </a:xfrm>
        </p:grpSpPr>
        <p:pic>
          <p:nvPicPr>
            <p:cNvPr id="33" name="Picture 17" descr="H:\ОБУЧЕНИЕ ГРАМОТЕ\Ф\Water-Bubbles-PNG-Free-Download.png"/>
            <p:cNvPicPr>
              <a:picLocks noChangeAspect="1" noChangeArrowheads="1"/>
            </p:cNvPicPr>
            <p:nvPr/>
          </p:nvPicPr>
          <p:blipFill>
            <a:blip r:embed="rId5" cstate="print"/>
            <a:srcRect l="88126" r="4019" b="89283"/>
            <a:stretch>
              <a:fillRect/>
            </a:stretch>
          </p:blipFill>
          <p:spPr bwMode="auto">
            <a:xfrm rot="161063">
              <a:off x="2149708" y="1512557"/>
              <a:ext cx="1212701" cy="1137861"/>
            </a:xfrm>
            <a:prstGeom prst="rect">
              <a:avLst/>
            </a:prstGeom>
            <a:noFill/>
          </p:spPr>
        </p:pic>
        <p:sp>
          <p:nvSpPr>
            <p:cNvPr id="34" name="Прямоугольник 33"/>
            <p:cNvSpPr/>
            <p:nvPr/>
          </p:nvSpPr>
          <p:spPr>
            <a:xfrm>
              <a:off x="2221716" y="1656573"/>
              <a:ext cx="928459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800" dirty="0" err="1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ю</a:t>
              </a:r>
              <a:r>
                <a:rPr lang="ru-RU" sz="4800" dirty="0" err="1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х</a:t>
              </a:r>
              <a:endParaRPr lang="ru-RU" sz="4800" dirty="0"/>
            </a:p>
          </p:txBody>
        </p:sp>
      </p:grpSp>
      <p:pic>
        <p:nvPicPr>
          <p:cNvPr id="38" name="Picture 17" descr="H:\ОБУЧЕНИЕ ГРАМОТЕ\Ф\Water-Bubbles-PNG-Free-Download.png"/>
          <p:cNvPicPr>
            <a:picLocks noChangeAspect="1" noChangeArrowheads="1"/>
          </p:cNvPicPr>
          <p:nvPr/>
        </p:nvPicPr>
        <p:blipFill>
          <a:blip r:embed="rId7" cstate="print"/>
          <a:srcRect l="87012" t="42449" b="24111"/>
          <a:stretch>
            <a:fillRect/>
          </a:stretch>
        </p:blipFill>
        <p:spPr bwMode="auto">
          <a:xfrm rot="21023107">
            <a:off x="4808040" y="951871"/>
            <a:ext cx="613717" cy="1153538"/>
          </a:xfrm>
          <a:prstGeom prst="rect">
            <a:avLst/>
          </a:prstGeom>
          <a:noFill/>
        </p:spPr>
      </p:pic>
      <p:pic>
        <p:nvPicPr>
          <p:cNvPr id="39" name="Picture 17" descr="H:\ОБУЧЕНИЕ ГРАМОТЕ\Ф\Water-Bubbles-PNG-Free-Download.png"/>
          <p:cNvPicPr>
            <a:picLocks noChangeAspect="1" noChangeArrowheads="1"/>
          </p:cNvPicPr>
          <p:nvPr/>
        </p:nvPicPr>
        <p:blipFill>
          <a:blip r:embed="rId9" cstate="print"/>
          <a:srcRect l="87012" t="42449" b="24111"/>
          <a:stretch>
            <a:fillRect/>
          </a:stretch>
        </p:blipFill>
        <p:spPr bwMode="auto">
          <a:xfrm rot="3062188">
            <a:off x="6804208" y="1217854"/>
            <a:ext cx="528282" cy="992955"/>
          </a:xfrm>
          <a:prstGeom prst="rect">
            <a:avLst/>
          </a:prstGeom>
          <a:noFill/>
        </p:spPr>
      </p:pic>
      <p:grpSp>
        <p:nvGrpSpPr>
          <p:cNvPr id="12" name="Группа 39"/>
          <p:cNvGrpSpPr/>
          <p:nvPr/>
        </p:nvGrpSpPr>
        <p:grpSpPr>
          <a:xfrm>
            <a:off x="3059832" y="2348880"/>
            <a:ext cx="1212701" cy="1137861"/>
            <a:chOff x="2149708" y="1512557"/>
            <a:chExt cx="1212701" cy="1137861"/>
          </a:xfrm>
        </p:grpSpPr>
        <p:pic>
          <p:nvPicPr>
            <p:cNvPr id="41" name="Picture 17" descr="H:\ОБУЧЕНИЕ ГРАМОТЕ\Ф\Water-Bubbles-PNG-Free-Download.png"/>
            <p:cNvPicPr>
              <a:picLocks noChangeAspect="1" noChangeArrowheads="1"/>
            </p:cNvPicPr>
            <p:nvPr/>
          </p:nvPicPr>
          <p:blipFill>
            <a:blip r:embed="rId5" cstate="print"/>
            <a:srcRect l="88126" r="4019" b="89283"/>
            <a:stretch>
              <a:fillRect/>
            </a:stretch>
          </p:blipFill>
          <p:spPr bwMode="auto">
            <a:xfrm rot="161063">
              <a:off x="2149708" y="1512557"/>
              <a:ext cx="1212701" cy="1137861"/>
            </a:xfrm>
            <a:prstGeom prst="rect">
              <a:avLst/>
            </a:prstGeom>
            <a:noFill/>
          </p:spPr>
        </p:pic>
        <p:sp>
          <p:nvSpPr>
            <p:cNvPr id="42" name="Прямоугольник 41"/>
            <p:cNvSpPr/>
            <p:nvPr/>
          </p:nvSpPr>
          <p:spPr>
            <a:xfrm>
              <a:off x="2205189" y="1802330"/>
              <a:ext cx="102463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ЮФ</a:t>
              </a:r>
              <a:endParaRPr lang="ru-RU" sz="3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Группа 43"/>
          <p:cNvGrpSpPr/>
          <p:nvPr/>
        </p:nvGrpSpPr>
        <p:grpSpPr>
          <a:xfrm>
            <a:off x="6372200" y="2132856"/>
            <a:ext cx="1212701" cy="1137861"/>
            <a:chOff x="2149708" y="1512557"/>
            <a:chExt cx="1212701" cy="1137861"/>
          </a:xfrm>
        </p:grpSpPr>
        <p:pic>
          <p:nvPicPr>
            <p:cNvPr id="45" name="Picture 17" descr="H:\ОБУЧЕНИЕ ГРАМОТЕ\Ф\Water-Bubbles-PNG-Free-Download.png"/>
            <p:cNvPicPr>
              <a:picLocks noChangeAspect="1" noChangeArrowheads="1"/>
            </p:cNvPicPr>
            <p:nvPr/>
          </p:nvPicPr>
          <p:blipFill>
            <a:blip r:embed="rId5" cstate="print"/>
            <a:srcRect l="88126" r="4019" b="89283"/>
            <a:stretch>
              <a:fillRect/>
            </a:stretch>
          </p:blipFill>
          <p:spPr bwMode="auto">
            <a:xfrm rot="161063">
              <a:off x="2149708" y="1512557"/>
              <a:ext cx="1212701" cy="1137861"/>
            </a:xfrm>
            <a:prstGeom prst="rect">
              <a:avLst/>
            </a:prstGeom>
            <a:noFill/>
          </p:spPr>
        </p:pic>
        <p:sp>
          <p:nvSpPr>
            <p:cNvPr id="46" name="Прямоугольник 45"/>
            <p:cNvSpPr/>
            <p:nvPr/>
          </p:nvSpPr>
          <p:spPr>
            <a:xfrm>
              <a:off x="2221716" y="1802330"/>
              <a:ext cx="92685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600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Ю</a:t>
              </a:r>
              <a:r>
                <a:rPr lang="ru-RU" sz="3600" dirty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Г</a:t>
              </a:r>
              <a:endParaRPr lang="ru-RU" sz="3600" dirty="0"/>
            </a:p>
          </p:txBody>
        </p:sp>
      </p:grpSp>
      <p:grpSp>
        <p:nvGrpSpPr>
          <p:cNvPr id="14" name="Группа 46"/>
          <p:cNvGrpSpPr/>
          <p:nvPr/>
        </p:nvGrpSpPr>
        <p:grpSpPr>
          <a:xfrm>
            <a:off x="7164288" y="3284984"/>
            <a:ext cx="1212701" cy="1137861"/>
            <a:chOff x="2149708" y="1512557"/>
            <a:chExt cx="1212701" cy="1137861"/>
          </a:xfrm>
        </p:grpSpPr>
        <p:pic>
          <p:nvPicPr>
            <p:cNvPr id="48" name="Picture 17" descr="H:\ОБУЧЕНИЕ ГРАМОТЕ\Ф\Water-Bubbles-PNG-Free-Download.png"/>
            <p:cNvPicPr>
              <a:picLocks noChangeAspect="1" noChangeArrowheads="1"/>
            </p:cNvPicPr>
            <p:nvPr/>
          </p:nvPicPr>
          <p:blipFill>
            <a:blip r:embed="rId5" cstate="print"/>
            <a:srcRect l="88126" r="4019" b="89283"/>
            <a:stretch>
              <a:fillRect/>
            </a:stretch>
          </p:blipFill>
          <p:spPr bwMode="auto">
            <a:xfrm rot="161063">
              <a:off x="2149708" y="1512557"/>
              <a:ext cx="1212701" cy="1137861"/>
            </a:xfrm>
            <a:prstGeom prst="rect">
              <a:avLst/>
            </a:prstGeom>
            <a:noFill/>
          </p:spPr>
        </p:pic>
        <p:sp>
          <p:nvSpPr>
            <p:cNvPr id="49" name="Прямоугольник 48"/>
            <p:cNvSpPr/>
            <p:nvPr/>
          </p:nvSpPr>
          <p:spPr>
            <a:xfrm>
              <a:off x="2221716" y="1800589"/>
              <a:ext cx="938655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600" dirty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Ю</a:t>
              </a:r>
              <a:r>
                <a:rPr lang="ru-RU" sz="3600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</a:t>
              </a:r>
              <a:endParaRPr lang="ru-RU" sz="3600" dirty="0"/>
            </a:p>
          </p:txBody>
        </p:sp>
      </p:grpSp>
      <p:pic>
        <p:nvPicPr>
          <p:cNvPr id="51" name="Picture 17" descr="H:\ОБУЧЕНИЕ ГРАМОТЕ\Ф\Water-Bubbles-PNG-Free-Download.png"/>
          <p:cNvPicPr>
            <a:picLocks noChangeAspect="1" noChangeArrowheads="1"/>
          </p:cNvPicPr>
          <p:nvPr/>
        </p:nvPicPr>
        <p:blipFill>
          <a:blip r:embed="rId5" cstate="print"/>
          <a:srcRect l="88654" t="10528" r="3553" b="73032"/>
          <a:stretch>
            <a:fillRect/>
          </a:stretch>
        </p:blipFill>
        <p:spPr bwMode="auto">
          <a:xfrm rot="19388547">
            <a:off x="1323298" y="3107521"/>
            <a:ext cx="605938" cy="933183"/>
          </a:xfrm>
          <a:prstGeom prst="rect">
            <a:avLst/>
          </a:prstGeom>
          <a:noFill/>
        </p:spPr>
      </p:pic>
      <p:pic>
        <p:nvPicPr>
          <p:cNvPr id="52" name="Picture 17" descr="H:\ОБУЧЕНИЕ ГРАМОТЕ\Ф\Water-Bubbles-PNG-Free-Download.png"/>
          <p:cNvPicPr>
            <a:picLocks noChangeAspect="1" noChangeArrowheads="1"/>
          </p:cNvPicPr>
          <p:nvPr/>
        </p:nvPicPr>
        <p:blipFill>
          <a:blip r:embed="rId5" cstate="print"/>
          <a:srcRect l="87012" b="73032"/>
          <a:stretch>
            <a:fillRect/>
          </a:stretch>
        </p:blipFill>
        <p:spPr bwMode="auto">
          <a:xfrm rot="18817803">
            <a:off x="1575825" y="3626230"/>
            <a:ext cx="986346" cy="1495103"/>
          </a:xfrm>
          <a:prstGeom prst="rect">
            <a:avLst/>
          </a:prstGeom>
          <a:noFill/>
        </p:spPr>
      </p:pic>
      <p:pic>
        <p:nvPicPr>
          <p:cNvPr id="53" name="Picture 17" descr="H:\ОБУЧЕНИЕ ГРАМОТЕ\Ф\Water-Bubbles-PNG-Free-Download.png"/>
          <p:cNvPicPr>
            <a:picLocks noChangeAspect="1" noChangeArrowheads="1"/>
          </p:cNvPicPr>
          <p:nvPr/>
        </p:nvPicPr>
        <p:blipFill>
          <a:blip r:embed="rId5" cstate="print"/>
          <a:srcRect l="88654" t="10528" r="3553" b="73032"/>
          <a:stretch>
            <a:fillRect/>
          </a:stretch>
        </p:blipFill>
        <p:spPr bwMode="auto">
          <a:xfrm rot="19388547">
            <a:off x="2487064" y="2653375"/>
            <a:ext cx="605938" cy="933183"/>
          </a:xfrm>
          <a:prstGeom prst="rect">
            <a:avLst/>
          </a:prstGeom>
          <a:noFill/>
        </p:spPr>
      </p:pic>
      <p:pic>
        <p:nvPicPr>
          <p:cNvPr id="54" name="Picture 17" descr="H:\ОБУЧЕНИЕ ГРАМОТЕ\Ф\Water-Bubbles-PNG-Free-Download.png"/>
          <p:cNvPicPr>
            <a:picLocks noChangeAspect="1" noChangeArrowheads="1"/>
          </p:cNvPicPr>
          <p:nvPr/>
        </p:nvPicPr>
        <p:blipFill>
          <a:blip r:embed="rId5" cstate="print"/>
          <a:srcRect l="88654" t="10528" r="3553" b="73032"/>
          <a:stretch>
            <a:fillRect/>
          </a:stretch>
        </p:blipFill>
        <p:spPr bwMode="auto">
          <a:xfrm rot="2209372">
            <a:off x="6447388" y="4021549"/>
            <a:ext cx="605938" cy="933183"/>
          </a:xfrm>
          <a:prstGeom prst="rect">
            <a:avLst/>
          </a:prstGeom>
          <a:noFill/>
        </p:spPr>
      </p:pic>
      <p:sp>
        <p:nvSpPr>
          <p:cNvPr id="55" name="Скругленный прямоугольник 54">
            <a:hlinkClick r:id="rId10" action="ppaction://hlinksldjump"/>
          </p:cNvPr>
          <p:cNvSpPr/>
          <p:nvPr/>
        </p:nvSpPr>
        <p:spPr>
          <a:xfrm>
            <a:off x="3419872" y="332656"/>
            <a:ext cx="2448272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Candara" pitchFamily="34" charset="0"/>
              </a:rPr>
              <a:t>Прочитай слоги</a:t>
            </a:r>
            <a:endParaRPr lang="ru-RU" sz="2000" b="1" dirty="0">
              <a:latin typeface="Candara" pitchFamily="34" charset="0"/>
            </a:endParaRPr>
          </a:p>
        </p:txBody>
      </p:sp>
      <p:pic>
        <p:nvPicPr>
          <p:cNvPr id="59" name="Picture 17" descr="H:\ОБУЧЕНИЕ ГРАМОТЕ\Ф\Water-Bubbles-PNG-Free-Download.png"/>
          <p:cNvPicPr>
            <a:picLocks noChangeAspect="1" noChangeArrowheads="1"/>
          </p:cNvPicPr>
          <p:nvPr/>
        </p:nvPicPr>
        <p:blipFill>
          <a:blip r:embed="rId5" cstate="print"/>
          <a:srcRect l="88654" t="10528" r="3553" b="73032"/>
          <a:stretch>
            <a:fillRect/>
          </a:stretch>
        </p:blipFill>
        <p:spPr bwMode="auto">
          <a:xfrm rot="19388547">
            <a:off x="1406943" y="349120"/>
            <a:ext cx="605938" cy="933183"/>
          </a:xfrm>
          <a:prstGeom prst="rect">
            <a:avLst/>
          </a:prstGeom>
          <a:noFill/>
        </p:spPr>
      </p:pic>
      <p:pic>
        <p:nvPicPr>
          <p:cNvPr id="60" name="Picture 17" descr="H:\ОБУЧЕНИЕ ГРАМОТЕ\Ф\Water-Bubbles-PNG-Free-Download.png"/>
          <p:cNvPicPr>
            <a:picLocks noChangeAspect="1" noChangeArrowheads="1"/>
          </p:cNvPicPr>
          <p:nvPr/>
        </p:nvPicPr>
        <p:blipFill>
          <a:blip r:embed="rId5" cstate="print"/>
          <a:srcRect l="88654" t="10528" r="3553" b="73032"/>
          <a:stretch>
            <a:fillRect/>
          </a:stretch>
        </p:blipFill>
        <p:spPr bwMode="auto">
          <a:xfrm rot="263725">
            <a:off x="4034501" y="1866529"/>
            <a:ext cx="605938" cy="1029662"/>
          </a:xfrm>
          <a:prstGeom prst="rect">
            <a:avLst/>
          </a:prstGeom>
          <a:noFill/>
        </p:spPr>
      </p:pic>
      <p:pic>
        <p:nvPicPr>
          <p:cNvPr id="61" name="Picture 17" descr="H:\ОБУЧЕНИЕ ГРАМОТЕ\Ф\Water-Bubbles-PNG-Free-Download.png"/>
          <p:cNvPicPr>
            <a:picLocks noChangeAspect="1" noChangeArrowheads="1"/>
          </p:cNvPicPr>
          <p:nvPr/>
        </p:nvPicPr>
        <p:blipFill>
          <a:blip r:embed="rId5" cstate="print"/>
          <a:srcRect l="88654" t="10528" r="3553" b="73032"/>
          <a:stretch>
            <a:fillRect/>
          </a:stretch>
        </p:blipFill>
        <p:spPr bwMode="auto">
          <a:xfrm rot="20398830">
            <a:off x="141426" y="1416294"/>
            <a:ext cx="605938" cy="933183"/>
          </a:xfrm>
          <a:prstGeom prst="rect">
            <a:avLst/>
          </a:prstGeom>
          <a:noFill/>
        </p:spPr>
      </p:pic>
      <p:pic>
        <p:nvPicPr>
          <p:cNvPr id="62" name="Picture 2" descr="C:\Users\Галина Ивановна\Desktop\Картинки\kisspng-wallet-money-coin-computer-icons-5b1eaab0c12169.5757298115287364327911.jp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6336" y="5301208"/>
            <a:ext cx="1355625" cy="1296144"/>
          </a:xfrm>
          <a:prstGeom prst="rect">
            <a:avLst/>
          </a:prstGeom>
          <a:noFill/>
        </p:spPr>
      </p:pic>
      <p:pic>
        <p:nvPicPr>
          <p:cNvPr id="63" name="Picture 4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520" y="188640"/>
            <a:ext cx="504056" cy="45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56" name="Группа 57"/>
          <p:cNvGrpSpPr/>
          <p:nvPr/>
        </p:nvGrpSpPr>
        <p:grpSpPr>
          <a:xfrm>
            <a:off x="1331640" y="2204864"/>
            <a:ext cx="1044637" cy="1455608"/>
            <a:chOff x="3342166" y="887012"/>
            <a:chExt cx="1044637" cy="1455608"/>
          </a:xfrm>
        </p:grpSpPr>
        <p:pic>
          <p:nvPicPr>
            <p:cNvPr id="57" name="Picture 11" descr="http://www.pngmart.com/files/9/Water-Bubbles-PNG-Free-Download.png"/>
            <p:cNvPicPr>
              <a:picLocks noChangeAspect="1" noChangeArrowheads="1"/>
            </p:cNvPicPr>
            <p:nvPr/>
          </p:nvPicPr>
          <p:blipFill>
            <a:blip r:embed="rId2" cstate="print"/>
            <a:srcRect l="25830" t="51414" r="48940" b="-1456"/>
            <a:stretch>
              <a:fillRect/>
            </a:stretch>
          </p:blipFill>
          <p:spPr bwMode="auto">
            <a:xfrm rot="841602">
              <a:off x="3342166" y="887012"/>
              <a:ext cx="1005260" cy="1455608"/>
            </a:xfrm>
            <a:prstGeom prst="rect">
              <a:avLst/>
            </a:prstGeom>
            <a:noFill/>
          </p:spPr>
        </p:pic>
        <p:sp>
          <p:nvSpPr>
            <p:cNvPr id="58" name="Прямоугольник 57"/>
            <p:cNvSpPr/>
            <p:nvPr/>
          </p:nvSpPr>
          <p:spPr>
            <a:xfrm>
              <a:off x="3419872" y="1052736"/>
              <a:ext cx="966931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600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ВЮ</a:t>
              </a:r>
              <a:endParaRPr lang="ru-RU" sz="3600" dirty="0"/>
            </a:p>
          </p:txBody>
        </p:sp>
      </p:grpSp>
      <p:grpSp>
        <p:nvGrpSpPr>
          <p:cNvPr id="64" name="Группа 57"/>
          <p:cNvGrpSpPr/>
          <p:nvPr/>
        </p:nvGrpSpPr>
        <p:grpSpPr>
          <a:xfrm>
            <a:off x="395536" y="2996952"/>
            <a:ext cx="1042019" cy="1455608"/>
            <a:chOff x="3342166" y="887012"/>
            <a:chExt cx="1042019" cy="1455608"/>
          </a:xfrm>
        </p:grpSpPr>
        <p:pic>
          <p:nvPicPr>
            <p:cNvPr id="65" name="Picture 11" descr="http://www.pngmart.com/files/9/Water-Bubbles-PNG-Free-Download.png"/>
            <p:cNvPicPr>
              <a:picLocks noChangeAspect="1" noChangeArrowheads="1"/>
            </p:cNvPicPr>
            <p:nvPr/>
          </p:nvPicPr>
          <p:blipFill>
            <a:blip r:embed="rId2" cstate="print"/>
            <a:srcRect l="25830" t="51414" r="48940" b="-1456"/>
            <a:stretch>
              <a:fillRect/>
            </a:stretch>
          </p:blipFill>
          <p:spPr bwMode="auto">
            <a:xfrm rot="841602">
              <a:off x="3342166" y="887012"/>
              <a:ext cx="1005260" cy="1455608"/>
            </a:xfrm>
            <a:prstGeom prst="rect">
              <a:avLst/>
            </a:prstGeom>
            <a:noFill/>
          </p:spPr>
        </p:pic>
        <p:sp>
          <p:nvSpPr>
            <p:cNvPr id="66" name="Прямоугольник 65"/>
            <p:cNvSpPr/>
            <p:nvPr/>
          </p:nvSpPr>
          <p:spPr>
            <a:xfrm>
              <a:off x="3486182" y="959020"/>
              <a:ext cx="898003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800" dirty="0" err="1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гю</a:t>
              </a:r>
              <a:endParaRPr lang="ru-RU" sz="4800" dirty="0"/>
            </a:p>
          </p:txBody>
        </p:sp>
      </p:grpSp>
      <p:grpSp>
        <p:nvGrpSpPr>
          <p:cNvPr id="67" name="Группа 57"/>
          <p:cNvGrpSpPr/>
          <p:nvPr/>
        </p:nvGrpSpPr>
        <p:grpSpPr>
          <a:xfrm>
            <a:off x="7884368" y="2348880"/>
            <a:ext cx="1029321" cy="1455608"/>
            <a:chOff x="3342166" y="887012"/>
            <a:chExt cx="1029321" cy="1455608"/>
          </a:xfrm>
        </p:grpSpPr>
        <p:pic>
          <p:nvPicPr>
            <p:cNvPr id="68" name="Picture 11" descr="http://www.pngmart.com/files/9/Water-Bubbles-PNG-Free-Download.png"/>
            <p:cNvPicPr>
              <a:picLocks noChangeAspect="1" noChangeArrowheads="1"/>
            </p:cNvPicPr>
            <p:nvPr/>
          </p:nvPicPr>
          <p:blipFill>
            <a:blip r:embed="rId2" cstate="print"/>
            <a:srcRect l="25830" t="51414" r="48940" b="-1456"/>
            <a:stretch>
              <a:fillRect/>
            </a:stretch>
          </p:blipFill>
          <p:spPr bwMode="auto">
            <a:xfrm rot="841602">
              <a:off x="3342166" y="887012"/>
              <a:ext cx="1005260" cy="1455608"/>
            </a:xfrm>
            <a:prstGeom prst="rect">
              <a:avLst/>
            </a:prstGeom>
            <a:noFill/>
          </p:spPr>
        </p:pic>
        <p:sp>
          <p:nvSpPr>
            <p:cNvPr id="69" name="Прямоугольник 68"/>
            <p:cNvSpPr/>
            <p:nvPr/>
          </p:nvSpPr>
          <p:spPr>
            <a:xfrm>
              <a:off x="3414174" y="887012"/>
              <a:ext cx="957313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800" dirty="0" err="1" smtClean="0">
                  <a:latin typeface="Times New Roman" pitchFamily="18" charset="0"/>
                  <a:cs typeface="Times New Roman" pitchFamily="18" charset="0"/>
                </a:rPr>
                <a:t>бю</a:t>
              </a:r>
              <a:endParaRPr lang="ru-RU" sz="48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4" name="Группа 57"/>
          <p:cNvGrpSpPr/>
          <p:nvPr/>
        </p:nvGrpSpPr>
        <p:grpSpPr>
          <a:xfrm>
            <a:off x="6084168" y="3717032"/>
            <a:ext cx="1034257" cy="1455608"/>
            <a:chOff x="3342166" y="887012"/>
            <a:chExt cx="1034257" cy="1455608"/>
          </a:xfrm>
        </p:grpSpPr>
        <p:pic>
          <p:nvPicPr>
            <p:cNvPr id="75" name="Picture 11" descr="http://www.pngmart.com/files/9/Water-Bubbles-PNG-Free-Download.png"/>
            <p:cNvPicPr>
              <a:picLocks noChangeAspect="1" noChangeArrowheads="1"/>
            </p:cNvPicPr>
            <p:nvPr/>
          </p:nvPicPr>
          <p:blipFill>
            <a:blip r:embed="rId2" cstate="print"/>
            <a:srcRect l="25830" t="51414" r="48940" b="-1456"/>
            <a:stretch>
              <a:fillRect/>
            </a:stretch>
          </p:blipFill>
          <p:spPr bwMode="auto">
            <a:xfrm rot="841602">
              <a:off x="3342166" y="887012"/>
              <a:ext cx="1005260" cy="1455608"/>
            </a:xfrm>
            <a:prstGeom prst="rect">
              <a:avLst/>
            </a:prstGeom>
            <a:noFill/>
          </p:spPr>
        </p:pic>
        <p:sp>
          <p:nvSpPr>
            <p:cNvPr id="76" name="Прямоугольник 75"/>
            <p:cNvSpPr/>
            <p:nvPr/>
          </p:nvSpPr>
          <p:spPr>
            <a:xfrm>
              <a:off x="3342166" y="887012"/>
              <a:ext cx="1034257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800" dirty="0" smtClean="0">
                  <a:latin typeface="Times New Roman" pitchFamily="18" charset="0"/>
                  <a:cs typeface="Times New Roman" pitchFamily="18" charset="0"/>
                </a:rPr>
                <a:t>мю</a:t>
              </a:r>
              <a:endParaRPr lang="ru-RU" sz="48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81 -0.00139 C 0.01337 -0.00139 0.03143 -0.00139 0.04914 0.00231 C 0.06737 0.00648 0.08212 0.01133 0.10469 0.02151 C 0.12691 0.03145 0.15244 0.04163 0.18403 0.06314 C 0.2158 0.08488 0.23403 0.09505 0.29428 0.15125 C 0.35521 0.20675 0.45608 0.29602 0.54671 0.39847 C 0.63768 0.50046 0.73785 0.63252 0.83889 0.76503 " pathEditMode="relative" rAng="0" ptsTypes="aaaaaaA">
                                      <p:cBhvr>
                                        <p:cTn id="88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100" y="38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6133</TotalTime>
  <Words>395</Words>
  <Application>Microsoft Office PowerPoint</Application>
  <PresentationFormat>Экран (4:3)</PresentationFormat>
  <Paragraphs>89</Paragraphs>
  <Slides>14</Slides>
  <Notes>7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Тема2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Галина Ивановна</dc:creator>
  <cp:lastModifiedBy>Галина Ивановна</cp:lastModifiedBy>
  <cp:revision>632</cp:revision>
  <dcterms:created xsi:type="dcterms:W3CDTF">2020-04-24T06:45:36Z</dcterms:created>
  <dcterms:modified xsi:type="dcterms:W3CDTF">2023-07-05T10:49:33Z</dcterms:modified>
</cp:coreProperties>
</file>