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notesMasterIdLst>
    <p:notesMasterId r:id="rId25"/>
  </p:notesMasterIdLst>
  <p:sldIdLst>
    <p:sldId id="262" r:id="rId2"/>
    <p:sldId id="280" r:id="rId3"/>
    <p:sldId id="266" r:id="rId4"/>
    <p:sldId id="268" r:id="rId5"/>
    <p:sldId id="278" r:id="rId6"/>
    <p:sldId id="267" r:id="rId7"/>
    <p:sldId id="275" r:id="rId8"/>
    <p:sldId id="273" r:id="rId9"/>
    <p:sldId id="279" r:id="rId10"/>
    <p:sldId id="292" r:id="rId11"/>
    <p:sldId id="274" r:id="rId12"/>
    <p:sldId id="293" r:id="rId13"/>
    <p:sldId id="285" r:id="rId14"/>
    <p:sldId id="284" r:id="rId15"/>
    <p:sldId id="281" r:id="rId16"/>
    <p:sldId id="282" r:id="rId17"/>
    <p:sldId id="283" r:id="rId18"/>
    <p:sldId id="287" r:id="rId19"/>
    <p:sldId id="286" r:id="rId20"/>
    <p:sldId id="288" r:id="rId21"/>
    <p:sldId id="290" r:id="rId22"/>
    <p:sldId id="289" r:id="rId23"/>
    <p:sldId id="29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19" autoAdjust="0"/>
  </p:normalViewPr>
  <p:slideViewPr>
    <p:cSldViewPr>
      <p:cViewPr varScale="1">
        <p:scale>
          <a:sx n="105" d="100"/>
          <a:sy n="105" d="100"/>
        </p:scale>
        <p:origin x="8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C2B36-ABD2-448C-A25C-2A8E2D0E7CDB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87B4-145F-488D-83CD-FE79738BE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821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287B4-145F-488D-83CD-FE79738BE4C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850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833905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48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844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435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748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08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809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14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49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89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700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130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1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336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66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044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92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790CF84-4C79-4414-AC86-6D39809DE2A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FC7F66-A1E1-4DBF-9772-7FA0239CA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277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  <p:sldLayoutId id="2147483904" r:id="rId13"/>
    <p:sldLayoutId id="2147483905" r:id="rId14"/>
    <p:sldLayoutId id="2147483906" r:id="rId15"/>
    <p:sldLayoutId id="2147483907" r:id="rId16"/>
    <p:sldLayoutId id="214748390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987824" y="6290461"/>
            <a:ext cx="3021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+mj-lt"/>
              </a:rPr>
              <a:t>г. Сургут, 2023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34862"/>
            <a:ext cx="7466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>
                <a:latin typeface="+mj-lt"/>
                <a:ea typeface="Times New Roman" panose="02020603050405020304" pitchFamily="18" charset="0"/>
              </a:rPr>
              <a:t>Муниципальное бюджетное дошкольное образовательное учреждение детский сад № 78 «Ивушка»</a:t>
            </a:r>
            <a:endParaRPr lang="ru-RU" sz="20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268761"/>
            <a:ext cx="7314455" cy="2952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Активные формы 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</a:rPr>
              <a:t>информационно-просветительской работы 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</a:rPr>
              <a:t>с родителями воспитанников в МБДОУ № 78 «Ивушка»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36095" y="4594021"/>
            <a:ext cx="35989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Подготовили: </a:t>
            </a:r>
          </a:p>
          <a:p>
            <a:r>
              <a:rPr lang="ru-RU" dirty="0"/>
              <a:t>Бородина Е.В., заместитель заведующего по УВР</a:t>
            </a:r>
          </a:p>
          <a:p>
            <a:r>
              <a:rPr lang="ru-RU" dirty="0"/>
              <a:t>Хажина С.В., учитель-логопед</a:t>
            </a:r>
          </a:p>
          <a:p>
            <a:r>
              <a:rPr lang="ru-RU" dirty="0"/>
              <a:t>Лаврова Ю.В., педагог-психолог</a:t>
            </a:r>
          </a:p>
        </p:txBody>
      </p:sp>
    </p:spTree>
    <p:extLst>
      <p:ext uri="{BB962C8B-B14F-4D97-AF65-F5344CB8AC3E}">
        <p14:creationId xmlns:p14="http://schemas.microsoft.com/office/powerpoint/2010/main" val="4107761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t="7328" r="4839" b="1083"/>
          <a:stretch/>
        </p:blipFill>
        <p:spPr>
          <a:xfrm>
            <a:off x="3851920" y="3212976"/>
            <a:ext cx="4608512" cy="35283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 b="8001"/>
          <a:stretch/>
        </p:blipFill>
        <p:spPr>
          <a:xfrm>
            <a:off x="1547664" y="151062"/>
            <a:ext cx="3960440" cy="2836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95162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76056" y="1780035"/>
            <a:ext cx="374441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/>
              <a:t>Онлайн консультирование родителей длительно отсутствующих детей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28724" y="188637"/>
            <a:ext cx="7560000" cy="95410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u-RU" sz="2800" b="1" dirty="0"/>
              <a:t>Информационно-просветительская работа в МБДОУ № 78 «Ивушка»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t="6388" r="23698"/>
          <a:stretch>
            <a:fillRect/>
          </a:stretch>
        </p:blipFill>
        <p:spPr bwMode="auto">
          <a:xfrm>
            <a:off x="5076056" y="3149357"/>
            <a:ext cx="3744416" cy="3405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 b="13031"/>
          <a:stretch>
            <a:fillRect/>
          </a:stretch>
        </p:blipFill>
        <p:spPr bwMode="auto">
          <a:xfrm>
            <a:off x="755576" y="3822902"/>
            <a:ext cx="4034774" cy="2731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0857" y="1780035"/>
            <a:ext cx="1869748" cy="18697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754413" y="2300675"/>
            <a:ext cx="1873591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/>
              <a:t>Раздел </a:t>
            </a:r>
          </a:p>
          <a:p>
            <a:pPr algn="ctr"/>
            <a:r>
              <a:rPr lang="ru-RU" sz="2000" dirty="0"/>
              <a:t>«Родительская школа»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07761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29F468-4CF8-EDB8-253A-32E1835B3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268760"/>
            <a:ext cx="7244596" cy="158628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673CB2-AE82-FFC7-ECB4-226561988DEE}"/>
              </a:ext>
            </a:extLst>
          </p:cNvPr>
          <p:cNvSpPr txBox="1"/>
          <p:nvPr/>
        </p:nvSpPr>
        <p:spPr>
          <a:xfrm>
            <a:off x="1475656" y="3402748"/>
            <a:ext cx="724459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С 2019 года в МБДОУ № 78 «Ивушка» внедряется цифровой образовательный ресурс «Мобильное Электронное Образование – Детский сад».</a:t>
            </a:r>
          </a:p>
        </p:txBody>
      </p:sp>
    </p:spTree>
    <p:extLst>
      <p:ext uri="{BB962C8B-B14F-4D97-AF65-F5344CB8AC3E}">
        <p14:creationId xmlns:p14="http://schemas.microsoft.com/office/powerpoint/2010/main" val="502830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8"/>
          <p:cNvSpPr txBox="1">
            <a:spLocks/>
          </p:cNvSpPr>
          <p:nvPr/>
        </p:nvSpPr>
        <p:spPr>
          <a:xfrm>
            <a:off x="1119736" y="2492896"/>
            <a:ext cx="7695776" cy="3527574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Times New Roman" panose="02020603050405020304" pitchFamily="18" charset="0"/>
              <a:buChar char="-"/>
            </a:pPr>
            <a:r>
              <a:rPr lang="ru-RU" sz="2800" dirty="0">
                <a:ea typeface="Times New Roman" panose="02020603050405020304" pitchFamily="18" charset="0"/>
              </a:rPr>
              <a:t>Низкая мотивация детей и родителей к занятиям в домашних условиях;</a:t>
            </a:r>
          </a:p>
          <a:p>
            <a:pPr algn="just">
              <a:buFont typeface="Times New Roman" panose="02020603050405020304" pitchFamily="18" charset="0"/>
              <a:buChar char="-"/>
            </a:pPr>
            <a:r>
              <a:rPr lang="ru-RU" sz="2800" dirty="0">
                <a:ea typeface="Times New Roman" panose="02020603050405020304" pitchFamily="18" charset="0"/>
              </a:rPr>
              <a:t>Некомпетентность родителей в вопросах речевого развития детей.</a:t>
            </a:r>
          </a:p>
          <a:p>
            <a:pPr algn="just">
              <a:buFont typeface="Times New Roman" panose="02020603050405020304" pitchFamily="18" charset="0"/>
              <a:buChar char="-"/>
            </a:pPr>
            <a:r>
              <a:rPr lang="ru-RU" sz="2800" dirty="0">
                <a:ea typeface="Times New Roman" panose="02020603050405020304" pitchFamily="18" charset="0"/>
              </a:rPr>
              <a:t>Частые пропуски по болезни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37039" y="692696"/>
            <a:ext cx="756000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7200" algn="ctr">
              <a:defRPr/>
            </a:pPr>
            <a:r>
              <a:rPr lang="ru-RU" sz="2800" b="1" dirty="0">
                <a:solidFill>
                  <a:prstClr val="black"/>
                </a:solidFill>
                <a:cs typeface="Times New Roman" panose="02020603050405020304" pitchFamily="18" charset="0"/>
              </a:rPr>
              <a:t>Проблемы во взаимодействии с семьями воспитанников с ТНР</a:t>
            </a:r>
          </a:p>
        </p:txBody>
      </p:sp>
    </p:spTree>
    <p:extLst>
      <p:ext uri="{BB962C8B-B14F-4D97-AF65-F5344CB8AC3E}">
        <p14:creationId xmlns:p14="http://schemas.microsoft.com/office/powerpoint/2010/main" val="745122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7390" y="484505"/>
            <a:ext cx="7560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cs typeface="Times New Roman" panose="02020603050405020304" pitchFamily="18" charset="0"/>
              </a:rPr>
              <a:t>Проект «Учусь говорить правильно»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F8605-47F7-4467-8B07-684DEE1BEEF2}"/>
              </a:ext>
            </a:extLst>
          </p:cNvPr>
          <p:cNvSpPr txBox="1"/>
          <p:nvPr/>
        </p:nvSpPr>
        <p:spPr>
          <a:xfrm>
            <a:off x="1187624" y="1556792"/>
            <a:ext cx="7629766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2200" b="1" dirty="0">
                <a:cs typeface="Times New Roman" panose="02020603050405020304" pitchFamily="18" charset="0"/>
              </a:rPr>
              <a:t>Цель:</a:t>
            </a:r>
            <a:r>
              <a:rPr lang="ru-RU" sz="2200" dirty="0">
                <a:cs typeface="Times New Roman" panose="02020603050405020304" pitchFamily="18" charset="0"/>
              </a:rPr>
              <a:t> вовлечение родителей (законных представителей в речевое развитие детей с ограниченными возможностями здоровья) средствами цифрового образовательного ресурса «МЭО. Детский сад».</a:t>
            </a:r>
          </a:p>
          <a:p>
            <a:pPr indent="457200" algn="just"/>
            <a:endParaRPr lang="ru-RU" sz="2200" dirty="0">
              <a:cs typeface="Times New Roman" panose="02020603050405020304" pitchFamily="18" charset="0"/>
            </a:endParaRPr>
          </a:p>
          <a:p>
            <a:pPr indent="457200" algn="just"/>
            <a:r>
              <a:rPr lang="ru-RU" sz="2200" b="1" dirty="0">
                <a:cs typeface="Times New Roman" panose="02020603050405020304" pitchFamily="18" charset="0"/>
              </a:rPr>
              <a:t>Задачи:</a:t>
            </a:r>
            <a:r>
              <a:rPr lang="ru-RU" sz="2200" dirty="0"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cs typeface="Times New Roman" panose="02020603050405020304" pitchFamily="18" charset="0"/>
              </a:rPr>
              <a:t>повысить  уровень компетентности родителей (законных представителей) в вопросах речевого развития детей дошкольного возраста;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cs typeface="Times New Roman" panose="02020603050405020304" pitchFamily="18" charset="0"/>
              </a:rPr>
              <a:t> расширить перечень технологий взаимодействия с семьями детей с ОВЗ;</a:t>
            </a:r>
          </a:p>
          <a:p>
            <a:pPr marL="342900" indent="-342900" algn="just">
              <a:buFontTx/>
              <a:buChar char="-"/>
            </a:pP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создать безопасную развивающую цифровую образовательную среду в домашних условиях.</a:t>
            </a:r>
            <a:endParaRPr lang="ru-RU" sz="24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988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6658" y="260648"/>
            <a:ext cx="835208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1F1F2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Мероприятия в рамках реализации проекта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4D571C-57B2-4420-9810-F8C0785B4B7F}"/>
              </a:ext>
            </a:extLst>
          </p:cNvPr>
          <p:cNvSpPr txBox="1"/>
          <p:nvPr/>
        </p:nvSpPr>
        <p:spPr>
          <a:xfrm>
            <a:off x="971600" y="1098670"/>
            <a:ext cx="5112568" cy="2461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dirty="0"/>
              <a:t>Рекомендации</a:t>
            </a:r>
            <a:r>
              <a:rPr lang="ru-RU" sz="2400" dirty="0"/>
              <a:t> </a:t>
            </a:r>
            <a:r>
              <a:rPr lang="ru-RU" sz="2400" b="1" dirty="0"/>
              <a:t>для родителей </a:t>
            </a:r>
            <a:endParaRPr lang="ru-RU" sz="2400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1F1F2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Практикумы</a:t>
            </a:r>
            <a:endParaRPr lang="ru-RU" sz="2400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1F1F2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Демонстрация</a:t>
            </a:r>
            <a:r>
              <a:rPr lang="ru-RU" sz="2400" dirty="0">
                <a:solidFill>
                  <a:srgbClr val="1F1F2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1F1F2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занятий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1F1F2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Презентация позитивного опыта</a:t>
            </a:r>
            <a:endParaRPr lang="ru-RU" sz="2400" dirty="0">
              <a:solidFill>
                <a:srgbClr val="1F1F2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36F9F3-586E-B7EB-FB31-7EE1CF9329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7" t="19452" r="-400" b="25850"/>
          <a:stretch/>
        </p:blipFill>
        <p:spPr>
          <a:xfrm>
            <a:off x="6075627" y="1124744"/>
            <a:ext cx="2873119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AE3B1F-C95F-3108-4850-A1CB55496F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18"/>
          <a:stretch/>
        </p:blipFill>
        <p:spPr>
          <a:xfrm rot="5400000">
            <a:off x="6331977" y="3927139"/>
            <a:ext cx="2127659" cy="3124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8E4D25E-0493-443C-3D93-B4EA0368BB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68" y="3744417"/>
            <a:ext cx="2139702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34ABF2B-484B-EAE6-81A3-C50DF83E81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3" t="29096" r="42201" b="26117"/>
          <a:stretch/>
        </p:blipFill>
        <p:spPr>
          <a:xfrm>
            <a:off x="3335397" y="3744417"/>
            <a:ext cx="2158746" cy="2852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6446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620688"/>
            <a:ext cx="7560000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/>
              <a:t>«Активные формы и методы взаимодействия педагогов и родителей на образовательной платформе МЭО», работа в группах: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492896"/>
            <a:ext cx="75343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400" b="1" dirty="0"/>
              <a:t>конференци</a:t>
            </a:r>
            <a:r>
              <a:rPr lang="ru-RU" sz="2400" dirty="0"/>
              <a:t>и (организация родительских собраний, общие и индивидуальные видео - консультации);</a:t>
            </a:r>
          </a:p>
          <a:p>
            <a:pPr algn="just"/>
            <a:endParaRPr lang="ru-RU" sz="2400" dirty="0"/>
          </a:p>
          <a:p>
            <a:pPr marL="342900" indent="-342900" algn="just">
              <a:buFontTx/>
              <a:buChar char="-"/>
            </a:pPr>
            <a:r>
              <a:rPr lang="ru-RU" sz="2400" b="1" dirty="0"/>
              <a:t>личные сообщения</a:t>
            </a:r>
            <a:r>
              <a:rPr lang="ru-RU" sz="2400" dirty="0"/>
              <a:t> (возможность конфиденциального общения с родителями, обмен сообщениями между участниками);</a:t>
            </a:r>
          </a:p>
          <a:p>
            <a:pPr marL="342900" indent="-342900" algn="just">
              <a:buFontTx/>
              <a:buChar char="-"/>
            </a:pPr>
            <a:r>
              <a:rPr lang="ru-RU" sz="2400" b="1" dirty="0"/>
              <a:t>рассылка</a:t>
            </a:r>
          </a:p>
        </p:txBody>
      </p:sp>
    </p:spTree>
    <p:extLst>
      <p:ext uri="{BB962C8B-B14F-4D97-AF65-F5344CB8AC3E}">
        <p14:creationId xmlns:p14="http://schemas.microsoft.com/office/powerpoint/2010/main" val="2623225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43884" y="116632"/>
            <a:ext cx="7560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1F1F2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Рассылка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8572" t="18188" r="7847" b="13186"/>
          <a:stretch>
            <a:fillRect/>
          </a:stretch>
        </p:blipFill>
        <p:spPr bwMode="auto">
          <a:xfrm>
            <a:off x="755576" y="836712"/>
            <a:ext cx="8221809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9563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8655" t="22291" r="8037" b="9660"/>
          <a:stretch>
            <a:fillRect/>
          </a:stretch>
        </p:blipFill>
        <p:spPr bwMode="auto">
          <a:xfrm>
            <a:off x="251520" y="548680"/>
            <a:ext cx="870533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3960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8884" t="20891" r="7628" b="9536"/>
          <a:stretch>
            <a:fillRect/>
          </a:stretch>
        </p:blipFill>
        <p:spPr bwMode="auto">
          <a:xfrm>
            <a:off x="323528" y="476672"/>
            <a:ext cx="8640959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025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439" y="2924944"/>
            <a:ext cx="7241953" cy="38396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609" y="0"/>
            <a:ext cx="7056783" cy="2584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/>
            <a:r>
              <a:rPr lang="ru-RU" b="1" dirty="0"/>
              <a:t>ФГОС ДО:</a:t>
            </a:r>
          </a:p>
          <a:p>
            <a:pPr indent="457200" algn="just"/>
            <a:r>
              <a:rPr lang="ru-RU" dirty="0"/>
              <a:t>«…поддержка родителей (законных представителей) в воспитании детей, охране и укреплении их здоровья, вовлечение семей непосредственно в образовательную деятельность» (п. 3.2.);</a:t>
            </a:r>
          </a:p>
          <a:p>
            <a:pPr indent="457200" algn="just"/>
            <a:endParaRPr lang="ru-RU" b="1" dirty="0"/>
          </a:p>
          <a:p>
            <a:pPr indent="457200" algn="just"/>
            <a:r>
              <a:rPr lang="ru-RU" dirty="0"/>
              <a:t>«обеспечение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детей» (п.1.6.)</a:t>
            </a:r>
          </a:p>
        </p:txBody>
      </p:sp>
    </p:spTree>
    <p:extLst>
      <p:ext uri="{BB962C8B-B14F-4D97-AF65-F5344CB8AC3E}">
        <p14:creationId xmlns:p14="http://schemas.microsoft.com/office/powerpoint/2010/main" val="3228010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8859" t="19925" r="7654" b="40457"/>
          <a:stretch>
            <a:fillRect/>
          </a:stretch>
        </p:blipFill>
        <p:spPr bwMode="auto">
          <a:xfrm>
            <a:off x="251520" y="1484784"/>
            <a:ext cx="8535547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437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162" y="2041640"/>
            <a:ext cx="4614422" cy="4269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41257" y="2416638"/>
            <a:ext cx="4633640" cy="3479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039205" y="583580"/>
            <a:ext cx="3394245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/>
              <a:t>Инструкция по работе на платформе МЭО для родителей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73900" y="583580"/>
            <a:ext cx="316835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/>
              <a:t>Система поощрений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53694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852936"/>
            <a:ext cx="4969315" cy="37723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83568" y="332656"/>
            <a:ext cx="7993651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Итоги реализации  проекта </a:t>
            </a:r>
            <a:r>
              <a:rPr lang="ru-RU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- </a:t>
            </a:r>
            <a:r>
              <a:rPr lang="ru-RU" sz="2000" dirty="0"/>
              <a:t>повысилась мотивации детей к выполнению заданий дома;</a:t>
            </a:r>
          </a:p>
          <a:p>
            <a:pPr lvl="0"/>
            <a:r>
              <a:rPr lang="ru-RU" sz="2000" dirty="0"/>
              <a:t> родители получили полезную и актуальную информацию, обучились приемам стимулирования детей к выполнению заданий учителя-логопеда;</a:t>
            </a:r>
          </a:p>
          <a:p>
            <a:pPr lvl="0"/>
            <a:r>
              <a:rPr lang="ru-RU" sz="2000" dirty="0"/>
              <a:t>- использование электронной образовательной платформы является удобным инструментом взаимодействия педагогов и родителей</a:t>
            </a:r>
            <a:r>
              <a:rPr lang="ru-RU" sz="22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84DBA4-DAAE-52A7-25A6-CD181C52DE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1000"/>
                    </a14:imgEffect>
                  </a14:imgLayer>
                </a14:imgProps>
              </a:ext>
            </a:extLst>
          </a:blip>
          <a:srcRect l="2694" t="29000" r="2694" b="24800"/>
          <a:stretch/>
        </p:blipFill>
        <p:spPr>
          <a:xfrm>
            <a:off x="683568" y="2852936"/>
            <a:ext cx="2631071" cy="1705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8E34D50-2E82-4E0F-3BEC-1EF8DD47ED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2358" r="23537" b="-406"/>
          <a:stretch/>
        </p:blipFill>
        <p:spPr>
          <a:xfrm>
            <a:off x="684736" y="4869160"/>
            <a:ext cx="2631071" cy="1756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76665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988840"/>
            <a:ext cx="78488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7200" b="1" i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43271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53509"/>
            <a:ext cx="756000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/>
              <a:t>Информационно-просветительская работа в МБДОУ № 78 «Ивушка»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117" y="4207268"/>
            <a:ext cx="3295998" cy="2410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392" y="4555693"/>
            <a:ext cx="1586785" cy="15867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0117" y="1412776"/>
            <a:ext cx="3295998" cy="2489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167424" y="4774326"/>
            <a:ext cx="1800200" cy="1368152"/>
          </a:xfrm>
        </p:spPr>
        <p:txBody>
          <a:bodyPr>
            <a:noAutofit/>
          </a:bodyPr>
          <a:lstStyle/>
          <a:p>
            <a:r>
              <a:rPr lang="ru-RU" sz="1800" b="1" dirty="0"/>
              <a:t>QR-код для входа на сайт МБДОУ №78 «Ивушка»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" t="11598" r="5122"/>
          <a:stretch/>
        </p:blipFill>
        <p:spPr>
          <a:xfrm>
            <a:off x="1403648" y="1311925"/>
            <a:ext cx="3563976" cy="26216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07761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188640"/>
            <a:ext cx="7560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/>
              <a:t>Детско-родительский клуб «Вместе с мамой»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6" descr="https://s3.eu-north-1.amazonaws.com/edu-sites.ru/78_ivyshka_950/articles/63fc90dd9f05a.jpg"/>
          <p:cNvPicPr>
            <a:picLocks noChangeAspect="1" noChangeArrowheads="1"/>
          </p:cNvPicPr>
          <p:nvPr/>
        </p:nvPicPr>
        <p:blipFill rotWithShape="1">
          <a:blip r:embed="rId2" cstate="print"/>
          <a:srcRect l="7379" t="12479" r="7374" b="3148"/>
          <a:stretch/>
        </p:blipFill>
        <p:spPr bwMode="auto">
          <a:xfrm>
            <a:off x="3707365" y="4221088"/>
            <a:ext cx="5184576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4941168"/>
            <a:ext cx="1608549" cy="16085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3814" r="8836" b="7139"/>
          <a:stretch/>
        </p:blipFill>
        <p:spPr>
          <a:xfrm>
            <a:off x="3768173" y="1028282"/>
            <a:ext cx="5123768" cy="287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882298"/>
            <a:ext cx="250512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61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829" y="3949845"/>
            <a:ext cx="4218470" cy="27363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44" y="787490"/>
            <a:ext cx="4119012" cy="29595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r="5017"/>
          <a:stretch/>
        </p:blipFill>
        <p:spPr>
          <a:xfrm>
            <a:off x="5225862" y="3933056"/>
            <a:ext cx="3605025" cy="27698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080" y="858337"/>
            <a:ext cx="3527552" cy="2792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259632" y="188640"/>
            <a:ext cx="7560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/>
              <a:t>Детско-родительский клуб «Вместе с мамой»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929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305" y="3720846"/>
            <a:ext cx="4037939" cy="2886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" t="7531" r="2327" b="4647"/>
          <a:stretch/>
        </p:blipFill>
        <p:spPr>
          <a:xfrm>
            <a:off x="4750305" y="501026"/>
            <a:ext cx="4037939" cy="2962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" t="8468" r="23875" b="7810"/>
          <a:stretch/>
        </p:blipFill>
        <p:spPr>
          <a:xfrm>
            <a:off x="687551" y="4133576"/>
            <a:ext cx="3574713" cy="2473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5" t="4737" r="5615" b="7737"/>
          <a:stretch/>
        </p:blipFill>
        <p:spPr>
          <a:xfrm>
            <a:off x="709255" y="501026"/>
            <a:ext cx="3574713" cy="33959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07761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71600" y="692696"/>
            <a:ext cx="3731104" cy="21236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ru-RU" sz="2200" dirty="0">
                <a:solidFill>
                  <a:prstClr val="black"/>
                </a:solidFill>
              </a:rPr>
              <a:t>Игрушки, изготовленные руками мамы: </a:t>
            </a:r>
            <a:r>
              <a:rPr lang="ru-RU" sz="2200" dirty="0" err="1">
                <a:solidFill>
                  <a:prstClr val="black"/>
                </a:solidFill>
              </a:rPr>
              <a:t>шумелки</a:t>
            </a:r>
            <a:r>
              <a:rPr lang="ru-RU" sz="2200" dirty="0">
                <a:solidFill>
                  <a:prstClr val="black"/>
                </a:solidFill>
              </a:rPr>
              <a:t>, </a:t>
            </a:r>
            <a:r>
              <a:rPr lang="ru-RU" sz="2200" dirty="0" err="1">
                <a:solidFill>
                  <a:prstClr val="black"/>
                </a:solidFill>
              </a:rPr>
              <a:t>стучалки</a:t>
            </a:r>
            <a:r>
              <a:rPr lang="ru-RU" sz="2200" dirty="0">
                <a:solidFill>
                  <a:prstClr val="black"/>
                </a:solidFill>
              </a:rPr>
              <a:t>, книжки-малышки,  сенсорные коробки, развивающие фартуки и юбки.</a:t>
            </a:r>
            <a:endParaRPr lang="ru-RU" sz="22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r="1331" b="15339"/>
          <a:stretch/>
        </p:blipFill>
        <p:spPr>
          <a:xfrm>
            <a:off x="683568" y="3339573"/>
            <a:ext cx="4019136" cy="3176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796" y="3645024"/>
            <a:ext cx="3832087" cy="2875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8767" t="704" r="19573" b="-704"/>
          <a:stretch/>
        </p:blipFill>
        <p:spPr>
          <a:xfrm>
            <a:off x="5004048" y="504132"/>
            <a:ext cx="3832087" cy="2854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72783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122271"/>
            <a:ext cx="7560000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000" b="1" dirty="0"/>
              <a:t>«Логопедическая гостиная»</a:t>
            </a:r>
            <a:endParaRPr lang="ru-RU" sz="3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4101" t="18868" r="2952" b="7195"/>
          <a:stretch/>
        </p:blipFill>
        <p:spPr bwMode="auto">
          <a:xfrm>
            <a:off x="4016101" y="3564180"/>
            <a:ext cx="4860194" cy="2976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975" y="1171948"/>
            <a:ext cx="4795320" cy="2073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18990"/>
            <a:ext cx="2291392" cy="30551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48" y="4410440"/>
            <a:ext cx="2840674" cy="2130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07761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007144"/>
              </p:ext>
            </p:extLst>
          </p:nvPr>
        </p:nvGraphicFramePr>
        <p:xfrm>
          <a:off x="467544" y="829399"/>
          <a:ext cx="8280920" cy="5325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4136308766"/>
                    </a:ext>
                  </a:extLst>
                </a:gridCol>
                <a:gridCol w="5986174">
                  <a:extLst>
                    <a:ext uri="{9D8B030D-6E8A-4147-A177-3AD203B41FA5}">
                      <a16:colId xmlns:a16="http://schemas.microsoft.com/office/drawing/2014/main" val="3264093514"/>
                    </a:ext>
                  </a:extLst>
                </a:gridCol>
                <a:gridCol w="1718682">
                  <a:extLst>
                    <a:ext uri="{9D8B030D-6E8A-4147-A177-3AD203B41FA5}">
                      <a16:colId xmlns:a16="http://schemas.microsoft.com/office/drawing/2014/main" val="815328540"/>
                    </a:ext>
                  </a:extLst>
                </a:gridCol>
              </a:tblGrid>
              <a:tr h="3673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Тема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Дата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0573675"/>
                  </a:ext>
                </a:extLst>
              </a:tr>
              <a:tr h="10257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Совместная деятельность учителя-логопеда и родителя-основа эффективной коррекционно-развивающей работы с детьми.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30.10.2020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5325333"/>
                  </a:ext>
                </a:extLst>
              </a:tr>
              <a:tr h="5117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Нормы речевого развития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26.02.2021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1042775"/>
                  </a:ext>
                </a:extLst>
              </a:tr>
              <a:tr h="9114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Вопросы логопеду. Мастер-класс «Речевое дыхание-основа правильной речи»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29.09.2021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1544249"/>
                  </a:ext>
                </a:extLst>
              </a:tr>
              <a:tr h="6076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Фонематический слух-основа правильной речи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29.11.2021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9178675"/>
                  </a:ext>
                </a:extLst>
              </a:tr>
              <a:tr h="5117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95725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Домашняя игротека	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04.03.2022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8929484"/>
                  </a:ext>
                </a:extLst>
              </a:tr>
              <a:tr h="5117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Такие трудные звуки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18.01.2023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5323219"/>
                  </a:ext>
                </a:extLst>
              </a:tr>
              <a:tr h="6076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Готовность дошкольников к обучению в школе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30.03.2023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6051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147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</TotalTime>
  <Words>498</Words>
  <Application>Microsoft Office PowerPoint</Application>
  <PresentationFormat>Экран (4:3)</PresentationFormat>
  <Paragraphs>80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Corbel</vt:lpstr>
      <vt:lpstr>Times New Roman</vt:lpstr>
      <vt:lpstr>Параллакс</vt:lpstr>
      <vt:lpstr>Презентация PowerPoint</vt:lpstr>
      <vt:lpstr>Презентация PowerPoint</vt:lpstr>
      <vt:lpstr>QR-код для входа на сайт МБДОУ №78 «Ивушка»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ON</cp:lastModifiedBy>
  <cp:revision>50</cp:revision>
  <dcterms:created xsi:type="dcterms:W3CDTF">2023-03-26T19:17:22Z</dcterms:created>
  <dcterms:modified xsi:type="dcterms:W3CDTF">2023-03-28T12:28:04Z</dcterms:modified>
</cp:coreProperties>
</file>