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3" r:id="rId3"/>
    <p:sldId id="282" r:id="rId4"/>
    <p:sldId id="279" r:id="rId5"/>
    <p:sldId id="257" r:id="rId6"/>
    <p:sldId id="277" r:id="rId7"/>
    <p:sldId id="285" r:id="rId8"/>
    <p:sldId id="258" r:id="rId9"/>
    <p:sldId id="276" r:id="rId10"/>
    <p:sldId id="259" r:id="rId11"/>
    <p:sldId id="286" r:id="rId12"/>
    <p:sldId id="28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205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7" d="100"/>
          <a:sy n="47" d="100"/>
        </p:scale>
        <p:origin x="-1363" y="-662"/>
      </p:cViewPr>
      <p:guideLst>
        <p:guide orient="horz" pos="2205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 dirty="0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AF0C61A9-67AE-454C-8B82-7C6CF5FEE08F}" type="datetimeFigureOut">
              <a:rPr lang="ru-RU" smtClean="0"/>
              <a:pPr/>
              <a:t>19.11.2024</a:t>
            </a:fld>
            <a:endParaRPr lang="ru-RU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7A4A6A6-CD69-484E-98E6-A123F93C366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0C61A9-67AE-454C-8B82-7C6CF5FEE08F}" type="datetimeFigureOut">
              <a:rPr lang="ru-RU" smtClean="0"/>
              <a:pPr/>
              <a:t>19.11.2024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A4A6A6-CD69-484E-98E6-A123F93C366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AF0C61A9-67AE-454C-8B82-7C6CF5FEE08F}" type="datetimeFigureOut">
              <a:rPr lang="ru-RU" smtClean="0"/>
              <a:pPr/>
              <a:t>19.11.2024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7A4A6A6-CD69-484E-98E6-A123F93C366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0C61A9-67AE-454C-8B82-7C6CF5FEE08F}" type="datetimeFigureOut">
              <a:rPr lang="ru-RU" smtClean="0"/>
              <a:pPr/>
              <a:t>19.11.2024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A4A6A6-CD69-484E-98E6-A123F93C366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F0C61A9-67AE-454C-8B82-7C6CF5FEE08F}" type="datetimeFigureOut">
              <a:rPr lang="ru-RU" smtClean="0"/>
              <a:pPr/>
              <a:t>19.11.2024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27A4A6A6-CD69-484E-98E6-A123F93C366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0C61A9-67AE-454C-8B82-7C6CF5FEE08F}" type="datetimeFigureOut">
              <a:rPr lang="ru-RU" smtClean="0"/>
              <a:pPr/>
              <a:t>19.11.2024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A4A6A6-CD69-484E-98E6-A123F93C366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0C61A9-67AE-454C-8B82-7C6CF5FEE08F}" type="datetimeFigureOut">
              <a:rPr lang="ru-RU" smtClean="0"/>
              <a:pPr/>
              <a:t>19.11.2024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A4A6A6-CD69-484E-98E6-A123F93C366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0C61A9-67AE-454C-8B82-7C6CF5FEE08F}" type="datetimeFigureOut">
              <a:rPr lang="ru-RU" smtClean="0"/>
              <a:pPr/>
              <a:t>19.11.2024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A4A6A6-CD69-484E-98E6-A123F93C366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AF0C61A9-67AE-454C-8B82-7C6CF5FEE08F}" type="datetimeFigureOut">
              <a:rPr lang="ru-RU" smtClean="0"/>
              <a:pPr/>
              <a:t>19.11.2024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A4A6A6-CD69-484E-98E6-A123F93C366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0C61A9-67AE-454C-8B82-7C6CF5FEE08F}" type="datetimeFigureOut">
              <a:rPr lang="ru-RU" smtClean="0"/>
              <a:pPr/>
              <a:t>19.11.2024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A4A6A6-CD69-484E-98E6-A123F93C366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F0C61A9-67AE-454C-8B82-7C6CF5FEE08F}" type="datetimeFigureOut">
              <a:rPr lang="ru-RU" smtClean="0"/>
              <a:pPr/>
              <a:t>19.11.2024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27A4A6A6-CD69-484E-98E6-A123F93C366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6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AF0C61A9-67AE-454C-8B82-7C6CF5FEE08F}" type="datetimeFigureOut">
              <a:rPr lang="ru-RU" smtClean="0"/>
              <a:pPr/>
              <a:t>19.11.2024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 dirty="0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27A4A6A6-CD69-484E-98E6-A123F93C366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80928"/>
            <a:ext cx="7560840" cy="2016224"/>
          </a:xfrm>
        </p:spPr>
        <p:txBody>
          <a:bodyPr>
            <a:normAutofit/>
          </a:bodyPr>
          <a:lstStyle/>
          <a:p>
            <a:pPr algn="ctr"/>
            <a:r>
              <a:rPr lang="ru-RU" i="1" dirty="0" smtClean="0">
                <a:solidFill>
                  <a:schemeClr val="tx2">
                    <a:lumMod val="75000"/>
                  </a:schemeClr>
                </a:solidFill>
              </a:rPr>
              <a:t>Создание развивающей среды с целью развития речи воспитанников</a:t>
            </a:r>
            <a:endParaRPr lang="ru-RU" i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43608" y="404664"/>
            <a:ext cx="52565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МУНИЦИПАЛЬНОЕ ДОШКОЛЬНОНОЕ ОБРАЗОВАТЕЛЬНОЕ УЧРЕЖДЕНИЕ </a:t>
            </a: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ДЕТСКИЙ САД № 24 «КОСМОС»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71802" y="5643578"/>
            <a:ext cx="4000528" cy="40011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Подготовила: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</a:rPr>
              <a:t>Подъельская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> Е.М.</a:t>
            </a:r>
            <a:endParaRPr lang="ru-RU" sz="20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7848872" cy="1584176"/>
          </a:xfrm>
        </p:spPr>
        <p:txBody>
          <a:bodyPr>
            <a:normAutofit/>
          </a:bodyPr>
          <a:lstStyle/>
          <a:p>
            <a:pPr algn="ctr"/>
            <a:r>
              <a:rPr lang="ru-RU" sz="2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</a:rPr>
              <a:t>р</a:t>
            </a: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азвитие межполушарного взаимодействия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7664" t="11135" r="1693" b="5331"/>
          <a:stretch/>
        </p:blipFill>
        <p:spPr>
          <a:xfrm>
            <a:off x="312128" y="3491345"/>
            <a:ext cx="3917801" cy="270789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57686" y="3500438"/>
            <a:ext cx="3611858" cy="270789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894382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chemeClr val="accent1">
                    <a:lumMod val="50000"/>
                  </a:schemeClr>
                </a:solidFill>
              </a:rPr>
              <a:t>Развитие мелкой моторики</a:t>
            </a:r>
          </a:p>
        </p:txBody>
      </p:sp>
      <p:pic>
        <p:nvPicPr>
          <p:cNvPr id="6" name="Содержимое 5" descr="IMG_20201028_17371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857224" y="1428736"/>
            <a:ext cx="2206816" cy="2942422"/>
          </a:xfrm>
        </p:spPr>
      </p:pic>
      <p:pic>
        <p:nvPicPr>
          <p:cNvPr id="55299" name="Picture 3" descr="C:\Users\Екатерина\Desktop\фото2\IMG_20221017_1613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927600" y="-6070600"/>
            <a:ext cx="2080800" cy="2080800"/>
          </a:xfrm>
          <a:prstGeom prst="rect">
            <a:avLst/>
          </a:prstGeom>
          <a:noFill/>
        </p:spPr>
      </p:pic>
      <p:pic>
        <p:nvPicPr>
          <p:cNvPr id="18" name="Содержимое 8" descr="IMG_20201023_1002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571868" y="1571612"/>
            <a:ext cx="3521075" cy="2640806"/>
          </a:xfrm>
          <a:prstGeom prst="rect">
            <a:avLst/>
          </a:prstGeom>
        </p:spPr>
      </p:pic>
      <p:pic>
        <p:nvPicPr>
          <p:cNvPr id="19" name="Содержимое 13" descr="IMG_20220406_09450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628" y="4286256"/>
            <a:ext cx="3090189" cy="2311461"/>
          </a:xfrm>
          <a:prstGeom prst="rect">
            <a:avLst/>
          </a:prstGeom>
        </p:spPr>
      </p:pic>
      <p:pic>
        <p:nvPicPr>
          <p:cNvPr id="8" name="Содержимое 7" descr="IMG_20201028_170737.jpg"/>
          <p:cNvPicPr>
            <a:picLocks noGrp="1" noChangeAspect="1"/>
          </p:cNvPicPr>
          <p:nvPr>
            <p:ph sz="half" idx="1"/>
          </p:nvPr>
        </p:nvPicPr>
        <p:blipFill>
          <a:blip r:embed="rId6" cstate="print"/>
          <a:stretch>
            <a:fillRect/>
          </a:stretch>
        </p:blipFill>
        <p:spPr>
          <a:xfrm>
            <a:off x="1428728" y="4429132"/>
            <a:ext cx="2857520" cy="2143140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Содержимое 5" descr="IMG_20221020_15564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868" y="3929066"/>
            <a:ext cx="2214578" cy="2214578"/>
          </a:xfrm>
          <a:prstGeom prst="rect">
            <a:avLst/>
          </a:prstGeom>
        </p:spPr>
      </p:pic>
      <p:pic>
        <p:nvPicPr>
          <p:cNvPr id="13" name="Содержимое 4" descr="IMG_20221017_161329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714348" y="1285860"/>
            <a:ext cx="3214710" cy="3214710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751506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Игры на развитие  </a:t>
            </a:r>
            <a:b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tx2">
                    <a:lumMod val="50000"/>
                  </a:schemeClr>
                </a:solidFill>
              </a:rPr>
              <a:t>межполушарных связей</a:t>
            </a:r>
            <a:endParaRPr lang="ru-RU" sz="32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10" name="Содержимое 4" descr="IMG_20221017_16132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00562" y="1071546"/>
            <a:ext cx="2806695" cy="2806695"/>
          </a:xfrm>
          <a:prstGeom prst="rect">
            <a:avLst/>
          </a:prstGeom>
        </p:spPr>
      </p:pic>
      <p:pic>
        <p:nvPicPr>
          <p:cNvPr id="8" name="Содержимое 7" descr="IMG_20221017_161541.jpg"/>
          <p:cNvPicPr>
            <a:picLocks noGrp="1" noChangeAspect="1"/>
          </p:cNvPicPr>
          <p:nvPr>
            <p:ph sz="half" idx="1"/>
          </p:nvPr>
        </p:nvPicPr>
        <p:blipFill>
          <a:blip r:embed="rId5" cstate="print"/>
          <a:stretch>
            <a:fillRect/>
          </a:stretch>
        </p:blipFill>
        <p:spPr>
          <a:xfrm>
            <a:off x="857224" y="4143380"/>
            <a:ext cx="2663819" cy="2405772"/>
          </a:xfrm>
        </p:spPr>
      </p:pic>
      <p:pic>
        <p:nvPicPr>
          <p:cNvPr id="14" name="Содержимое 6" descr="IMG_20221017_15514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786446" y="3857628"/>
            <a:ext cx="2571800" cy="2571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573016"/>
            <a:ext cx="7242048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ru-RU" dirty="0" smtClean="0">
                <a:solidFill>
                  <a:schemeClr val="accent1"/>
                </a:solidFill>
              </a:rPr>
              <a:t>Развивающая речевая среда </a:t>
            </a:r>
            <a:r>
              <a:rPr lang="ru-RU" i="1" dirty="0" smtClean="0"/>
              <a:t>не только предметное окружение, но и система дидактических игр, игрушек, книг, обучающих зон, которые способствуют обогащению, становлению и закреплению речи </a:t>
            </a:r>
            <a:endParaRPr lang="ru-RU" i="1" dirty="0"/>
          </a:p>
        </p:txBody>
      </p:sp>
    </p:spTree>
    <p:extLst>
      <p:ext uri="{BB962C8B-B14F-4D97-AF65-F5344CB8AC3E}">
        <p14:creationId xmlns:p14="http://schemas.microsoft.com/office/powerpoint/2010/main" xmlns="" val="3845262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43608" y="548680"/>
            <a:ext cx="6634334" cy="132343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Развивающая речевая среда</a:t>
            </a:r>
            <a:endParaRPr lang="ru-RU" sz="4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39221" y="2648742"/>
            <a:ext cx="2304256" cy="288032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47233" y="2869539"/>
            <a:ext cx="20882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dirty="0" smtClean="0"/>
              <a:t>Способствует овладению детьми речевыми умениями и навыками живой и разговорной речи в естественной обстановке</a:t>
            </a:r>
            <a:endParaRPr lang="ru-RU" sz="16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172933" y="2683684"/>
            <a:ext cx="2304256" cy="288032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868144" y="2683684"/>
            <a:ext cx="2304256" cy="288032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419871" y="2924944"/>
            <a:ext cx="20573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Создает благоприятные условия для формирования речевых умений и навыков детей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852368" y="2920421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Обеспечивает высокий уровень речевой активности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850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0849" y="332656"/>
            <a:ext cx="7242048" cy="998984"/>
          </a:xfrm>
        </p:spPr>
        <p:txBody>
          <a:bodyPr/>
          <a:lstStyle/>
          <a:p>
            <a:r>
              <a:rPr lang="ru-RU" dirty="0" smtClean="0"/>
              <a:t>Звуковая культура речи</a:t>
            </a:r>
            <a:endParaRPr lang="ru-RU" dirty="0"/>
          </a:p>
        </p:txBody>
      </p:sp>
      <p:pic>
        <p:nvPicPr>
          <p:cNvPr id="348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3001" t="9947" r="1687" b="4060"/>
          <a:stretch/>
        </p:blipFill>
        <p:spPr bwMode="auto">
          <a:xfrm rot="10800000">
            <a:off x="251520" y="1662584"/>
            <a:ext cx="2251999" cy="28399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81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458516"/>
            <a:ext cx="3242830" cy="2473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-998" t="7252" r="54866" b="6800"/>
          <a:stretch/>
        </p:blipFill>
        <p:spPr bwMode="auto">
          <a:xfrm rot="10800000">
            <a:off x="5901611" y="3495386"/>
            <a:ext cx="2311286" cy="28613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394880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251520" y="2374188"/>
            <a:ext cx="7632848" cy="1386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4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ru-RU" sz="2400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73" name="Picture 5" descr="E:\DCIM\105_PANA\P105074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678" t="2671"/>
          <a:stretch/>
        </p:blipFill>
        <p:spPr bwMode="auto">
          <a:xfrm rot="5400000">
            <a:off x="4659816" y="2626288"/>
            <a:ext cx="3536406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2774" name="Picture 6" descr="E:\DCIM\105_PANA\P1050747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893" r="17187"/>
          <a:stretch/>
        </p:blipFill>
        <p:spPr bwMode="auto">
          <a:xfrm>
            <a:off x="225211" y="2442261"/>
            <a:ext cx="4488736" cy="3561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548680"/>
            <a:ext cx="7272808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Развитие</a:t>
            </a:r>
            <a:r>
              <a:rPr lang="ru-RU" sz="4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  <a:effectLst/>
              </a:rPr>
              <a:t> связной речи</a:t>
            </a:r>
            <a:endParaRPr lang="ru-RU" sz="4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  <a:effectLst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22" t="-3780" r="14044"/>
          <a:stretch/>
        </p:blipFill>
        <p:spPr bwMode="auto">
          <a:xfrm rot="5400000">
            <a:off x="2188468" y="1924100"/>
            <a:ext cx="4191000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367585"/>
            <a:ext cx="7272808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Развитие логического мышления и мелкой моторики</a:t>
            </a:r>
            <a:endParaRPr lang="ru-RU" sz="36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6845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2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Предметно-пространственная среда по развитию речи детей в подготовительной группе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1</a:t>
            </a:r>
            <a:r>
              <a:rPr lang="ru-RU" dirty="0" smtClean="0"/>
              <a:t>.</a:t>
            </a:r>
            <a:r>
              <a:rPr lang="ru-RU" sz="28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Словарь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2.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Звуковая культура речи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3.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Грамматика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4.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Связная речь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5.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Речевое общение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</a:rPr>
              <a:t>6.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Речевое творчество</a:t>
            </a:r>
            <a:endParaRPr lang="ru-RU" sz="2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54371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0168"/>
            <a:ext cx="8676455" cy="903383"/>
          </a:xfrm>
        </p:spPr>
        <p:txBody>
          <a:bodyPr>
            <a:normAutofit/>
          </a:bodyPr>
          <a:lstStyle/>
          <a:p>
            <a:pPr algn="ctr"/>
            <a:r>
              <a:rPr lang="ru-RU" dirty="0" err="1" smtClean="0">
                <a:solidFill>
                  <a:schemeClr val="accent1">
                    <a:lumMod val="75000"/>
                  </a:schemeClr>
                </a:solidFill>
              </a:rPr>
              <a:t>мнемотаблицы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 rot="5400000">
            <a:off x="4025978" y="2357695"/>
            <a:ext cx="4368172" cy="3276128"/>
          </a:xfr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27584" y="1789204"/>
            <a:ext cx="3293881" cy="43906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СЛОГОВЫЕ КЛАССИКИ ДЛЯ ПАЛЬЧИКОВ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23528" y="5445225"/>
            <a:ext cx="3600400" cy="1152127"/>
          </a:xfrm>
        </p:spPr>
        <p:txBody>
          <a:bodyPr>
            <a:noAutofit/>
          </a:bodyPr>
          <a:lstStyle/>
          <a:p>
            <a:pPr algn="l"/>
            <a:endParaRPr lang="ru-RU" sz="16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/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Цель</a:t>
            </a:r>
            <a:r>
              <a:rPr lang="ru-RU" sz="16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обучение детей дошкольного возраста чтению по слогам, развитие мелкой моторики пальцев рук. 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427984" y="4509120"/>
            <a:ext cx="3628752" cy="2088232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endParaRPr lang="ru-RU" sz="64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l">
              <a:lnSpc>
                <a:spcPct val="107000"/>
              </a:lnSpc>
              <a:spcAft>
                <a:spcPts val="800"/>
              </a:spcAft>
            </a:pPr>
            <a:r>
              <a:rPr lang="ru-RU" sz="6400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Ход </a:t>
            </a:r>
            <a:r>
              <a:rPr lang="ru-RU" sz="6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игры: попросите ребёнка бросить кубик, чтобы определить, сколько прыжков пальчиками нужно сделать на сетке классиков, приговаривая написанный слог, куда упал кубик (продолжайте бросать кубик, пока ваш ребёнок не вернётся к началу).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6400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pPr algn="l"/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quarter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1960" y="1514425"/>
            <a:ext cx="3844776" cy="2455098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7" y="1492241"/>
            <a:ext cx="2592289" cy="3952983"/>
          </a:xfrm>
        </p:spPr>
      </p:pic>
    </p:spTree>
    <p:extLst>
      <p:ext uri="{BB962C8B-B14F-4D97-AF65-F5344CB8AC3E}">
        <p14:creationId xmlns:p14="http://schemas.microsoft.com/office/powerpoint/2010/main" xmlns="" val="924270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446</TotalTime>
  <Words>191</Words>
  <Application>Microsoft Office PowerPoint</Application>
  <PresentationFormat>Экран (4:3)</PresentationFormat>
  <Paragraphs>34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Изящная</vt:lpstr>
      <vt:lpstr>Создание развивающей среды с целью развития речи воспитанников</vt:lpstr>
      <vt:lpstr>Развивающая речевая среда не только предметное окружение, но и система дидактических игр, игрушек, книг, обучающих зон, которые способствуют обогащению, становлению и закреплению речи </vt:lpstr>
      <vt:lpstr>Слайд 3</vt:lpstr>
      <vt:lpstr>Звуковая культура речи</vt:lpstr>
      <vt:lpstr>Слайд 5</vt:lpstr>
      <vt:lpstr>Слайд 6</vt:lpstr>
      <vt:lpstr>   Предметно-пространственная среда по развитию речи детей в подготовительной группе</vt:lpstr>
      <vt:lpstr>мнемотаблицы</vt:lpstr>
      <vt:lpstr>СЛОГОВЫЕ КЛАССИКИ ДЛЯ ПАЛЬЧИКОВ</vt:lpstr>
      <vt:lpstr>  развитие межполушарного взаимодействия</vt:lpstr>
      <vt:lpstr>Развитие мелкой моторики</vt:lpstr>
      <vt:lpstr>Игры на развитие   межполушарных связей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Создание условий для свободного экспериментирования с художественными материалами.</dc:title>
  <dc:creator>5</dc:creator>
  <cp:lastModifiedBy>Екатерина Подъельская</cp:lastModifiedBy>
  <cp:revision>52</cp:revision>
  <dcterms:created xsi:type="dcterms:W3CDTF">2016-03-21T03:06:14Z</dcterms:created>
  <dcterms:modified xsi:type="dcterms:W3CDTF">2024-11-19T17:02:49Z</dcterms:modified>
</cp:coreProperties>
</file>