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theme+xml" PartName="/ppt/theme/theme2.xml"/>
  <Override ContentType="application/vnd.openxmlformats-officedocument.presentationml.slideLayout+xml" PartName="/ppt/slideLayouts/slideLayout6.xml"/>
  <Override ContentType="application/vnd.openxmlformats-officedocument.theme+xml" PartName="/ppt/theme/theme3.xml"/>
  <Override ContentType="application/vnd.openxmlformats-officedocument.presentationml.slideLayout+xml" PartName="/ppt/slideLayouts/slideLayout7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notesSlide+xml" PartName="/ppt/notesSlides/notesSlide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6" r:id="rId2"/>
    <p:sldMasterId id="2147483662" r:id="rId3"/>
    <p:sldMasterId id="2147483663" r:id="rId4"/>
  </p:sldMasterIdLst>
  <p:notesMasterIdLst>
    <p:notesMasterId r:id="rId20"/>
  </p:notesMasterIdLst>
  <p:sldIdLst>
    <p:sldId id="262" r:id="rId5"/>
    <p:sldId id="313" r:id="rId6"/>
    <p:sldId id="343" r:id="rId7"/>
    <p:sldId id="341" r:id="rId8"/>
    <p:sldId id="300" r:id="rId9"/>
    <p:sldId id="274" r:id="rId10"/>
    <p:sldId id="292" r:id="rId11"/>
    <p:sldId id="275" r:id="rId12"/>
    <p:sldId id="280" r:id="rId13"/>
    <p:sldId id="298" r:id="rId14"/>
    <p:sldId id="276" r:id="rId15"/>
    <p:sldId id="277" r:id="rId16"/>
    <p:sldId id="285" r:id="rId17"/>
    <p:sldId id="303" r:id="rId18"/>
    <p:sldId id="342" r:id="rId1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256444"/>
    <a:srgbClr val="00467A"/>
    <a:srgbClr val="57A83F"/>
    <a:srgbClr val="29292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B27D3-D6DA-4C9C-AEAA-4F0FEF669DC0}" type="datetimeFigureOut">
              <a:rPr lang="ru-RU" smtClean="0"/>
              <a:pPr/>
              <a:t>04.05.2022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F7D5E-A929-4498-A15E-3C10BF9182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F7D5E-A929-4498-A15E-3C10BF9182ED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225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AFFD94-5173-4F56-A11F-91D5E808D57D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64353E-90A6-4A5D-B890-17BA91B92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24566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77A981-A555-4496-BB6A-03A6B6BEFB65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64353E-90A6-4A5D-B890-17BA91B92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5566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6E46F-C7FF-4A63-9D66-7485596FCBD0}" type="datetime1">
              <a:rPr lang="ru-RU" smtClean="0"/>
              <a:pPr>
                <a:defRPr/>
              </a:pPr>
              <a:t>04.05.2022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D3D59-9656-4F2E-A36A-2D0C0D76E2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75913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209832-9C2A-4E73-AC9C-C884E6E8D444}" type="datetime1">
              <a:rPr lang="ru-RU" smtClean="0"/>
              <a:pPr>
                <a:defRPr/>
              </a:pPr>
              <a:t>04.05.2022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06A25-D635-4C36-8564-9592A67B35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37318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3ED19-C508-4A14-84C3-73A1865CC5B6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3838-6778-4436-8CAC-22A4738322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94096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9A434-423A-41C3-A525-9244E01FBE16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64353E-90A6-4A5D-B890-17BA91B92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5566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90A7AD-61AF-47C2-B755-78C76101A526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64353E-90A6-4A5D-B890-17BA91B92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5566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0"/>
            <a:ext cx="6159277" cy="2754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28A95-7AEB-4A4F-8A9C-153D0679B266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1</a:t>
            </a:r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D26D4-98B3-41E5-9681-A4894AFF30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2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ransition spd="slow">
    <p:push dir="u"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256444"/>
          </a:solidFill>
          <a:latin typeface="PF Agora Sans Pro UltraBlack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35" y="0"/>
            <a:ext cx="91535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36A92-F043-4210-AF53-5EDCC4AC0524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D26D4-98B3-41E5-9681-A4894AFF30D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4" descr="D:\РАБОТА\Малая Сосьва\logo_MS+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01622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8644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0" r:id="rId2"/>
    <p:sldLayoutId id="2147483671" r:id="rId3"/>
    <p:sldLayoutId id="2147483672" r:id="rId4"/>
  </p:sldLayoutIdLst>
  <p:transition spd="slow">
    <p:push dir="u"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256444"/>
          </a:solidFill>
          <a:latin typeface="PF Agora Sans Pro UltraBlack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9292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29292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29292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29292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30" y="-1"/>
            <a:ext cx="9149830" cy="6862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2F848-E27D-439B-92AE-C62A8A5944C9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D26D4-98B3-41E5-9681-A4894AFF30D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4" descr="D:\РАБОТА\Малая Сосьва\logo_MS+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01622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67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ransition spd="slow">
    <p:push dir="u"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256444"/>
          </a:solidFill>
          <a:latin typeface="PF Agora Sans Pro UltraBlack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9292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29292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29292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29292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182" y="1"/>
            <a:ext cx="76938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E4B0F-52C4-4764-8F3F-5D82B7C557DE}" type="datetime1">
              <a:rPr lang="ru-RU" smtClean="0"/>
              <a:pPr/>
              <a:t>04.05.2022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D26D4-98B3-41E5-9681-A4894AFF30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67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ransition spd="slow">
    <p:push dir="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256444"/>
          </a:solidFill>
          <a:latin typeface="PF Agora Sans Pro UltraBlack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9292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29292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29292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29292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-sosva.ru/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://www.zapoved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hyperlink" Target="http://hmao.kaisa.ru/object/1804756675?lc=ru" TargetMode="External"/><Relationship Id="rId4" Type="http://schemas.openxmlformats.org/officeDocument/2006/relationships/hyperlink" Target="https://www.google.ru/search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 ?><Relationships xmlns="http://schemas.openxmlformats.org/package/2006/relationships"><Relationship Id="rId2" Target="../media/image12.jpeg" Type="http://schemas.openxmlformats.org/officeDocument/2006/relationships/image"/><Relationship Id="rId1" Target="../slideLayouts/slideLayout3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3" Target="../media/image14.jpeg" Type="http://schemas.openxmlformats.org/officeDocument/2006/relationships/image"/><Relationship Id="rId2" Target="../media/image13.jpeg" Type="http://schemas.openxmlformats.org/officeDocument/2006/relationships/image"/><Relationship Id="rId1" Target="../slideLayouts/slideLayout3.xml" Type="http://schemas.openxmlformats.org/officeDocument/2006/relationships/slideLayout"/><Relationship Id="rId4" Target="../media/image15.jpeg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 ?><Relationships xmlns="http://schemas.openxmlformats.org/package/2006/relationships"><Relationship Id="rId3" Target="../media/image22.jpeg" Type="http://schemas.openxmlformats.org/officeDocument/2006/relationships/image"/><Relationship Id="rId2" Target="../media/image21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23.jpe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ина\Desktop\МАЛАЯ СОСЬВА\DSC_13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420472" cy="1470025"/>
          </a:xfrm>
        </p:spPr>
        <p:txBody>
          <a:bodyPr/>
          <a:lstStyle/>
          <a:p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C000"/>
                </a:solidFill>
                <a:latin typeface="+mj-lt"/>
                <a:cs typeface="Times New Roman" pitchFamily="18" charset="0"/>
              </a:rPr>
              <a:t>Заповедник «Малая Сосьва» </a:t>
            </a:r>
            <a:br>
              <a:rPr lang="ru-RU" sz="4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(17 февраля 1976 года</a:t>
            </a:r>
            <a:br>
              <a:rPr lang="ru-RU" sz="4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FFC000"/>
                </a:solidFill>
              </a:rPr>
              <a:t>Площадь заповедника </a:t>
            </a:r>
            <a:r>
              <a:rPr lang="ru-RU" sz="4000" b="1" dirty="0">
                <a:solidFill>
                  <a:srgbClr val="FFC000"/>
                </a:solidFill>
              </a:rPr>
              <a:t>225,56 </a:t>
            </a:r>
            <a:r>
              <a:rPr lang="ru-RU" sz="3200" b="1" dirty="0">
                <a:solidFill>
                  <a:srgbClr val="FFC000"/>
                </a:solidFill>
              </a:rPr>
              <a:t>тыс. га</a:t>
            </a:r>
            <a:r>
              <a:rPr lang="ru-RU" sz="4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32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5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5400" dirty="0">
                <a:solidFill>
                  <a:srgbClr val="FF0000"/>
                </a:solidFill>
              </a:rPr>
            </a:b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75" y="1"/>
            <a:ext cx="2016225" cy="150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Zver\Desktop\611649_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643578"/>
            <a:ext cx="1857355" cy="121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86776" y="6356350"/>
            <a:ext cx="857224" cy="365125"/>
          </a:xfrm>
        </p:spPr>
        <p:txBody>
          <a:bodyPr/>
          <a:lstStyle/>
          <a:p>
            <a:r>
              <a:rPr lang="ru-RU" sz="18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7246101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5716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                 </a:t>
            </a:r>
            <a:r>
              <a:rPr lang="ru-RU" sz="3200" b="1" dirty="0" err="1">
                <a:solidFill>
                  <a:srgbClr val="7030A0"/>
                </a:solidFill>
              </a:rPr>
              <a:t>Краснокнижные</a:t>
            </a:r>
            <a:r>
              <a:rPr lang="ru-RU" sz="3200" b="1" dirty="0">
                <a:solidFill>
                  <a:srgbClr val="7030A0"/>
                </a:solidFill>
              </a:rPr>
              <a:t>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     растения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84784"/>
            <a:ext cx="4040188" cy="75088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>
                <a:solidFill>
                  <a:srgbClr val="256444"/>
                </a:solidFill>
              </a:rPr>
              <a:t>Кувшинка </a:t>
            </a:r>
          </a:p>
          <a:p>
            <a:pPr algn="ctr"/>
            <a:r>
              <a:rPr lang="ru-RU" b="1" dirty="0">
                <a:solidFill>
                  <a:srgbClr val="256444"/>
                </a:solidFill>
              </a:rPr>
              <a:t>чисто-белая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102225" y="1412776"/>
            <a:ext cx="4041775" cy="7508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solidFill>
                  <a:srgbClr val="256444"/>
                </a:solidFill>
              </a:rPr>
              <a:t>Прострел желтеющий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8" y="2204864"/>
            <a:ext cx="4040188" cy="322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132856"/>
            <a:ext cx="2822972" cy="3763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Малая Сосьва\Desktop\IMGP0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364" y="2901301"/>
            <a:ext cx="2771815" cy="36957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84578" y="5733256"/>
            <a:ext cx="29177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256444"/>
                </a:solidFill>
              </a:rPr>
              <a:t>ПИОН </a:t>
            </a:r>
          </a:p>
          <a:p>
            <a:pPr algn="ctr"/>
            <a:r>
              <a:rPr lang="ru-RU" sz="2400" b="1" dirty="0">
                <a:solidFill>
                  <a:srgbClr val="256444"/>
                </a:solidFill>
              </a:rPr>
              <a:t>УКЛОНЯЮЩИЙСЯ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43900" y="6215083"/>
            <a:ext cx="785818" cy="642917"/>
          </a:xfrm>
        </p:spPr>
        <p:txBody>
          <a:bodyPr/>
          <a:lstStyle/>
          <a:p>
            <a:pPr>
              <a:defRPr/>
            </a:pPr>
            <a:r>
              <a:rPr lang="ru-RU" sz="1800" b="1" dirty="0">
                <a:solidFill>
                  <a:srgbClr val="7030A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80710888"/>
      </p:ext>
    </p:extLst>
  </p:cSld>
  <p:clrMapOvr>
    <a:masterClrMapping/>
  </p:clrMapOvr>
  <p:transition spd="slow"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ru-RU" b="1" dirty="0">
                <a:solidFill>
                  <a:srgbClr val="7030A0"/>
                </a:solidFill>
              </a:rPr>
              <a:t>Ягодный мир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38916" name="Picture 4" descr="C:\Users\Малая Сосьва\Desktop\Для сайта\Фото зак Верхне-Кондинский для Меркушиной\Клюква 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8" y="1556792"/>
            <a:ext cx="4142834" cy="2372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917" name="Picture 5" descr="C:\Users\Малая Сосьва\Desktop\Для сайта\Фото зак Верхне-Кондинский для Меркушиной\Голубика 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4071942"/>
            <a:ext cx="4071966" cy="2522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918" name="Picture 6" descr="C:\Users\Малая Сосьва\Desktop\Для сайта\Разделы сайта для редактирования 2Миша\фото для оформления\2126-24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700808"/>
            <a:ext cx="3929090" cy="4682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501090" y="6356350"/>
            <a:ext cx="500066" cy="365125"/>
          </a:xfrm>
        </p:spPr>
        <p:txBody>
          <a:bodyPr/>
          <a:lstStyle/>
          <a:p>
            <a:pPr>
              <a:defRPr/>
            </a:pPr>
            <a:r>
              <a:rPr lang="ru-RU" sz="1800" b="1" dirty="0">
                <a:solidFill>
                  <a:srgbClr val="7030A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321801105"/>
      </p:ext>
    </p:extLst>
  </p:cSld>
  <p:clrMapOvr>
    <a:masterClrMapping/>
  </p:clrMapOvr>
  <p:transition spd="slow">
    <p:strips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923702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ru-RU" sz="3200" dirty="0">
                <a:solidFill>
                  <a:srgbClr val="7030A0"/>
                </a:solidFill>
                <a:latin typeface="Comic Sans MS" pitchFamily="66" charset="0"/>
              </a:rPr>
              <a:t>«</a:t>
            </a:r>
            <a:r>
              <a:rPr lang="ru-RU" sz="3200" b="1" dirty="0">
                <a:solidFill>
                  <a:srgbClr val="7030A0"/>
                </a:solidFill>
                <a:latin typeface="+mn-lt"/>
              </a:rPr>
              <a:t>Хлебное дерево» сибиряков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3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414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357298"/>
            <a:ext cx="8429684" cy="1007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776" y="6356350"/>
            <a:ext cx="571504" cy="365125"/>
          </a:xfrm>
        </p:spPr>
        <p:txBody>
          <a:bodyPr/>
          <a:lstStyle/>
          <a:p>
            <a:pPr>
              <a:defRPr/>
            </a:pPr>
            <a:r>
              <a:rPr lang="ru-RU" sz="1800" b="1" dirty="0">
                <a:solidFill>
                  <a:srgbClr val="7030A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179427409"/>
      </p:ext>
    </p:extLst>
  </p:cSld>
  <p:clrMapOvr>
    <a:masterClrMapping/>
  </p:clrMapOvr>
  <p:transition spd="slow">
    <p:diamond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f_6uj6KJ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643438" cy="288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6" descr="C:\Users\Малая Сосьва\Documents\Фото ООПТ\Заповедник Малая Сосьва\охрана\Патрулирование территори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0"/>
            <a:ext cx="4500562" cy="300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Малая Сосьва\Documents\Фото ООПТ\фото Шамов Д\5-6,06,2014\DSC_09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8934"/>
            <a:ext cx="4643438" cy="2991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4714876" y="0"/>
            <a:ext cx="4143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8GZ2qIw_Lx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2928934"/>
            <a:ext cx="4429124" cy="30003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28596" y="5786454"/>
            <a:ext cx="87154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Государственные  инспектора </a:t>
            </a:r>
            <a:b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отдела охраны территории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9330"/>
            <a:ext cx="1214413" cy="928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C:\Users\Zver\Desktop\611649_origin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4" y="5929330"/>
            <a:ext cx="1500166" cy="92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572528" y="6500834"/>
            <a:ext cx="441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008601446"/>
      </p:ext>
    </p:extLst>
  </p:cSld>
  <p:clrMapOvr>
    <a:masterClrMapping/>
  </p:clrMapOvr>
  <p:transition spd="slow">
    <p:cover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ина\Desktop\МАЛАЯ СОСЬВА\DSC_13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3" y="0"/>
            <a:ext cx="916781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8660" y="5286388"/>
            <a:ext cx="9429816" cy="714380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                </a:t>
            </a:r>
            <a:r>
              <a:rPr lang="ru-RU" sz="4400" b="1" dirty="0">
                <a:solidFill>
                  <a:srgbClr val="FFC000"/>
                </a:solidFill>
                <a:latin typeface="+mj-lt"/>
              </a:rPr>
              <a:t>Наша с вами задача – сохранить всё это природное разнообразие.</a:t>
            </a:r>
          </a:p>
        </p:txBody>
      </p:sp>
      <p:pic>
        <p:nvPicPr>
          <p:cNvPr id="13314" name="Picture 2" descr="C:\Users\Zver\Desktop\611649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0"/>
            <a:ext cx="2500298" cy="142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16225" cy="171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429652" y="635795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4179464691"/>
      </p:ext>
    </p:extLst>
  </p:cSld>
  <p:clrMapOvr>
    <a:masterClrMapping/>
  </p:clrMapOvr>
  <p:transition spd="slow"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22431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Ресурсы для работы:</a:t>
            </a:r>
            <a:endParaRPr lang="ru-RU" sz="24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57158" y="2928934"/>
            <a:ext cx="8286808" cy="3571900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rgbClr val="0066FF"/>
                </a:solidFill>
              </a:rPr>
              <a:t>http://m-sosva.ru</a:t>
            </a:r>
            <a:endParaRPr lang="ru-RU" sz="2000" dirty="0">
              <a:solidFill>
                <a:srgbClr val="0066FF"/>
              </a:solidFill>
            </a:endParaRPr>
          </a:p>
          <a:p>
            <a:pPr algn="l"/>
            <a:r>
              <a:rPr lang="en-US" sz="2000" dirty="0">
                <a:solidFill>
                  <a:srgbClr val="0066FF"/>
                </a:solidFill>
                <a:hlinkClick r:id="rId2"/>
              </a:rPr>
              <a:t>http://www.zapoved.ru</a:t>
            </a:r>
            <a:endParaRPr lang="ru-RU" sz="2000" dirty="0">
              <a:solidFill>
                <a:srgbClr val="0066FF"/>
              </a:solidFill>
            </a:endParaRPr>
          </a:p>
          <a:p>
            <a:pPr algn="l"/>
            <a:r>
              <a:rPr lang="en-US" sz="2000" dirty="0">
                <a:solidFill>
                  <a:srgbClr val="0066FF"/>
                </a:solidFill>
                <a:hlinkClick r:id="rId3"/>
              </a:rPr>
              <a:t>http://m-sosva.ru</a:t>
            </a:r>
            <a:endParaRPr lang="ru-RU" sz="2000" dirty="0">
              <a:solidFill>
                <a:srgbClr val="0066FF"/>
              </a:solidFill>
            </a:endParaRPr>
          </a:p>
          <a:p>
            <a:pPr algn="l"/>
            <a:r>
              <a:rPr lang="en-US" sz="2000" dirty="0">
                <a:solidFill>
                  <a:srgbClr val="0066FF"/>
                </a:solidFill>
                <a:hlinkClick r:id="rId4"/>
              </a:rPr>
              <a:t>https://www.google.ru/search</a:t>
            </a:r>
            <a:endParaRPr lang="ru-RU" sz="2000" dirty="0">
              <a:solidFill>
                <a:srgbClr val="0066FF"/>
              </a:solidFill>
            </a:endParaRPr>
          </a:p>
          <a:p>
            <a:pPr algn="l"/>
            <a:r>
              <a:rPr lang="en-US" sz="2000" dirty="0">
                <a:solidFill>
                  <a:srgbClr val="0066FF"/>
                </a:solidFill>
              </a:rPr>
              <a:t>https://www.google.ru/search?</a:t>
            </a:r>
            <a:endParaRPr lang="ru-RU" sz="2000" dirty="0">
              <a:solidFill>
                <a:srgbClr val="0066FF"/>
              </a:solidFill>
            </a:endParaRPr>
          </a:p>
          <a:p>
            <a:pPr algn="l"/>
            <a:r>
              <a:rPr lang="en-US" sz="2000" dirty="0">
                <a:solidFill>
                  <a:srgbClr val="0066FF"/>
                </a:solidFill>
                <a:hlinkClick r:id="rId5"/>
              </a:rPr>
              <a:t>http</a:t>
            </a:r>
            <a:r>
              <a:rPr lang="ru-RU" sz="2000" dirty="0">
                <a:solidFill>
                  <a:srgbClr val="0066FF"/>
                </a:solidFill>
                <a:hlinkClick r:id="rId5"/>
              </a:rPr>
              <a:t>:</a:t>
            </a:r>
            <a:r>
              <a:rPr lang="en-US" sz="2000" dirty="0">
                <a:solidFill>
                  <a:srgbClr val="0066FF"/>
                </a:solidFill>
                <a:hlinkClick r:id="rId5"/>
              </a:rPr>
              <a:t>//hmao.kaisa.ru/object/1804756675</a:t>
            </a:r>
            <a:r>
              <a:rPr lang="ru-RU" sz="2000" dirty="0">
                <a:solidFill>
                  <a:srgbClr val="0066FF"/>
                </a:solidFill>
                <a:hlinkClick r:id="rId5"/>
              </a:rPr>
              <a:t>?</a:t>
            </a:r>
            <a:r>
              <a:rPr lang="en-US" sz="2000" dirty="0" err="1">
                <a:solidFill>
                  <a:srgbClr val="0066FF"/>
                </a:solidFill>
                <a:hlinkClick r:id="rId5"/>
              </a:rPr>
              <a:t>lc</a:t>
            </a:r>
            <a:r>
              <a:rPr lang="ru-RU" sz="2000" dirty="0">
                <a:solidFill>
                  <a:srgbClr val="0066FF"/>
                </a:solidFill>
                <a:hlinkClick r:id="rId5"/>
              </a:rPr>
              <a:t>=</a:t>
            </a:r>
            <a:r>
              <a:rPr lang="en-US" sz="2000" dirty="0" err="1">
                <a:solidFill>
                  <a:srgbClr val="0066FF"/>
                </a:solidFill>
                <a:hlinkClick r:id="rId5"/>
              </a:rPr>
              <a:t>ru</a:t>
            </a:r>
            <a:endParaRPr lang="en-US" sz="2000" dirty="0">
              <a:solidFill>
                <a:srgbClr val="0066FF"/>
              </a:solidFill>
            </a:endParaRPr>
          </a:p>
          <a:p>
            <a:pPr algn="l"/>
            <a:r>
              <a:rPr lang="en-US" sz="2000" dirty="0">
                <a:solidFill>
                  <a:srgbClr val="0066FF"/>
                </a:solidFill>
              </a:rPr>
              <a:t>http://www.floranimal.ru/national/park.php?pid=32</a:t>
            </a:r>
            <a:endParaRPr lang="ru-RU" sz="2000" dirty="0">
              <a:solidFill>
                <a:srgbClr val="0066FF"/>
              </a:solidFill>
            </a:endParaRPr>
          </a:p>
        </p:txBody>
      </p:sp>
      <p:pic>
        <p:nvPicPr>
          <p:cNvPr id="13314" name="Picture 2" descr="C:\Users\Zver\Desktop\611649_origina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0"/>
            <a:ext cx="3286148" cy="214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0"/>
            <a:ext cx="3286148" cy="2143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4646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60" y="642918"/>
            <a:ext cx="2928958" cy="64864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>
                <a:solidFill>
                  <a:srgbClr val="7030A0"/>
                </a:solidFill>
                <a:latin typeface="+mj-lt"/>
              </a:rPr>
              <a:t>река </a:t>
            </a:r>
            <a:br>
              <a:rPr lang="ru-RU" b="1" dirty="0">
                <a:solidFill>
                  <a:srgbClr val="7030A0"/>
                </a:solidFill>
                <a:latin typeface="+mj-lt"/>
              </a:rPr>
            </a:br>
            <a:r>
              <a:rPr lang="ru-RU" b="1" dirty="0">
                <a:solidFill>
                  <a:srgbClr val="7030A0"/>
                </a:solidFill>
                <a:latin typeface="+mj-lt"/>
              </a:rPr>
              <a:t>Малая Сосьва</a:t>
            </a:r>
          </a:p>
        </p:txBody>
      </p:sp>
      <p:pic>
        <p:nvPicPr>
          <p:cNvPr id="38915" name="Picture 3" descr="C:\Users\Малая Сосьва\Desktop\экопросвет\Заповедник Малая Сосьва\Река Малая Сосьва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715008" cy="4819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2D3D59-9656-4F2E-A36A-2D0C0D76E25E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5" name="Picture 2" descr="C:\Users\Малая Сосьва\Desktop\Для сайта\р. Конда, ф. А.М.  Васи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6182" y="2500306"/>
            <a:ext cx="5357818" cy="4357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571472" y="5500702"/>
            <a:ext cx="228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Река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Конда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43966" y="6357958"/>
            <a:ext cx="50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2956463"/>
      </p:ext>
    </p:extLst>
  </p:cSld>
  <p:clrMapOvr>
    <a:masterClrMapping/>
  </p:clrMapOvr>
  <p:transition spd="slow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60" y="642918"/>
            <a:ext cx="2928958" cy="648642"/>
          </a:xfrm>
        </p:spPr>
        <p:txBody>
          <a:bodyPr>
            <a:normAutofit/>
          </a:bodyPr>
          <a:lstStyle/>
          <a:p>
            <a:pPr algn="ctr">
              <a:defRPr/>
            </a:pPr>
            <a:endParaRPr lang="ru-RU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376518" cy="365125"/>
          </a:xfrm>
        </p:spPr>
        <p:txBody>
          <a:bodyPr/>
          <a:lstStyle/>
          <a:p>
            <a:pPr>
              <a:defRPr/>
            </a:pPr>
            <a:fld id="{2D2D3D59-9656-4F2E-A36A-2D0C0D76E25E}" type="slidenum">
              <a:rPr lang="ru-RU" sz="1800" b="1" smtClean="0">
                <a:solidFill>
                  <a:srgbClr val="7030A0"/>
                </a:solidFill>
              </a:rPr>
              <a:pPr>
                <a:defRPr/>
              </a:pPr>
              <a:t>3</a:t>
            </a:fld>
            <a:endParaRPr lang="ru-RU" sz="18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5500702"/>
            <a:ext cx="228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Река </a:t>
            </a:r>
            <a:r>
              <a:rPr lang="ru-RU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Конда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026" name="Picture 2" descr="https://allyslide.com/thumbs/61493b047b64f100dc647607bbe0aa38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215370" cy="6072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82956463"/>
      </p:ext>
    </p:extLst>
  </p:cSld>
  <p:clrMapOvr>
    <a:masterClrMapping/>
  </p:clrMapOvr>
  <p:transition spd="slow"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dirty="0">
                <a:solidFill>
                  <a:srgbClr val="7030A0"/>
                </a:solidFill>
              </a:rPr>
              <a:t>Красная книга ХМАО-Югры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340768"/>
            <a:ext cx="4752528" cy="5111155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Второе издание появилось в 2013 году (Красная книга издается через каждые 10 лет).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На территории заповедника «Малая Сосьва» встречается  </a:t>
            </a:r>
          </a:p>
          <a:p>
            <a:pPr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68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краснокнижных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видов, </a:t>
            </a:r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которые       вошли в новое издание Красной книги Ханты-Мансийского автономного округа - Югры. </a:t>
            </a:r>
          </a:p>
          <a:p>
            <a:endParaRPr lang="ru-RU" b="1" dirty="0">
              <a:solidFill>
                <a:srgbClr val="256444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Из них: млекопитающих - 4, </a:t>
            </a:r>
          </a:p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птиц – 11, </a:t>
            </a:r>
          </a:p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цветковых растений – 27, </a:t>
            </a:r>
          </a:p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папоротниковидных – 4, </a:t>
            </a:r>
          </a:p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плауновидных – 1, </a:t>
            </a:r>
          </a:p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мохообразных – 3, </a:t>
            </a:r>
          </a:p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лишайников – 7, </a:t>
            </a:r>
          </a:p>
          <a:p>
            <a:r>
              <a:rPr lang="ru-RU" b="1" dirty="0">
                <a:solidFill>
                  <a:srgbClr val="256444"/>
                </a:solidFill>
                <a:latin typeface="Times New Roman" pitchFamily="18" charset="0"/>
                <a:cs typeface="Times New Roman" pitchFamily="18" charset="0"/>
              </a:rPr>
              <a:t>грибов – 11 видов.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868395" cy="5111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572528" y="6286520"/>
            <a:ext cx="57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57404474"/>
      </p:ext>
    </p:extLst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r">
              <a:defRPr/>
            </a:pPr>
            <a:r>
              <a:rPr lang="ru-RU" b="1" dirty="0">
                <a:solidFill>
                  <a:srgbClr val="7030A0"/>
                </a:solidFill>
              </a:rPr>
              <a:t>Животный мир</a:t>
            </a:r>
            <a:endParaRPr lang="ru-RU" b="1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142984"/>
            <a:ext cx="3929090" cy="25995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7299"/>
            <a:ext cx="4786314" cy="43659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2D3D59-9656-4F2E-A36A-2D0C0D76E25E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1026" name="Picture 2" descr="E:\Документы\Documents\Печатная продукция\Сувенирка 2016\открытки\открыт\обыкновенная лисиц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0" y="3571876"/>
            <a:ext cx="4432007" cy="3066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8572528" y="6215082"/>
            <a:ext cx="470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90120567"/>
      </p:ext>
    </p:extLst>
  </p:cSld>
  <p:clrMapOvr>
    <a:masterClrMapping/>
  </p:clrMapOvr>
  <p:transition spd="slow"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defRPr/>
            </a:pPr>
            <a:r>
              <a:rPr lang="ru-RU" b="1" dirty="0">
                <a:solidFill>
                  <a:srgbClr val="7030A0"/>
                </a:solidFill>
              </a:rPr>
              <a:t>Животный мир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36866" name="Picture 2" descr="C:\Users\Малая Сосьва\Desktop\Печатная продукция\Медведь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282" y="1207228"/>
            <a:ext cx="5657983" cy="3150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14342" name="Объект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45" name="Picture 9" descr="C:\Users\Малая Сосьва\Desktop\экопросвет\Заповедник Малая Сосьва\Бел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0" y="1071546"/>
            <a:ext cx="3203850" cy="47174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346" name="Picture 10" descr="C:\Users\Малая Сосьва\Desktop\Для сайта\Фото зак Верхне-Кондинский для Меркушиной\остромордая лягушк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3786166"/>
            <a:ext cx="4099896" cy="307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z="1800" b="1" dirty="0">
                <a:solidFill>
                  <a:srgbClr val="7030A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569438275"/>
      </p:ext>
    </p:extLst>
  </p:cSld>
  <p:clrMapOvr>
    <a:masterClrMapping/>
  </p:clrMapOvr>
  <p:transition spd="slow">
    <p:split orient="vert"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b="1" dirty="0">
                <a:solidFill>
                  <a:srgbClr val="7030A0"/>
                </a:solidFill>
              </a:rPr>
              <a:t>Краснокнижные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животные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84784"/>
            <a:ext cx="4040188" cy="7508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solidFill>
                  <a:srgbClr val="256444"/>
                </a:solidFill>
              </a:rPr>
              <a:t>Западносибирский речной бобр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60032" y="1484784"/>
            <a:ext cx="4041775" cy="75088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256444"/>
                </a:solidFill>
              </a:rPr>
              <a:t>Северный олень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2896"/>
            <a:ext cx="4500562" cy="3793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00306"/>
            <a:ext cx="4427984" cy="3865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8572528" y="6286520"/>
            <a:ext cx="57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211024306"/>
      </p:ext>
    </p:extLst>
  </p:cSld>
  <p:clrMapOvr>
    <a:masterClrMapping/>
  </p:clrMapOvr>
  <p:transition spd="slow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85776"/>
            <a:ext cx="8229600" cy="1701826"/>
          </a:xfrm>
        </p:spPr>
        <p:txBody>
          <a:bodyPr/>
          <a:lstStyle/>
          <a:p>
            <a:pPr algn="r">
              <a:defRPr/>
            </a:pPr>
            <a:r>
              <a:rPr lang="ru-RU" b="1" dirty="0">
                <a:solidFill>
                  <a:srgbClr val="7030A0"/>
                </a:solidFill>
              </a:rPr>
              <a:t>Птичий мир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750887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750887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536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C:\Users\Малая Сосьва\Desktop\экопросвет\Заповедник Малая Сосьва\Тетерева на току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7298"/>
            <a:ext cx="4500562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939" name="Picture 3" descr="C:\Users\Малая Сосьва\Desktop\экопросвет\Заповедник Малая Сосьва\Турухтан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7620" y="3996392"/>
            <a:ext cx="4572032" cy="2861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29652" y="6356350"/>
            <a:ext cx="571504" cy="365125"/>
          </a:xfrm>
        </p:spPr>
        <p:txBody>
          <a:bodyPr/>
          <a:lstStyle/>
          <a:p>
            <a:pPr>
              <a:defRPr/>
            </a:pPr>
            <a:r>
              <a:rPr lang="ru-RU" sz="1800" b="1" dirty="0">
                <a:solidFill>
                  <a:srgbClr val="7030A0"/>
                </a:solidFill>
              </a:rPr>
              <a:t>8</a:t>
            </a:r>
          </a:p>
        </p:txBody>
      </p:sp>
      <p:pic>
        <p:nvPicPr>
          <p:cNvPr id="10" name="Рисунок 9" descr="https://img-fotki.yandex.ru/get/4002/269308965.11/0_1bdb1b_3a6432ed_L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857232"/>
            <a:ext cx="4500594" cy="301010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072066" y="785794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Глухарь  и </a:t>
            </a:r>
            <a:r>
              <a:rPr lang="ru-RU" dirty="0" err="1">
                <a:solidFill>
                  <a:schemeClr val="bg1"/>
                </a:solidFill>
              </a:rPr>
              <a:t>капалуха</a:t>
            </a:r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8596" y="4643446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Тетерев(косач)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56555251"/>
      </p:ext>
    </p:extLst>
  </p:cSld>
  <p:clrMapOvr>
    <a:masterClrMapping/>
  </p:clrMapOvr>
  <p:transition spd="slow"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060848"/>
            <a:ext cx="4431927" cy="29474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3200" b="1" dirty="0">
                <a:solidFill>
                  <a:srgbClr val="7030A0"/>
                </a:solidFill>
              </a:rPr>
              <a:t>Краснокнижные птицы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268760"/>
            <a:ext cx="4040188" cy="750887"/>
          </a:xfrm>
        </p:spPr>
        <p:txBody>
          <a:bodyPr/>
          <a:lstStyle/>
          <a:p>
            <a:r>
              <a:rPr lang="ru-RU" b="1" dirty="0">
                <a:solidFill>
                  <a:srgbClr val="256444"/>
                </a:solidFill>
              </a:rPr>
              <a:t>Кулик-сорока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60032" y="1340768"/>
            <a:ext cx="4041775" cy="750887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256444"/>
                </a:solidFill>
              </a:rPr>
              <a:t>Ястребиная сова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44824"/>
            <a:ext cx="3297560" cy="31281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5" descr="3594-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21088"/>
            <a:ext cx="3875322" cy="2636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770988" y="5934471"/>
            <a:ext cx="33319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56444"/>
                </a:solidFill>
              </a:rPr>
              <a:t>ОРЛАН-БЕЛОХВОСТ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15338" y="6356350"/>
            <a:ext cx="471462" cy="365125"/>
          </a:xfrm>
        </p:spPr>
        <p:txBody>
          <a:bodyPr/>
          <a:lstStyle/>
          <a:p>
            <a:pPr>
              <a:defRPr/>
            </a:pPr>
            <a:r>
              <a:rPr lang="ru-RU" sz="1800" b="1" dirty="0">
                <a:solidFill>
                  <a:srgbClr val="7030A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307935441"/>
      </p:ext>
    </p:extLst>
  </p:cSld>
  <p:clrMapOvr>
    <a:masterClrMapping/>
  </p:clrMapOvr>
  <p:transition spd="slow">
    <p:pull dir="ru"/>
  </p:transition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алая Сосьва PF Agora Sans Pro">
      <a:majorFont>
        <a:latin typeface="PF Agora Sans Pro"/>
        <a:ea typeface=""/>
        <a:cs typeface=""/>
      </a:majorFont>
      <a:minorFont>
        <a:latin typeface="PF Agora Sans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алая Сосьва PF Agora Sans Pro">
      <a:majorFont>
        <a:latin typeface="PF Agora Sans Pro"/>
        <a:ea typeface=""/>
        <a:cs typeface=""/>
      </a:majorFont>
      <a:minorFont>
        <a:latin typeface="PF Agora Sans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алая Сосьва PF Agora Sans Pro">
      <a:majorFont>
        <a:latin typeface="PF Agora Sans Pro"/>
        <a:ea typeface=""/>
        <a:cs typeface=""/>
      </a:majorFont>
      <a:minorFont>
        <a:latin typeface="PF Agora Sans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алая Сосьва PF Agora Sans Pro">
      <a:majorFont>
        <a:latin typeface="PF Agora Sans Pro"/>
        <a:ea typeface=""/>
        <a:cs typeface=""/>
      </a:majorFont>
      <a:minorFont>
        <a:latin typeface="PF Agora Sans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274</Words>
  <Application>Microsoft Office PowerPoint</Application>
  <PresentationFormat>Экран (4:3)</PresentationFormat>
  <Paragraphs>65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Comic Sans MS</vt:lpstr>
      <vt:lpstr>PF Agora Sans Pro</vt:lpstr>
      <vt:lpstr>PF Agora Sans Pro UltraBlack</vt:lpstr>
      <vt:lpstr>Times New Roman</vt:lpstr>
      <vt:lpstr>Специальное оформление</vt:lpstr>
      <vt:lpstr>5_Тема Office</vt:lpstr>
      <vt:lpstr>3_Тема Office</vt:lpstr>
      <vt:lpstr>4_Тема Office</vt:lpstr>
      <vt:lpstr>     Заповедник «Малая Сосьва»  (17 февраля 1976 года Площадь заповедника 225,56 тыс. га)    </vt:lpstr>
      <vt:lpstr>река  Малая Сосьва</vt:lpstr>
      <vt:lpstr>Презентация PowerPoint</vt:lpstr>
      <vt:lpstr>Красная книга ХМАО-Югры</vt:lpstr>
      <vt:lpstr>Животный мир</vt:lpstr>
      <vt:lpstr>Животный мир</vt:lpstr>
      <vt:lpstr>Краснокнижные  животные</vt:lpstr>
      <vt:lpstr>Птичий мир</vt:lpstr>
      <vt:lpstr>Краснокнижные птицы</vt:lpstr>
      <vt:lpstr>                 Краснокнижные       растения</vt:lpstr>
      <vt:lpstr>Ягодный мир</vt:lpstr>
      <vt:lpstr>«Хлебное дерево» сибиряков</vt:lpstr>
      <vt:lpstr>Презентация PowerPoint</vt:lpstr>
      <vt:lpstr>                 Наша с вами задача – сохранить всё это природное разнообразие.</vt:lpstr>
      <vt:lpstr>Ресурсы для работы: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Малая Сосьва</dc:creator>
  <cp:lastModifiedBy>Влад Адамов</cp:lastModifiedBy>
  <cp:revision>95</cp:revision>
  <cp:lastPrinted>2015-09-21T12:27:54Z</cp:lastPrinted>
  <dcterms:created xsi:type="dcterms:W3CDTF">2015-08-21T13:16:27Z</dcterms:created>
  <dcterms:modified xsi:type="dcterms:W3CDTF">2022-05-04T13:46:12Z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2108693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S9.1.4</vt:lpwstr>
  </property>
</Properties>
</file>