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56" r:id="rId3"/>
    <p:sldId id="258" r:id="rId4"/>
    <p:sldId id="263" r:id="rId5"/>
    <p:sldId id="259" r:id="rId6"/>
    <p:sldId id="257" r:id="rId7"/>
    <p:sldId id="260" r:id="rId8"/>
    <p:sldId id="261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392" y="-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46277-136A-4638-B74E-59BD508352E6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A457-8F15-46F2-B827-33A92FE35FC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46277-136A-4638-B74E-59BD508352E6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A457-8F15-46F2-B827-33A92FE35F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46277-136A-4638-B74E-59BD508352E6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A457-8F15-46F2-B827-33A92FE35F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46277-136A-4638-B74E-59BD508352E6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A457-8F15-46F2-B827-33A92FE35F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46277-136A-4638-B74E-59BD508352E6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F14FA457-8F15-46F2-B827-33A92FE35FC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46277-136A-4638-B74E-59BD508352E6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A457-8F15-46F2-B827-33A92FE35F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46277-136A-4638-B74E-59BD508352E6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A457-8F15-46F2-B827-33A92FE35F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46277-136A-4638-B74E-59BD508352E6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A457-8F15-46F2-B827-33A92FE35F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46277-136A-4638-B74E-59BD508352E6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A457-8F15-46F2-B827-33A92FE35F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46277-136A-4638-B74E-59BD508352E6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A457-8F15-46F2-B827-33A92FE35F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46277-136A-4638-B74E-59BD508352E6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A457-8F15-46F2-B827-33A92FE35FC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3A46277-136A-4638-B74E-59BD508352E6}" type="datetimeFigureOut">
              <a:rPr lang="ru-RU" smtClean="0"/>
              <a:t>15.10.2021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F14FA457-8F15-46F2-B827-33A92FE35FC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sz="3200" b="1" dirty="0" smtClean="0">
                <a:ea typeface="Times New Roman"/>
              </a:rPr>
              <a:t>«</a:t>
            </a:r>
            <a:r>
              <a:rPr lang="ru-RU" sz="3200" b="1" dirty="0">
                <a:ea typeface="Times New Roman"/>
              </a:rPr>
              <a:t>Роль игры в воспитании дружеских </a:t>
            </a:r>
            <a:r>
              <a:rPr lang="ru-RU" sz="3200" b="1" dirty="0" smtClean="0">
                <a:ea typeface="Times New Roman"/>
              </a:rPr>
              <a:t>взаимоотношений»</a:t>
            </a:r>
          </a:p>
          <a:p>
            <a:pPr algn="ctr"/>
            <a:endParaRPr lang="ru-RU" sz="3200" b="1" dirty="0"/>
          </a:p>
          <a:p>
            <a:pPr marL="137160" indent="0" algn="ctr">
              <a:buNone/>
            </a:pPr>
            <a:endParaRPr lang="ru-RU" sz="3200" b="1" dirty="0" smtClean="0"/>
          </a:p>
          <a:p>
            <a:pPr marL="137160" indent="0" algn="r">
              <a:buNone/>
            </a:pPr>
            <a:r>
              <a:rPr lang="ru-RU" sz="1800" b="1" dirty="0" smtClean="0"/>
              <a:t>Подготовила: </a:t>
            </a:r>
          </a:p>
          <a:p>
            <a:pPr marL="137160" indent="0" algn="r">
              <a:buNone/>
            </a:pPr>
            <a:r>
              <a:rPr lang="ru-RU" sz="1800" b="1" dirty="0" smtClean="0"/>
              <a:t>воспитатель </a:t>
            </a:r>
          </a:p>
          <a:p>
            <a:pPr marL="137160" indent="0" algn="r">
              <a:buNone/>
            </a:pPr>
            <a:r>
              <a:rPr lang="ru-RU" sz="1800" b="1" dirty="0" smtClean="0"/>
              <a:t>Детский сад 103 ОАО «РЖД»</a:t>
            </a:r>
          </a:p>
          <a:p>
            <a:pPr marL="137160" indent="0" algn="r">
              <a:buNone/>
            </a:pPr>
            <a:r>
              <a:rPr lang="ru-RU" sz="1800" b="1" dirty="0" smtClean="0"/>
              <a:t>Пешкова Ю.И.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889915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96" y="1628800"/>
            <a:ext cx="9108504" cy="4968552"/>
          </a:xfrm>
        </p:spPr>
        <p:txBody>
          <a:bodyPr/>
          <a:lstStyle/>
          <a:p>
            <a:pPr>
              <a:lnSpc>
                <a:spcPct val="115000"/>
              </a:lnSpc>
            </a:pPr>
            <a:r>
              <a:rPr lang="ru-RU" dirty="0">
                <a:ea typeface="Times New Roman"/>
                <a:cs typeface="Times New Roman"/>
              </a:rPr>
              <a:t>«Наши дети - это наша старость. Правильное воспитание – это наша счастливая старость, плохое воспитание - это наше будущее горе, это наши слёзы, это наша вина перед другими людьми, перед всей страной».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r"/>
            <a:r>
              <a:rPr lang="ru-RU" dirty="0">
                <a:ea typeface="Times New Roman"/>
              </a:rPr>
              <a:t>                                </a:t>
            </a:r>
            <a:r>
              <a:rPr lang="ru-RU" dirty="0" smtClean="0">
                <a:ea typeface="Times New Roman"/>
              </a:rPr>
              <a:t> А</a:t>
            </a:r>
            <a:r>
              <a:rPr lang="ru-RU" dirty="0">
                <a:ea typeface="Times New Roman"/>
              </a:rPr>
              <a:t>. С. Макаренко                                      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727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548640" lvl="0" indent="-411480">
              <a:lnSpc>
                <a:spcPct val="115000"/>
              </a:lnSpc>
              <a:spcBef>
                <a:spcPct val="20000"/>
              </a:spcBef>
            </a:pPr>
            <a:r>
              <a:rPr lang="ru-RU" sz="2400" dirty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Показатели дружбы между детьми в группе.</a:t>
            </a:r>
            <a:r>
              <a:rPr lang="ru-RU" sz="2400" b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400" b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</a:b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dirty="0" smtClean="0">
                <a:ea typeface="Times New Roman"/>
                <a:cs typeface="Times New Roman"/>
              </a:rPr>
              <a:t>Интерес </a:t>
            </a:r>
            <a:r>
              <a:rPr lang="ru-RU" sz="1800" dirty="0">
                <a:ea typeface="Times New Roman"/>
                <a:cs typeface="Times New Roman"/>
              </a:rPr>
              <a:t>к деятельности сверстников, желание и умение договариваться о пользовании игрушкой, материалом, о совместной игре и роли, считаться с интересами товарищей;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dirty="0">
                <a:ea typeface="Times New Roman"/>
                <a:cs typeface="Times New Roman"/>
              </a:rPr>
              <a:t>Проявление заботы о товарище по группе, об общем деле, о развитии хорошей, дружной игры; помощь и взаимопомощь (желание и умение сделать что-нибудь нужное для отдельных детей, группы, желание выручить товарища;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dirty="0">
                <a:ea typeface="Times New Roman"/>
                <a:cs typeface="Times New Roman"/>
              </a:rPr>
              <a:t>Известная объективность оценок и самооценок, способность поступиться личным желанием в пользу товарища (по справедливости, получая при этом удовлетворение);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dirty="0">
                <a:ea typeface="Times New Roman"/>
                <a:cs typeface="Times New Roman"/>
              </a:rPr>
              <a:t>Выражение дружеских отношений по собственному побуждению (а не только по указанию взрослого, совету взрослого);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1800" dirty="0">
                <a:ea typeface="Times New Roman"/>
                <a:cs typeface="Times New Roman"/>
              </a:rPr>
              <a:t>Дружеские отношения не только в присутствии воспитателя, но и без него.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478640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7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Дружба </a:t>
            </a:r>
            <a:r>
              <a:rPr lang="ru-RU" sz="2700" dirty="0"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– важная нравственная ценность, в которой нуждается каждый человек, а особенно ребенок.</a:t>
            </a:r>
            <a:r>
              <a:rPr lang="ru-RU" sz="4000" dirty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4000" dirty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pic>
        <p:nvPicPr>
          <p:cNvPr id="1027" name="Picture 3" descr="H:\Пешкова\49cdc502-5eb2-43b7-8f11-adeea9dee8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4319686" cy="323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Пешкова\4459cfc7-98b2-4777-842c-04a69090347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356992"/>
            <a:ext cx="4521696" cy="3391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537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908720"/>
            <a:ext cx="8229600" cy="1143000"/>
          </a:xfrm>
        </p:spPr>
        <p:txBody>
          <a:bodyPr>
            <a:normAutofit fontScale="90000"/>
          </a:bodyPr>
          <a:lstStyle/>
          <a:p>
            <a:pPr marL="548640" lvl="0" indent="-411480">
              <a:lnSpc>
                <a:spcPct val="115000"/>
              </a:lnSpc>
              <a:spcBef>
                <a:spcPct val="20000"/>
              </a:spcBef>
            </a:pPr>
            <a:r>
              <a:rPr lang="ru-RU" sz="3100" b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/>
                <a:cs typeface="Times New Roman"/>
              </a:rPr>
              <a:t>Основными </a:t>
            </a:r>
            <a:r>
              <a:rPr lang="ru-RU" sz="3100" b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/>
                <a:cs typeface="Times New Roman"/>
              </a:rPr>
              <a:t>условиями воспитания дружеских отношений   </a:t>
            </a:r>
            <a:r>
              <a:rPr lang="ru-RU" sz="3100" b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/>
                <a:cs typeface="Times New Roman"/>
              </a:rPr>
              <a:t>являются:</a:t>
            </a:r>
            <a:r>
              <a:rPr lang="ru-RU" sz="2400" b="0" dirty="0">
                <a:ln>
                  <a:noFill/>
                </a:ln>
                <a:solidFill>
                  <a:prstClr val="white"/>
                </a:solidFill>
                <a:effectLst/>
                <a:latin typeface="+mn-lt"/>
                <a:ea typeface="Calibri"/>
                <a:cs typeface="Times New Roman"/>
              </a:rPr>
              <a:t/>
            </a:r>
            <a:br>
              <a:rPr lang="ru-RU" sz="2400" b="0" dirty="0">
                <a:ln>
                  <a:noFill/>
                </a:ln>
                <a:solidFill>
                  <a:prstClr val="white"/>
                </a:solidFill>
                <a:effectLst/>
                <a:latin typeface="+mn-lt"/>
                <a:ea typeface="Calibri"/>
                <a:cs typeface="Times New Roman"/>
              </a:rPr>
            </a:br>
            <a:endParaRPr lang="ru-RU" b="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83689"/>
            <a:ext cx="8229600" cy="4709160"/>
          </a:xfrm>
        </p:spPr>
        <p:txBody>
          <a:bodyPr/>
          <a:lstStyle/>
          <a:p>
            <a:pPr marL="13716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ea typeface="Times New Roman"/>
                <a:cs typeface="Times New Roman"/>
              </a:rPr>
              <a:t>- </a:t>
            </a:r>
            <a:r>
              <a:rPr lang="ru-RU" dirty="0">
                <a:ea typeface="Times New Roman"/>
                <a:cs typeface="Times New Roman"/>
              </a:rPr>
              <a:t>создание эмоционально-положительного климата в группе;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13716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  <a:cs typeface="Times New Roman"/>
              </a:rPr>
              <a:t>- моделирование педагогических ситуаций, которые позволяют детям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marL="13716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  <a:cs typeface="Times New Roman"/>
              </a:rPr>
              <a:t>проявлять добрые чувства к окружающим.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1285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836712"/>
            <a:ext cx="8229600" cy="4709160"/>
          </a:xfrm>
        </p:spPr>
        <p:txBody>
          <a:bodyPr/>
          <a:lstStyle/>
          <a:p>
            <a:pPr marL="13716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ea typeface="Times New Roman"/>
                <a:cs typeface="Times New Roman"/>
              </a:rPr>
              <a:t>Для формирования у воспитанников доброжелательных отношений, педагоги используют:</a:t>
            </a:r>
            <a:endParaRPr lang="ru-RU" dirty="0"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111111"/>
              </a:buClr>
              <a:buFont typeface="Times New Roman"/>
              <a:buChar char="•"/>
            </a:pPr>
            <a:r>
              <a:rPr lang="ru-RU" dirty="0">
                <a:ea typeface="Times New Roman"/>
                <a:cs typeface="Times New Roman"/>
              </a:rPr>
              <a:t>дидактические,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111111"/>
              </a:buClr>
              <a:buFont typeface="Times New Roman"/>
              <a:buChar char="•"/>
            </a:pPr>
            <a:r>
              <a:rPr lang="ru-RU" dirty="0">
                <a:ea typeface="Times New Roman"/>
                <a:cs typeface="Times New Roman"/>
              </a:rPr>
              <a:t>подвижные,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111111"/>
              </a:buClr>
              <a:buFont typeface="Times New Roman"/>
              <a:buChar char="•"/>
            </a:pPr>
            <a:r>
              <a:rPr lang="ru-RU" dirty="0">
                <a:ea typeface="Times New Roman"/>
                <a:cs typeface="Times New Roman"/>
              </a:rPr>
              <a:t>сюжетно-ролевые,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111111"/>
              </a:buClr>
              <a:buFont typeface="Times New Roman"/>
              <a:buChar char="•"/>
            </a:pPr>
            <a:r>
              <a:rPr lang="ru-RU" dirty="0">
                <a:ea typeface="Times New Roman"/>
                <a:cs typeface="Times New Roman"/>
              </a:rPr>
              <a:t>театрализованные,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Clr>
                <a:srgbClr val="111111"/>
              </a:buClr>
              <a:buFont typeface="Times New Roman"/>
              <a:buChar char="•"/>
            </a:pPr>
            <a:r>
              <a:rPr lang="ru-RU" dirty="0">
                <a:ea typeface="Times New Roman"/>
                <a:cs typeface="Times New Roman"/>
              </a:rPr>
              <a:t>проблемные и народные игры;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2664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548640" lvl="0" indent="-411480">
              <a:lnSpc>
                <a:spcPct val="115000"/>
              </a:lnSpc>
              <a:spcBef>
                <a:spcPct val="20000"/>
              </a:spcBef>
            </a:pPr>
            <a:r>
              <a:rPr lang="ru-RU" sz="3200" dirty="0">
                <a:ln>
                  <a:noFill/>
                </a:ln>
                <a:solidFill>
                  <a:schemeClr val="tx1"/>
                </a:solidFill>
                <a:effectLst/>
                <a:latin typeface="Times New Roman"/>
                <a:ea typeface="Times New Roman"/>
                <a:cs typeface="Times New Roman"/>
              </a:rPr>
              <a:t>Факторы сформированного коллектива</a:t>
            </a:r>
            <a:r>
              <a:rPr lang="ru-RU" sz="2800" b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2800" b="0" dirty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/>
                <a:cs typeface="Times New Roman"/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 smtClean="0">
                <a:ea typeface="Times New Roman"/>
                <a:cs typeface="Times New Roman"/>
              </a:rPr>
              <a:t>Сплоченность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ea typeface="Times New Roman"/>
                <a:cs typeface="Times New Roman"/>
              </a:rPr>
              <a:t>Организованность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ea typeface="Times New Roman"/>
                <a:cs typeface="Times New Roman"/>
              </a:rPr>
              <a:t>Авторитет  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ea typeface="Times New Roman"/>
                <a:cs typeface="Times New Roman"/>
              </a:rPr>
              <a:t>Связь с   коллективом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ea typeface="Times New Roman"/>
                <a:cs typeface="Times New Roman"/>
              </a:rPr>
              <a:t>Взаимоотношение  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tabLst>
                <a:tab pos="457200" algn="l"/>
              </a:tabLst>
            </a:pPr>
            <a:r>
              <a:rPr lang="ru-RU" dirty="0">
                <a:ea typeface="Times New Roman"/>
                <a:cs typeface="Times New Roman"/>
              </a:rPr>
              <a:t>Уровень сознательной дисциплины.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3099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Игра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- естественный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спутник жизни ребенка, источник радости эмоций, обладающий великой воспитательной силой.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2050" name="Picture 2" descr="H:\Пешкова\48798e4c-1215-4f00-80cc-345f7dc6df1f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72816"/>
            <a:ext cx="4346184" cy="325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:\Пешкова\65549c6e-4ea6-4378-ad4e-ff422ce300c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140968"/>
            <a:ext cx="4433060" cy="3324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4945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Пешкова\b2904072-2e71-412e-b151-39a1f5d84ca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60642" cy="3370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H:\Пешкова\c0a6ec50-ebac-4996-9879-a01b5f33efa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0641"/>
            <a:ext cx="4716015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:\Пешкова\d888cc3b-6bcd-42db-8583-8e891cc928f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65" y="3377633"/>
            <a:ext cx="4470173" cy="3455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H:\Пешкова\ec29f74d-809d-4231-a119-c3a59f36518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2793" y="3377633"/>
            <a:ext cx="4701208" cy="345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7785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50</TotalTime>
  <Words>249</Words>
  <Application>Microsoft Office PowerPoint</Application>
  <PresentationFormat>Экран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Апекс</vt:lpstr>
      <vt:lpstr>Презентация PowerPoint</vt:lpstr>
      <vt:lpstr>Презентация PowerPoint</vt:lpstr>
      <vt:lpstr>Показатели дружбы между детьми в группе. </vt:lpstr>
      <vt:lpstr>Дружба – важная нравственная ценность, в которой нуждается каждый человек, а особенно ребенок. </vt:lpstr>
      <vt:lpstr>Основными условиями воспитания дружеских отношений   являются: </vt:lpstr>
      <vt:lpstr>Презентация PowerPoint</vt:lpstr>
      <vt:lpstr>Факторы сформированного коллектива </vt:lpstr>
      <vt:lpstr>Игра - естественный спутник жизни ребенка, источник радости эмоций, обладающий великой воспитательной силой.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Детский сад № 103</dc:creator>
  <cp:lastModifiedBy>Детский сад № 103</cp:lastModifiedBy>
  <cp:revision>5</cp:revision>
  <dcterms:created xsi:type="dcterms:W3CDTF">2021-10-14T11:51:11Z</dcterms:created>
  <dcterms:modified xsi:type="dcterms:W3CDTF">2021-10-15T12:31:34Z</dcterms:modified>
</cp:coreProperties>
</file>