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80" r:id="rId5"/>
    <p:sldId id="281" r:id="rId6"/>
    <p:sldId id="27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-62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125B-1F6C-4516-9876-A0EA6D5625BD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1F89B-599B-40BD-ABC0-30CAA261C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586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125B-1F6C-4516-9876-A0EA6D5625BD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1F89B-599B-40BD-ABC0-30CAA261C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729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125B-1F6C-4516-9876-A0EA6D5625BD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1F89B-599B-40BD-ABC0-30CAA261C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607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125B-1F6C-4516-9876-A0EA6D5625BD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1F89B-599B-40BD-ABC0-30CAA261C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372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125B-1F6C-4516-9876-A0EA6D5625BD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1F89B-599B-40BD-ABC0-30CAA261C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235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125B-1F6C-4516-9876-A0EA6D5625BD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1F89B-599B-40BD-ABC0-30CAA261C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422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125B-1F6C-4516-9876-A0EA6D5625BD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1F89B-599B-40BD-ABC0-30CAA261C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443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125B-1F6C-4516-9876-A0EA6D5625BD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1F89B-599B-40BD-ABC0-30CAA261C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761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125B-1F6C-4516-9876-A0EA6D5625BD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1F89B-599B-40BD-ABC0-30CAA261C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598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125B-1F6C-4516-9876-A0EA6D5625BD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1F89B-599B-40BD-ABC0-30CAA261C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719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125B-1F6C-4516-9876-A0EA6D5625BD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1F89B-599B-40BD-ABC0-30CAA261C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723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4125B-1F6C-4516-9876-A0EA6D5625BD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1F89B-599B-40BD-ABC0-30CAA261C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605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i?id=ef2768ec05e4ff877b808a630b7a8b168e4434b1-12715410-images-thumbs&amp;n=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67"/>
          <a:stretch/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65229" y="301658"/>
            <a:ext cx="10237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lvl="0"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детский сад № 70 «Голубок»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449559" y="5505255"/>
            <a:ext cx="34407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pPr lvl="0" algn="r"/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Каркачева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Маргарита Николаевна, учитель-логопед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31492" y="1951234"/>
            <a:ext cx="93890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«Выявление детей </a:t>
            </a:r>
          </a:p>
          <a:p>
            <a:pPr lvl="0" algn="ctr"/>
            <a: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речевыми нарушениями»</a:t>
            </a:r>
            <a:endParaRPr lang="ru-RU" sz="5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102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i?id=ef2768ec05e4ff877b808a630b7a8b168e4434b1-12715410-images-thumbs&amp;n=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67"/>
          <a:stretch/>
        </p:blipFill>
        <p:spPr bwMode="auto">
          <a:xfrm>
            <a:off x="-25138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6572" y="385265"/>
            <a:ext cx="11865428" cy="3993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ричины трудностей в освоении ОП ДО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детей с НР: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ru-RU" sz="4400" i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недостаточно</a:t>
            </a:r>
            <a:r>
              <a:rPr lang="ru-RU" sz="4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i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владеет </a:t>
            </a:r>
            <a:r>
              <a:rPr lang="ru-RU" sz="4400" i="1" u="sng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речью;</a:t>
            </a:r>
            <a:endParaRPr lang="ru-RU" sz="4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i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плохо понимает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содержание занятия;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ru-RU" sz="4400" i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отвлекается 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 время занятия.</a:t>
            </a:r>
            <a:endParaRPr lang="ru-RU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25138" y="4691064"/>
            <a:ext cx="12166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трудностей освоения ОП ДО могут сочетаться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01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i?id=ef2768ec05e4ff877b808a630b7a8b168e4434b1-12715410-images-thumbs&amp;n=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67"/>
          <a:stretch/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4778" y="282804"/>
            <a:ext cx="11692379" cy="6569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детей, имеющих РН: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недостаточное понимание обращенной речи </a:t>
            </a:r>
            <a:r>
              <a:rPr lang="ru-RU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(подражание другим, ориентация на невербальные средства объяснения);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речевые, поведенческие проявления, несоответствующие ситуации;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проявления эмоционального неблагополучия </a:t>
            </a:r>
            <a:r>
              <a:rPr lang="ru-RU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800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растерянность, </a:t>
            </a:r>
            <a:r>
              <a:rPr lang="ru-RU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робость, застенчивость, пассивность, агрессивность);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мало включается или не включается в совместную деятельность детей;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занятиях пассивен, отстранен, отвлекается и отвлекает детей, пытается вовлекает детей и взрослых во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внеучебные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процессы.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6781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i?id=ef2768ec05e4ff877b808a630b7a8b168e4434b1-12715410-images-thumbs&amp;n=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67"/>
          <a:stretch/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9621" y="603315"/>
            <a:ext cx="11142482" cy="1045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15579" y="4835950"/>
            <a:ext cx="45342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4779" y="443060"/>
            <a:ext cx="1067114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Иерархия формирования ВПФ</a:t>
            </a:r>
          </a:p>
          <a:p>
            <a:pPr algn="ctr"/>
            <a:endParaRPr lang="ru-RU" dirty="0">
              <a:solidFill>
                <a:srgbClr val="0070C0"/>
              </a:solidFill>
            </a:endParaRPr>
          </a:p>
          <a:p>
            <a:pPr algn="ctr"/>
            <a:endParaRPr lang="ru-RU" sz="4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</a:t>
            </a:r>
          </a:p>
          <a:p>
            <a:pPr algn="ctr"/>
            <a:r>
              <a:rPr lang="ru-RU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</a:t>
            </a:r>
          </a:p>
          <a:p>
            <a:pPr algn="ctr"/>
            <a:r>
              <a:rPr lang="ru-RU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Память</a:t>
            </a:r>
          </a:p>
          <a:p>
            <a:pPr algn="ctr"/>
            <a:r>
              <a:rPr lang="ru-RU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</a:p>
          <a:p>
            <a:pPr algn="ctr"/>
            <a:r>
              <a:rPr lang="ru-RU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осприятие</a:t>
            </a:r>
            <a:endParaRPr lang="ru-RU" sz="4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верх 6"/>
          <p:cNvSpPr/>
          <p:nvPr/>
        </p:nvSpPr>
        <p:spPr>
          <a:xfrm>
            <a:off x="3304094" y="2031508"/>
            <a:ext cx="311085" cy="292699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059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i?id=ef2768ec05e4ff877b808a630b7a8b168e4434b1-12715410-images-thumbs&amp;n=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67"/>
          <a:stretch/>
        </p:blipFill>
        <p:spPr bwMode="auto">
          <a:xfrm>
            <a:off x="0" y="-381000"/>
            <a:ext cx="12192000" cy="750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9621" y="603315"/>
            <a:ext cx="11142482" cy="1045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70593"/>
              </p:ext>
            </p:extLst>
          </p:nvPr>
        </p:nvGraphicFramePr>
        <p:xfrm>
          <a:off x="366400" y="-12473"/>
          <a:ext cx="5574152" cy="5870580"/>
        </p:xfrm>
        <a:graphic>
          <a:graphicData uri="http://schemas.openxmlformats.org/drawingml/2006/table">
            <a:tbl>
              <a:tblPr firstRow="1" firstCol="1" bandRow="1"/>
              <a:tblGrid>
                <a:gridCol w="478750"/>
                <a:gridCol w="5095402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Категории </a:t>
                      </a:r>
                      <a:r>
                        <a:rPr lang="ru-RU" sz="36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детей с ОВЗ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Глухие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Слабослышащие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Слепые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Слабовидящие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ТНР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НОДА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ЗПР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РАС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УО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авая фигурная скобка 5"/>
          <p:cNvSpPr/>
          <p:nvPr/>
        </p:nvSpPr>
        <p:spPr>
          <a:xfrm>
            <a:off x="6012983" y="4079321"/>
            <a:ext cx="629930" cy="1744536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760029" y="4289869"/>
            <a:ext cx="51831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есть нарушения речи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719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i?id=ef2768ec05e4ff877b808a630b7a8b168e4434b1-12715410-images-thumbs&amp;n=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67"/>
          <a:stretch/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9621" y="603315"/>
            <a:ext cx="11142482" cy="1045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926" y="414779"/>
            <a:ext cx="11029361" cy="524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50829" y="0"/>
            <a:ext cx="12041171" cy="7104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своевременной и адекватной помощи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ребенку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освоении ОП ДО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важно, чтобы он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получил коррекционно-развивающую помощь, соответствующую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имеющимся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затруднениям в развитии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логопедической помощи нуждаются: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все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с 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речевым развитием ниже </a:t>
            </a:r>
            <a:r>
              <a:rPr lang="ru-RU" sz="24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возрастной </a:t>
            </a:r>
            <a:r>
              <a:rPr lang="ru-RU" sz="2400" u="sng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нормыю</a:t>
            </a:r>
            <a:r>
              <a:rPr lang="ru-RU" sz="24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психологической помощи нуждаются: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дети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которые 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имеют норму речевого развития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при этом на низком уровне осваивают ОП ДО, по причине </a:t>
            </a:r>
            <a:r>
              <a:rPr lang="ru-RU" sz="24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низкой познавательной мотивации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занятиях;</a:t>
            </a:r>
            <a:endParaRPr lang="ru-RU" sz="2400" b="1" dirty="0" smtClean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дети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которые на низком уровне осваивают ОП ДО, по причине 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низкого уровня развития ВПФ (</a:t>
            </a:r>
            <a:r>
              <a:rPr lang="ru-RU" sz="24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внимание, восприятие, память, мышление, воображение, пространственные представления</a:t>
            </a:r>
            <a:r>
              <a:rPr lang="ru-RU" sz="2400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дефектологической помощи нуждаются: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которые 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очень низком уровне осваивают или не осваивают ОП ДО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 причине 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низкого уровня развития </a:t>
            </a:r>
            <a:r>
              <a:rPr lang="ru-RU" sz="24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ВПФ.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которые 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очень низком уровне осваивают или не осваивают ОП ДО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при этом плохо понимают обращенную речь, ведут себя неадекватно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занятиях и во внеурочной деятельности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9838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337</Words>
  <Application>Microsoft Office PowerPoint</Application>
  <PresentationFormat>Произвольный</PresentationFormat>
  <Paragraphs>61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 0000</cp:lastModifiedBy>
  <cp:revision>55</cp:revision>
  <dcterms:created xsi:type="dcterms:W3CDTF">2024-12-02T11:09:09Z</dcterms:created>
  <dcterms:modified xsi:type="dcterms:W3CDTF">2024-12-24T22:14:29Z</dcterms:modified>
</cp:coreProperties>
</file>