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82" r:id="rId5"/>
    <p:sldId id="260" r:id="rId6"/>
    <p:sldId id="261" r:id="rId7"/>
    <p:sldId id="262" r:id="rId8"/>
    <p:sldId id="293" r:id="rId9"/>
    <p:sldId id="263" r:id="rId10"/>
    <p:sldId id="264" r:id="rId11"/>
    <p:sldId id="285" r:id="rId12"/>
    <p:sldId id="273" r:id="rId13"/>
    <p:sldId id="288" r:id="rId14"/>
    <p:sldId id="267" r:id="rId15"/>
    <p:sldId id="279" r:id="rId16"/>
    <p:sldId id="286" r:id="rId17"/>
    <p:sldId id="280" r:id="rId18"/>
    <p:sldId id="287" r:id="rId19"/>
    <p:sldId id="268" r:id="rId20"/>
    <p:sldId id="269" r:id="rId21"/>
    <p:sldId id="270" r:id="rId22"/>
    <p:sldId id="271" r:id="rId23"/>
    <p:sldId id="272" r:id="rId24"/>
    <p:sldId id="283" r:id="rId25"/>
    <p:sldId id="274" r:id="rId26"/>
    <p:sldId id="281" r:id="rId27"/>
    <p:sldId id="289" r:id="rId28"/>
    <p:sldId id="291" r:id="rId29"/>
    <p:sldId id="290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stagram.com/p/CZ_vUDcFbBU/?utm_medium=copy_link" TargetMode="External"/><Relationship Id="rId2" Type="http://schemas.openxmlformats.org/officeDocument/2006/relationships/hyperlink" Target="https://www.instagram.com/p/CaPUxUyLic6/?utm_medium=copy_link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12976"/>
            <a:ext cx="7854696" cy="2448272"/>
          </a:xfrm>
        </p:spPr>
        <p:txBody>
          <a:bodyPr>
            <a:normAutofit/>
          </a:bodyPr>
          <a:lstStyle/>
          <a:p>
            <a:r>
              <a:rPr lang="ru-RU" dirty="0"/>
              <a:t> реализовала </a:t>
            </a:r>
          </a:p>
          <a:p>
            <a:r>
              <a:rPr lang="ru-RU" dirty="0" err="1"/>
              <a:t>повосРапипотРаатель</a:t>
            </a:r>
            <a:r>
              <a:rPr lang="ru-RU" dirty="0"/>
              <a:t>: Исмагилова Л.Г.</a:t>
            </a:r>
          </a:p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827584" y="476672"/>
            <a:ext cx="7557464" cy="4104456"/>
          </a:xfrm>
          <a:ln>
            <a:solidFill>
              <a:srgbClr val="002060"/>
            </a:solidFill>
          </a:ln>
        </p:spPr>
        <p:txBody>
          <a:bodyPr>
            <a:norm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Познавательный</a:t>
            </a:r>
            <a:b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(практико-ориентированный)проект </a:t>
            </a:r>
            <a:b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«ШКОЛА ДОРОЖНЫХ НАУК»</a:t>
            </a:r>
            <a:b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Разработала и </a:t>
            </a:r>
            <a:r>
              <a:rPr lang="ru-RU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реализовала:ИсмагиловаЛ.Г</a:t>
            </a:r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2022 год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704088"/>
            <a:ext cx="7560840" cy="852704"/>
          </a:xfrm>
        </p:spPr>
        <p:txBody>
          <a:bodyPr>
            <a:normAutofit fontScale="90000"/>
          </a:bodyPr>
          <a:lstStyle/>
          <a:p>
            <a:r>
              <a:rPr lang="ru-RU" dirty="0"/>
              <a:t>   </a:t>
            </a: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r>
              <a:rPr lang="ru-RU" dirty="0"/>
              <a:t> </a:t>
            </a:r>
            <a:r>
              <a:rPr lang="ru-RU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Настольно- печатные игры и  </a:t>
            </a:r>
            <a:r>
              <a:rPr lang="ru-RU" sz="36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пазлы</a:t>
            </a:r>
            <a:r>
              <a:rPr lang="ru-RU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</a:t>
            </a:r>
            <a:br>
              <a:rPr lang="ru-RU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«Дорожные знаки»</a:t>
            </a:r>
          </a:p>
        </p:txBody>
      </p:sp>
      <p:pic>
        <p:nvPicPr>
          <p:cNvPr id="5122" name="Picture 2" descr="C:\Users\Алсу\Music\Desktop\фото проекта\IMG2022020707370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3721" y="1863155"/>
            <a:ext cx="2782275" cy="2141909"/>
          </a:xfrm>
          <a:prstGeom prst="rect">
            <a:avLst/>
          </a:prstGeom>
          <a:noFill/>
        </p:spPr>
      </p:pic>
      <p:pic>
        <p:nvPicPr>
          <p:cNvPr id="6" name="Picture 2" descr="C:\Users\Алсу\Music\Desktop\фото проекта\IMG2022020710525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1863155"/>
            <a:ext cx="2998300" cy="2141909"/>
          </a:xfrm>
          <a:prstGeom prst="rect">
            <a:avLst/>
          </a:prstGeom>
          <a:noFill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91975" y="4005064"/>
            <a:ext cx="2782276" cy="23579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 descr="C:\Users\Алсу\Music\Desktop\фото проекта\IMG2022020707292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54465" y="4005064"/>
            <a:ext cx="2520280" cy="235793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Дидактическая игра </a:t>
            </a:r>
            <a:b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«Виды транспорта»</a:t>
            </a: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62554" y="2684582"/>
            <a:ext cx="4032448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4455" y="1876367"/>
            <a:ext cx="3358339" cy="19846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08688"/>
          </a:xfrm>
        </p:spPr>
        <p:txBody>
          <a:bodyPr>
            <a:normAutofit fontScale="90000"/>
          </a:bodyPr>
          <a:lstStyle/>
          <a:p>
            <a:r>
              <a:rPr lang="ru-RU" dirty="0"/>
              <a:t>   </a:t>
            </a:r>
            <a:r>
              <a:rPr lang="ru-RU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ХЭР Рисование «Грузовая машина»</a:t>
            </a: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304763"/>
            <a:ext cx="3107899" cy="24299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304763"/>
            <a:ext cx="3371207" cy="23579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55776" y="4005064"/>
            <a:ext cx="3672409" cy="2319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23968"/>
          </a:xfrm>
        </p:spPr>
        <p:txBody>
          <a:bodyPr>
            <a:normAutofit fontScale="90000"/>
          </a:bodyPr>
          <a:lstStyle/>
          <a:p>
            <a:r>
              <a:rPr lang="ru-RU" dirty="0"/>
              <a:t>       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ХЭР Рисование «Автобус»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88766" y="1398216"/>
            <a:ext cx="3672408" cy="2432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6734" y="1428056"/>
            <a:ext cx="3359242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07704" y="3804320"/>
            <a:ext cx="3313982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36096" y="3804320"/>
            <a:ext cx="3030518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0736"/>
          </a:xfrm>
        </p:spPr>
        <p:txBody>
          <a:bodyPr>
            <a:normAutofit fontScale="90000"/>
          </a:bodyPr>
          <a:lstStyle/>
          <a:p>
            <a:r>
              <a:rPr lang="ru-RU" dirty="0"/>
              <a:t>     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Занятия по ХЭР с учителем музыки</a:t>
            </a:r>
          </a:p>
        </p:txBody>
      </p:sp>
      <p:pic>
        <p:nvPicPr>
          <p:cNvPr id="2050" name="Picture 2" descr="C:\Users\Алсу\Music\Downloads\IMG-47d8f383d45c45bfa5da83a7f9b5f27e-V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052736"/>
            <a:ext cx="2880320" cy="2736081"/>
          </a:xfrm>
          <a:prstGeom prst="rect">
            <a:avLst/>
          </a:prstGeom>
          <a:noFill/>
        </p:spPr>
      </p:pic>
      <p:pic>
        <p:nvPicPr>
          <p:cNvPr id="7" name="Picture 3" descr="C:\Users\Алсу\Music\Downloads\IMG-dd03332f56a22d14fff2205e91de6009-V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07042" y="3760080"/>
            <a:ext cx="2304256" cy="2664296"/>
          </a:xfrm>
          <a:prstGeom prst="rect">
            <a:avLst/>
          </a:prstGeom>
          <a:noFill/>
        </p:spPr>
      </p:pic>
      <p:pic>
        <p:nvPicPr>
          <p:cNvPr id="8" name="Picture 2" descr="C:\Users\Алсу\Music\Downloads\IMG-15ddcbbd8ae8837e8993867c156ef899-V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82444" y="950420"/>
            <a:ext cx="2664296" cy="257395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08688"/>
          </a:xfrm>
        </p:spPr>
        <p:txBody>
          <a:bodyPr>
            <a:normAutofit fontScale="90000"/>
          </a:bodyPr>
          <a:lstStyle/>
          <a:p>
            <a:r>
              <a:rPr lang="ru-RU" dirty="0"/>
              <a:t> 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ХЭР </a:t>
            </a:r>
            <a:r>
              <a:rPr lang="ru-RU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Аппликация«Светофор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  <p:pic>
        <p:nvPicPr>
          <p:cNvPr id="6147" name="Picture 3" descr="C:\Users\Алсу\Music\Desktop\фото проекта\IMG2022020710131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38624" y="1825260"/>
            <a:ext cx="1872208" cy="2232248"/>
          </a:xfrm>
          <a:prstGeom prst="rect">
            <a:avLst/>
          </a:prstGeom>
          <a:noFill/>
        </p:spPr>
      </p:pic>
      <p:pic>
        <p:nvPicPr>
          <p:cNvPr id="6" name="Picture 2" descr="C:\Users\Алсу\Music\Desktop\фото проекта\IMG202202071017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1600560"/>
            <a:ext cx="2160240" cy="2241251"/>
          </a:xfrm>
          <a:prstGeom prst="rect">
            <a:avLst/>
          </a:prstGeom>
          <a:noFill/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 rotWithShape="1">
          <a:blip r:embed="rId4" cstate="print"/>
          <a:srcRect t="27326" r="3181"/>
          <a:stretch/>
        </p:blipFill>
        <p:spPr bwMode="auto">
          <a:xfrm>
            <a:off x="1691680" y="2717924"/>
            <a:ext cx="5783048" cy="3255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564672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                          </a:t>
            </a:r>
            <a:r>
              <a:rPr lang="ru-RU" sz="27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Занятия</a:t>
            </a:r>
            <a:br>
              <a:rPr lang="ru-RU" sz="27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ФЦКМ «По дороге в детский сад»</a:t>
            </a:r>
          </a:p>
        </p:txBody>
      </p:sp>
      <p:pic>
        <p:nvPicPr>
          <p:cNvPr id="7170" name="Picture 2" descr="C:\Users\Алсу\Music\Desktop\фото проекта\IMG2022021016143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1484784"/>
            <a:ext cx="5852583" cy="43894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        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Сюжетно-ролевые игры     </a:t>
            </a:r>
            <a:b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«Перекресток», «Светофор»</a:t>
            </a: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1817985"/>
            <a:ext cx="3070308" cy="2976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55882" y="1817985"/>
            <a:ext cx="2926292" cy="30060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59832" y="3284984"/>
            <a:ext cx="2854284" cy="3078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99672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Заучивание стихотворения по </a:t>
            </a:r>
            <a:r>
              <a:rPr lang="ru-RU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мнемотаблице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«Пешеходный переход»</a:t>
            </a:r>
          </a:p>
        </p:txBody>
      </p:sp>
      <p:pic>
        <p:nvPicPr>
          <p:cNvPr id="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1988840"/>
            <a:ext cx="5852583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08688"/>
          </a:xfrm>
        </p:spPr>
        <p:txBody>
          <a:bodyPr>
            <a:normAutofit fontScale="90000"/>
          </a:bodyPr>
          <a:lstStyle/>
          <a:p>
            <a:r>
              <a:rPr lang="ru-RU" dirty="0"/>
              <a:t>         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Работа с родителями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911824"/>
          </a:xfrm>
        </p:spPr>
        <p:txBody>
          <a:bodyPr/>
          <a:lstStyle/>
          <a:p>
            <a:r>
              <a:rPr lang="ru-RU" dirty="0"/>
              <a:t>Консультации</a:t>
            </a:r>
            <a:r>
              <a:rPr lang="en-US" dirty="0"/>
              <a:t> </a:t>
            </a:r>
            <a:r>
              <a:rPr lang="ru-RU" dirty="0"/>
              <a:t>«Правила дородного движения»,</a:t>
            </a:r>
          </a:p>
          <a:p>
            <a:r>
              <a:rPr lang="ru-RU" dirty="0"/>
              <a:t>«Безопасность детей на дороге в зимний период»</a:t>
            </a:r>
          </a:p>
          <a:p>
            <a:r>
              <a:rPr lang="ru-RU" dirty="0" err="1"/>
              <a:t>Челендж</a:t>
            </a:r>
            <a:r>
              <a:rPr lang="ru-RU" dirty="0"/>
              <a:t> </a:t>
            </a:r>
            <a:r>
              <a:rPr lang="en-US" dirty="0"/>
              <a:t>#</a:t>
            </a:r>
            <a:r>
              <a:rPr lang="ru-RU" dirty="0" err="1"/>
              <a:t>светоотражательнезабудь</a:t>
            </a:r>
            <a:r>
              <a:rPr lang="en-US" dirty="0"/>
              <a:t>#</a:t>
            </a:r>
          </a:p>
          <a:p>
            <a:r>
              <a:rPr lang="ru-RU" dirty="0" err="1"/>
              <a:t>Челендж</a:t>
            </a:r>
            <a:r>
              <a:rPr lang="en-US" dirty="0"/>
              <a:t> #</a:t>
            </a:r>
            <a:r>
              <a:rPr lang="ru-RU" dirty="0" err="1"/>
              <a:t>мойребеноквавтокресле</a:t>
            </a:r>
            <a:r>
              <a:rPr lang="en-US" dirty="0"/>
              <a:t>#</a:t>
            </a:r>
          </a:p>
          <a:p>
            <a:r>
              <a:rPr lang="ru-RU" dirty="0" err="1"/>
              <a:t>Челендж</a:t>
            </a:r>
            <a:r>
              <a:rPr lang="ru-RU" dirty="0"/>
              <a:t> </a:t>
            </a:r>
            <a:r>
              <a:rPr lang="en-US" dirty="0"/>
              <a:t>#</a:t>
            </a:r>
            <a:r>
              <a:rPr lang="ru-RU" dirty="0" err="1"/>
              <a:t>водительвыключителефон</a:t>
            </a:r>
            <a:r>
              <a:rPr lang="en-US" dirty="0"/>
              <a:t>#</a:t>
            </a:r>
            <a:endParaRPr lang="ru-RU" dirty="0"/>
          </a:p>
          <a:p>
            <a:r>
              <a:rPr lang="ru-RU" dirty="0"/>
              <a:t>Изготовление </a:t>
            </a:r>
            <a:r>
              <a:rPr lang="ru-RU" dirty="0" err="1"/>
              <a:t>бизиборда</a:t>
            </a:r>
            <a:r>
              <a:rPr lang="ru-RU" dirty="0"/>
              <a:t> «Дорожные знаки»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260648"/>
            <a:ext cx="5616624" cy="1656184"/>
          </a:xfrm>
        </p:spPr>
        <p:txBody>
          <a:bodyPr>
            <a:normAutofit fontScale="90000"/>
          </a:bodyPr>
          <a:lstStyle/>
          <a:p>
            <a:r>
              <a:rPr lang="ru-RU" dirty="0"/>
              <a:t>       </a:t>
            </a:r>
            <a:br>
              <a:rPr lang="ru-RU" dirty="0"/>
            </a:br>
            <a:br>
              <a:rPr lang="ru-RU" dirty="0"/>
            </a:br>
            <a:br>
              <a:rPr lang="ru-RU" dirty="0"/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Актуальность проекта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755576" y="980728"/>
            <a:ext cx="7056784" cy="4752528"/>
          </a:xfrm>
          <a:ln>
            <a:solidFill>
              <a:srgbClr val="002060"/>
            </a:solidFill>
          </a:ln>
        </p:spPr>
        <p:txBody>
          <a:bodyPr>
            <a:normAutofit/>
          </a:bodyPr>
          <a:lstStyle/>
          <a:p>
            <a:endParaRPr lang="ru-RU" dirty="0"/>
          </a:p>
          <a:p>
            <a:endParaRPr lang="ru-RU" dirty="0"/>
          </a:p>
          <a:p>
            <a:pPr algn="ctr"/>
            <a:r>
              <a:rPr lang="ru-RU" dirty="0"/>
              <a:t> в окружающем мире  дошкольника могут подстерегать опасные ситуации на дороге и поэтому необходимо приобщить детей к правилам безопасного поведения.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IMG2022020709512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932040" y="764704"/>
            <a:ext cx="2808312" cy="2304256"/>
          </a:xfrm>
        </p:spPr>
      </p:pic>
      <p:pic>
        <p:nvPicPr>
          <p:cNvPr id="6" name="Picture 2" descr="C:\Users\Алсу\Music\Desktop\фото проекта\IMG20220207095350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/>
          <a:srcRect t="42754"/>
          <a:stretch/>
        </p:blipFill>
        <p:spPr bwMode="auto">
          <a:xfrm>
            <a:off x="1619672" y="3140968"/>
            <a:ext cx="2880320" cy="3322665"/>
          </a:xfrm>
          <a:prstGeom prst="rect">
            <a:avLst/>
          </a:prstGeom>
          <a:noFill/>
        </p:spPr>
      </p:pic>
      <p:pic>
        <p:nvPicPr>
          <p:cNvPr id="7" name="Picture 2" descr="C:\Users\Алсу\Music\Desktop\фото проекта\IMG20220207095135.jpg"/>
          <p:cNvPicPr>
            <a:picLocks noChangeAspect="1" noChangeArrowheads="1"/>
          </p:cNvPicPr>
          <p:nvPr/>
        </p:nvPicPr>
        <p:blipFill rotWithShape="1">
          <a:blip r:embed="rId4" cstate="print"/>
          <a:srcRect l="7764" t="5756"/>
          <a:stretch/>
        </p:blipFill>
        <p:spPr bwMode="auto">
          <a:xfrm>
            <a:off x="4860032" y="3284984"/>
            <a:ext cx="3240360" cy="2808312"/>
          </a:xfrm>
          <a:prstGeom prst="rect">
            <a:avLst/>
          </a:prstGeom>
          <a:noFill/>
        </p:spPr>
      </p:pic>
      <p:pic>
        <p:nvPicPr>
          <p:cNvPr id="8" name="Picture 2" descr="C:\Users\Алсу\Music\Desktop\фото проекта\IMG20220207095130.jpg"/>
          <p:cNvPicPr>
            <a:picLocks noChangeAspect="1" noChangeArrowheads="1"/>
          </p:cNvPicPr>
          <p:nvPr/>
        </p:nvPicPr>
        <p:blipFill rotWithShape="1">
          <a:blip r:embed="rId5" cstate="print"/>
          <a:srcRect l="14706" t="12993" r="11765" b="8384"/>
          <a:stretch/>
        </p:blipFill>
        <p:spPr bwMode="auto">
          <a:xfrm>
            <a:off x="827584" y="836712"/>
            <a:ext cx="3276872" cy="216816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80696"/>
          </a:xfrm>
        </p:spPr>
        <p:txBody>
          <a:bodyPr>
            <a:normAutofit fontScale="90000"/>
          </a:bodyPr>
          <a:lstStyle/>
          <a:p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Челендж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#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светоотражательнезабудь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#</a:t>
            </a:r>
            <a:br>
              <a:rPr lang="en-US" sz="3600" dirty="0"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417C21F2-89FA-4BEC-86D4-485D6B19A8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3" y="1094437"/>
            <a:ext cx="2016225" cy="2334564"/>
          </a:xfr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BABADDA-F642-43D3-82C6-73DA28B1D1A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1268760"/>
            <a:ext cx="2287660" cy="309634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06ACFB6-D5B3-487B-A12A-EF48BE2FD48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7530" y="2286631"/>
            <a:ext cx="2468806" cy="3971832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564672"/>
          </a:xfrm>
        </p:spPr>
        <p:txBody>
          <a:bodyPr>
            <a:normAutofit fontScale="90000"/>
          </a:bodyPr>
          <a:lstStyle/>
          <a:p>
            <a:r>
              <a:rPr lang="en-US" sz="3600" dirty="0"/>
              <a:t>          </a:t>
            </a:r>
            <a:r>
              <a:rPr lang="ru-RU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Челендж</a:t>
            </a:r>
            <a:r>
              <a:rPr lang="en-US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#</a:t>
            </a:r>
            <a:r>
              <a:rPr lang="ru-RU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мойребеноквавтокресле</a:t>
            </a:r>
            <a:r>
              <a:rPr lang="en-US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#</a:t>
            </a:r>
            <a:endParaRPr lang="ru-RU" sz="36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Алсу\Music\Desktop\фото проекта\IMG-0e7a86b426cc134ad70a373bbd93278b-V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3053" y="1268759"/>
            <a:ext cx="1897738" cy="2592289"/>
          </a:xfrm>
          <a:prstGeom prst="rect">
            <a:avLst/>
          </a:prstGeom>
          <a:noFill/>
        </p:spPr>
      </p:pic>
      <p:pic>
        <p:nvPicPr>
          <p:cNvPr id="1027" name="Picture 3" descr="C:\Users\Алсу\Music\Desktop\фото проекта\IMG-54ceb5ae958a8acf34cf77c2704915af-V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25522" y="3304130"/>
            <a:ext cx="2026698" cy="3078013"/>
          </a:xfrm>
          <a:prstGeom prst="rect">
            <a:avLst/>
          </a:prstGeom>
          <a:noFill/>
        </p:spPr>
      </p:pic>
      <p:pic>
        <p:nvPicPr>
          <p:cNvPr id="6" name="Picture 2" descr="C:\Users\Алсу\Music\Desktop\фото проекта\IMG-9903717bd656f282fbecb9e32c10ac11-V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24203" y="3313630"/>
            <a:ext cx="1800200" cy="3078013"/>
          </a:xfrm>
          <a:prstGeom prst="rect">
            <a:avLst/>
          </a:prstGeom>
          <a:noFill/>
        </p:spPr>
      </p:pic>
      <p:pic>
        <p:nvPicPr>
          <p:cNvPr id="8" name="Picture 3" descr="C:\Users\Алсу\Music\Downloads\IMG-8b8ddca44a72df957da56f28986b15fe-V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52220" y="1259805"/>
            <a:ext cx="1800200" cy="281726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420656"/>
          </a:xfrm>
        </p:spPr>
        <p:txBody>
          <a:bodyPr>
            <a:normAutofit fontScale="90000"/>
          </a:bodyPr>
          <a:lstStyle/>
          <a:p>
            <a:r>
              <a:rPr lang="ru-RU" sz="2800" dirty="0"/>
              <a:t>                    </a:t>
            </a:r>
            <a:r>
              <a:rPr lang="ru-RU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Челендж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#</a:t>
            </a:r>
            <a:r>
              <a:rPr lang="ru-RU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водительвыключителефон</a:t>
            </a: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#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1988840"/>
            <a:ext cx="3143952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1124744"/>
            <a:ext cx="3672408" cy="2717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476672"/>
            <a:ext cx="3951200" cy="33660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3928" y="2852936"/>
            <a:ext cx="4504495" cy="3525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20072" y="476672"/>
            <a:ext cx="2214986" cy="2232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564672"/>
          </a:xfrm>
        </p:spPr>
        <p:txBody>
          <a:bodyPr>
            <a:normAutofit fontScale="90000"/>
          </a:bodyPr>
          <a:lstStyle/>
          <a:p>
            <a:r>
              <a:rPr lang="ru-RU" dirty="0"/>
              <a:t>          </a:t>
            </a:r>
            <a:r>
              <a:rPr lang="ru-RU" sz="31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БИЗИБОРД «ДОРОЖНЫЕ ЗНАКИ»</a:t>
            </a:r>
          </a:p>
        </p:txBody>
      </p:sp>
      <p:pic>
        <p:nvPicPr>
          <p:cNvPr id="1026" name="Picture 2" descr="C:\Users\Алсу\Music\Desktop\фото проекта\IMG2022021017594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5708" y="1268761"/>
            <a:ext cx="5852583" cy="50558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348648"/>
          </a:xfrm>
        </p:spPr>
        <p:txBody>
          <a:bodyPr>
            <a:normAutofit fontScale="90000"/>
          </a:bodyPr>
          <a:lstStyle/>
          <a:p>
            <a:r>
              <a:rPr lang="ru-RU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Встреча с инспектором ОГИБДД</a:t>
            </a:r>
          </a:p>
        </p:txBody>
      </p:sp>
      <p:pic>
        <p:nvPicPr>
          <p:cNvPr id="4" name="Объект 4">
            <a:extLst>
              <a:ext uri="{FF2B5EF4-FFF2-40B4-BE49-F238E27FC236}">
                <a16:creationId xmlns:a16="http://schemas.microsoft.com/office/drawing/2014/main" id="{0AD7612A-9538-4E51-851C-86CA6CF8191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980728"/>
            <a:ext cx="2433895" cy="2088455"/>
          </a:xfrm>
        </p:spPr>
      </p:pic>
      <p:pic>
        <p:nvPicPr>
          <p:cNvPr id="6" name="Объект 4">
            <a:extLst>
              <a:ext uri="{FF2B5EF4-FFF2-40B4-BE49-F238E27FC236}">
                <a16:creationId xmlns:a16="http://schemas.microsoft.com/office/drawing/2014/main" id="{13077B03-7AEC-4009-B57D-8D8E7A95CA7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1043609"/>
            <a:ext cx="2062195" cy="2088455"/>
          </a:xfrm>
          <a:prstGeom prst="rect">
            <a:avLst/>
          </a:prstGeom>
        </p:spPr>
      </p:pic>
      <p:pic>
        <p:nvPicPr>
          <p:cNvPr id="7" name="Объект 3">
            <a:extLst>
              <a:ext uri="{FF2B5EF4-FFF2-40B4-BE49-F238E27FC236}">
                <a16:creationId xmlns:a16="http://schemas.microsoft.com/office/drawing/2014/main" id="{2384986B-4F0A-4FE8-92FC-5075E0EF59C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19" y="2348880"/>
            <a:ext cx="4752529" cy="397572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21274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Онлайн встреча </a:t>
            </a:r>
            <a:br>
              <a:rPr lang="ru-RU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сотрудником библиотеки на тему </a:t>
            </a:r>
            <a:br>
              <a:rPr lang="ru-RU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«Правила движения достойны уважения</a:t>
            </a:r>
            <a:r>
              <a:rPr lang="ru-RU" sz="3600" dirty="0"/>
              <a:t>»</a:t>
            </a: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F424F3E4-3647-443E-8FA7-F63CB744B74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844824"/>
            <a:ext cx="1846570" cy="1579537"/>
          </a:xfr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F75930E-B8E6-4DC5-A7D5-6C3DDBC9F26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1916832"/>
            <a:ext cx="1594034" cy="16288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11760" y="3068960"/>
            <a:ext cx="4392488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64773B-B025-48FD-B0D2-9DE3C2E190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08688"/>
          </a:xfrm>
        </p:spPr>
        <p:txBody>
          <a:bodyPr>
            <a:normAutofit fontScale="90000"/>
          </a:bodyPr>
          <a:lstStyle/>
          <a:p>
            <a:r>
              <a:rPr lang="ru-RU" dirty="0"/>
              <a:t>                </a:t>
            </a: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 проекта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A224009-9D4C-4105-9AD3-85622C0539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983832"/>
          </a:xfrm>
        </p:spPr>
        <p:txBody>
          <a:bodyPr/>
          <a:lstStyle/>
          <a:p>
            <a:pPr>
              <a:buNone/>
            </a:pPr>
            <a:r>
              <a:rPr lang="en-US" dirty="0">
                <a:solidFill>
                  <a:srgbClr val="C00000"/>
                </a:solidFill>
                <a:hlinkClick r:id="rId2"/>
              </a:rPr>
              <a:t>https://www.instagram.com/p/CaPUxUyLic6/?utm_medium=copy_link</a:t>
            </a:r>
            <a:endParaRPr lang="ru-RU" dirty="0">
              <a:solidFill>
                <a:srgbClr val="C00000"/>
              </a:solidFill>
            </a:endParaRPr>
          </a:p>
          <a:p>
            <a:endParaRPr lang="ru-RU" dirty="0">
              <a:solidFill>
                <a:srgbClr val="C00000"/>
              </a:solidFill>
            </a:endParaRPr>
          </a:p>
          <a:p>
            <a:endParaRPr lang="ru-RU" dirty="0">
              <a:solidFill>
                <a:srgbClr val="C00000"/>
              </a:solidFill>
              <a:hlinkClick r:id="rId3"/>
            </a:endParaRPr>
          </a:p>
          <a:p>
            <a:endParaRPr lang="ru-RU" dirty="0">
              <a:solidFill>
                <a:srgbClr val="C00000"/>
              </a:solidFill>
              <a:hlinkClick r:id="rId3"/>
            </a:endParaRPr>
          </a:p>
          <a:p>
            <a:endParaRPr lang="ru-RU" dirty="0">
              <a:solidFill>
                <a:srgbClr val="C00000"/>
              </a:solidFill>
              <a:hlinkClick r:id="rId3"/>
            </a:endParaRPr>
          </a:p>
          <a:p>
            <a:r>
              <a:rPr lang="en-US" dirty="0">
                <a:solidFill>
                  <a:srgbClr val="C00000"/>
                </a:solidFill>
                <a:hlinkClick r:id="rId3"/>
              </a:rPr>
              <a:t>https://www.instagram.com/p/CZ_vUDcFbBU/?utm_medium=copy_link</a:t>
            </a:r>
            <a:endParaRPr lang="ru-RU" dirty="0">
              <a:solidFill>
                <a:srgbClr val="C00000"/>
              </a:solidFill>
            </a:endParaRPr>
          </a:p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584" y="1988841"/>
            <a:ext cx="3888432" cy="331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6016" y="2996952"/>
            <a:ext cx="3648075" cy="33414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3218986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716800"/>
          </a:xfrm>
        </p:spPr>
        <p:txBody>
          <a:bodyPr>
            <a:normAutofit/>
          </a:bodyPr>
          <a:lstStyle/>
          <a:p>
            <a:r>
              <a:rPr lang="ru-RU" dirty="0"/>
              <a:t> 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2852936"/>
            <a:ext cx="8229600" cy="3471664"/>
          </a:xfrm>
        </p:spPr>
        <p:txBody>
          <a:bodyPr/>
          <a:lstStyle/>
          <a:p>
            <a:r>
              <a:rPr lang="ru-RU" b="1" dirty="0">
                <a:solidFill>
                  <a:srgbClr val="7030A0"/>
                </a:solidFill>
              </a:rPr>
              <a:t>             Берегите себя и своих близких</a:t>
            </a:r>
          </a:p>
          <a:p>
            <a:endParaRPr lang="ru-RU" b="1" dirty="0">
              <a:solidFill>
                <a:srgbClr val="7030A0"/>
              </a:solidFill>
            </a:endParaRPr>
          </a:p>
          <a:p>
            <a:r>
              <a:rPr lang="ru-RU" b="1" dirty="0">
                <a:solidFill>
                  <a:srgbClr val="7030A0"/>
                </a:solidFill>
              </a:rPr>
              <a:t>                    </a:t>
            </a:r>
          </a:p>
          <a:p>
            <a:r>
              <a:rPr lang="ru-RU" b="1" dirty="0">
                <a:solidFill>
                  <a:srgbClr val="7030A0"/>
                </a:solidFill>
              </a:rPr>
              <a:t>                      СПАСИБО ЗА ВНИМАНИЕ</a:t>
            </a:r>
          </a:p>
        </p:txBody>
      </p:sp>
    </p:spTree>
    <p:extLst>
      <p:ext uri="{BB962C8B-B14F-4D97-AF65-F5344CB8AC3E}">
        <p14:creationId xmlns:p14="http://schemas.microsoft.com/office/powerpoint/2010/main" val="22328637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404664"/>
            <a:ext cx="7128792" cy="1442424"/>
          </a:xfrm>
          <a:ln>
            <a:solidFill>
              <a:srgbClr val="002060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Цель: формирование представлений у детей 4 -5 лет  об опасных ситуациях  на улице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55576" y="1628800"/>
            <a:ext cx="7560840" cy="469580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b="1" i="1" dirty="0"/>
              <a:t>                                           </a:t>
            </a:r>
          </a:p>
          <a:p>
            <a:pPr>
              <a:buNone/>
            </a:pPr>
            <a:r>
              <a:rPr lang="ru-RU" b="1" i="1" dirty="0">
                <a:solidFill>
                  <a:srgbClr val="002060"/>
                </a:solidFill>
              </a:rPr>
              <a:t>                                          Задачи</a:t>
            </a:r>
            <a:endParaRPr lang="ru-RU" dirty="0">
              <a:solidFill>
                <a:srgbClr val="002060"/>
              </a:solidFill>
            </a:endParaRPr>
          </a:p>
          <a:p>
            <a:pPr algn="just"/>
            <a:r>
              <a:rPr lang="ru-RU" sz="2200" dirty="0"/>
              <a:t>Познакомить с классификацией видов городского транспорта;</a:t>
            </a:r>
          </a:p>
          <a:p>
            <a:pPr algn="just"/>
            <a:r>
              <a:rPr lang="ru-RU" sz="2200" dirty="0"/>
              <a:t>Расширить представления об улице, проезжай части, дать знание детям о правилах безопасности дорожного             </a:t>
            </a:r>
          </a:p>
          <a:p>
            <a:pPr algn="just"/>
            <a:r>
              <a:rPr lang="ru-RU" sz="2200" dirty="0"/>
              <a:t>                                         движения в качестве пешехода.</a:t>
            </a:r>
          </a:p>
          <a:p>
            <a:pPr lvl="0" algn="just"/>
            <a:r>
              <a:rPr lang="ru-RU" sz="2200" dirty="0"/>
              <a:t>           Уточнить знание детей о назначении  светофора;</a:t>
            </a:r>
          </a:p>
          <a:p>
            <a:pPr lvl="0" algn="just"/>
            <a:r>
              <a:rPr lang="ru-RU" sz="2200" dirty="0"/>
              <a:t>              Формировать навыки культурного поведения в </a:t>
            </a:r>
          </a:p>
          <a:p>
            <a:pPr lvl="0" algn="just"/>
            <a:r>
              <a:rPr lang="ru-RU" sz="2200" dirty="0"/>
              <a:t>               транспорте </a:t>
            </a:r>
          </a:p>
          <a:p>
            <a:pPr lvl="0" algn="just"/>
            <a:endParaRPr lang="ru-RU" sz="2200" dirty="0"/>
          </a:p>
          <a:p>
            <a:r>
              <a:rPr lang="ru-RU" sz="2400" dirty="0"/>
              <a:t>               - воспитывать навыки личной безопасности и   </a:t>
            </a:r>
          </a:p>
          <a:p>
            <a:r>
              <a:rPr lang="ru-RU" sz="2400" dirty="0"/>
              <a:t>                  чувство самосохранения.</a:t>
            </a:r>
          </a:p>
          <a:p>
            <a:endParaRPr lang="ru-RU" sz="2200" dirty="0"/>
          </a:p>
          <a:p>
            <a:pPr lvl="0"/>
            <a:r>
              <a:rPr lang="ru-RU" sz="2200" dirty="0"/>
              <a:t>              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83D343-1638-458D-BD6E-1F4BE1681C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       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 проекта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8735281-37F4-4C38-A38F-EBD7CB22F8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7624" y="2060848"/>
            <a:ext cx="6624736" cy="4263752"/>
          </a:xfrm>
        </p:spPr>
        <p:txBody>
          <a:bodyPr/>
          <a:lstStyle/>
          <a:p>
            <a:endParaRPr lang="ru-RU" dirty="0"/>
          </a:p>
          <a:p>
            <a:r>
              <a:rPr lang="ru-RU" dirty="0"/>
              <a:t>Дети среднего дошкольного возраста  группы «Крепыши»</a:t>
            </a:r>
          </a:p>
          <a:p>
            <a:r>
              <a:rPr lang="ru-RU" dirty="0"/>
              <a:t>Воспитатели Исмагилова Л.Г.</a:t>
            </a:r>
          </a:p>
          <a:p>
            <a:r>
              <a:rPr lang="ru-RU" dirty="0"/>
              <a:t>Родители группы №9 «Крепыши»</a:t>
            </a:r>
          </a:p>
          <a:p>
            <a:r>
              <a:rPr lang="ru-RU" dirty="0"/>
              <a:t>            Учитель- музыки </a:t>
            </a:r>
            <a:r>
              <a:rPr lang="ru-RU" dirty="0" err="1"/>
              <a:t>Чалкова</a:t>
            </a:r>
            <a:r>
              <a:rPr lang="ru-RU" dirty="0"/>
              <a:t> Т.В.</a:t>
            </a:r>
          </a:p>
          <a:p>
            <a:r>
              <a:rPr lang="ru-RU" b="1" dirty="0">
                <a:solidFill>
                  <a:srgbClr val="002060"/>
                </a:solidFill>
              </a:rPr>
              <a:t>           Продолжительность проекта</a:t>
            </a:r>
            <a:r>
              <a:rPr lang="ru-RU" dirty="0"/>
              <a:t>:  </a:t>
            </a:r>
          </a:p>
          <a:p>
            <a:r>
              <a:rPr lang="ru-RU" dirty="0"/>
              <a:t>                2 недели</a:t>
            </a:r>
          </a:p>
        </p:txBody>
      </p:sp>
    </p:spTree>
    <p:extLst>
      <p:ext uri="{BB962C8B-B14F-4D97-AF65-F5344CB8AC3E}">
        <p14:creationId xmlns:p14="http://schemas.microsoft.com/office/powerpoint/2010/main" val="16294244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704088"/>
            <a:ext cx="7272808" cy="852704"/>
          </a:xfrm>
        </p:spPr>
        <p:txBody>
          <a:bodyPr>
            <a:normAutofit fontScale="90000"/>
          </a:bodyPr>
          <a:lstStyle/>
          <a:p>
            <a:r>
              <a:rPr lang="ru-RU" dirty="0"/>
              <a:t>                    </a:t>
            </a: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Организационный этап</a:t>
            </a:r>
            <a:b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Цель: создать условия для обучения детей правилам безопасного поведения на улице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-</a:t>
            </a:r>
            <a:r>
              <a:rPr lang="ru-RU" sz="2000" dirty="0"/>
              <a:t>подбор материала для ознакомления с дорожными знаками</a:t>
            </a:r>
          </a:p>
          <a:p>
            <a:r>
              <a:rPr lang="ru-RU" sz="2000" dirty="0"/>
              <a:t>-ознакомление детей и родителей с целями и задачами проекта</a:t>
            </a:r>
          </a:p>
          <a:p>
            <a:r>
              <a:rPr lang="ru-RU" sz="2000" dirty="0"/>
              <a:t>-подбор дидактического и методического оснащения проекта</a:t>
            </a:r>
          </a:p>
          <a:p>
            <a:r>
              <a:rPr lang="ru-RU" sz="2000" dirty="0"/>
              <a:t>-консультации со специалистами ДОУ</a:t>
            </a:r>
          </a:p>
          <a:p>
            <a:r>
              <a:rPr lang="ru-RU" sz="2000" dirty="0"/>
              <a:t>                  Размещение консультации для родителей на сайте      </a:t>
            </a:r>
          </a:p>
          <a:p>
            <a:r>
              <a:rPr lang="ru-RU" sz="2000" dirty="0"/>
              <a:t>                                                             образовательного учреждения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1052736"/>
            <a:ext cx="7931224" cy="1728192"/>
          </a:xfrm>
        </p:spPr>
        <p:txBody>
          <a:bodyPr>
            <a:normAutofit fontScale="90000"/>
          </a:bodyPr>
          <a:lstStyle/>
          <a:p>
            <a:br>
              <a:rPr lang="ru-RU" sz="2200" dirty="0">
                <a:latin typeface="Times New Roman" pitchFamily="18" charset="0"/>
                <a:cs typeface="Times New Roman" pitchFamily="18" charset="0"/>
              </a:rPr>
            </a:br>
            <a:br>
              <a:rPr lang="ru-RU" sz="2200" dirty="0">
                <a:latin typeface="Times New Roman" pitchFamily="18" charset="0"/>
                <a:cs typeface="Times New Roman" pitchFamily="18" charset="0"/>
              </a:rPr>
            </a:br>
            <a:br>
              <a:rPr lang="ru-RU" sz="2200" dirty="0">
                <a:latin typeface="Times New Roman" pitchFamily="18" charset="0"/>
                <a:cs typeface="Times New Roman" pitchFamily="18" charset="0"/>
              </a:rPr>
            </a:br>
            <a:br>
              <a:rPr lang="ru-RU" sz="2200" dirty="0">
                <a:latin typeface="Times New Roman" pitchFamily="18" charset="0"/>
                <a:cs typeface="Times New Roman" pitchFamily="18" charset="0"/>
              </a:rPr>
            </a:br>
            <a:br>
              <a:rPr lang="ru-RU" sz="2200" dirty="0">
                <a:latin typeface="Times New Roman" pitchFamily="18" charset="0"/>
                <a:cs typeface="Times New Roman" pitchFamily="18" charset="0"/>
              </a:rPr>
            </a:br>
            <a:br>
              <a:rPr lang="ru-RU" sz="2200" dirty="0">
                <a:latin typeface="Times New Roman" pitchFamily="18" charset="0"/>
                <a:cs typeface="Times New Roman" pitchFamily="18" charset="0"/>
              </a:rPr>
            </a:br>
            <a:br>
              <a:rPr lang="ru-RU" sz="2200" dirty="0">
                <a:latin typeface="Times New Roman" pitchFamily="18" charset="0"/>
                <a:cs typeface="Times New Roman" pitchFamily="18" charset="0"/>
              </a:rPr>
            </a:br>
            <a:br>
              <a:rPr lang="ru-RU" sz="2200" dirty="0">
                <a:latin typeface="Times New Roman" pitchFamily="18" charset="0"/>
                <a:cs typeface="Times New Roman" pitchFamily="18" charset="0"/>
              </a:rPr>
            </a:br>
            <a:br>
              <a:rPr lang="ru-RU" sz="2200" dirty="0">
                <a:latin typeface="Times New Roman" pitchFamily="18" charset="0"/>
                <a:cs typeface="Times New Roman" pitchFamily="18" charset="0"/>
              </a:rPr>
            </a:br>
            <a:br>
              <a:rPr lang="ru-RU" sz="2200" dirty="0">
                <a:latin typeface="Times New Roman" pitchFamily="18" charset="0"/>
                <a:cs typeface="Times New Roman" pitchFamily="18" charset="0"/>
              </a:rPr>
            </a:br>
            <a:br>
              <a:rPr lang="ru-RU" sz="2200" dirty="0">
                <a:latin typeface="Times New Roman" pitchFamily="18" charset="0"/>
                <a:cs typeface="Times New Roman" pitchFamily="18" charset="0"/>
              </a:rPr>
            </a:br>
            <a:br>
              <a:rPr lang="ru-RU" sz="2200" dirty="0">
                <a:latin typeface="Times New Roman" pitchFamily="18" charset="0"/>
                <a:cs typeface="Times New Roman" pitchFamily="18" charset="0"/>
              </a:rPr>
            </a:br>
            <a:br>
              <a:rPr lang="ru-RU" sz="2200" dirty="0">
                <a:latin typeface="Times New Roman" pitchFamily="18" charset="0"/>
                <a:cs typeface="Times New Roman" pitchFamily="18" charset="0"/>
              </a:rPr>
            </a:br>
            <a:br>
              <a:rPr lang="ru-RU" sz="2200" dirty="0">
                <a:latin typeface="Times New Roman" pitchFamily="18" charset="0"/>
                <a:cs typeface="Times New Roman" pitchFamily="18" charset="0"/>
              </a:rPr>
            </a:br>
            <a:br>
              <a:rPr lang="ru-RU" sz="2200" dirty="0">
                <a:latin typeface="Times New Roman" pitchFamily="18" charset="0"/>
                <a:cs typeface="Times New Roman" pitchFamily="18" charset="0"/>
              </a:rPr>
            </a:br>
            <a:br>
              <a:rPr lang="ru-RU" sz="2200" dirty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</a:t>
            </a: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Основной этап</a:t>
            </a:r>
            <a:b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Цель: применять современные формы, методы обучения и воспитания направленные на предупреждение несчастных случаев с детьми на улице</a:t>
            </a:r>
            <a:br>
              <a:rPr lang="ru-RU" sz="2200" dirty="0">
                <a:solidFill>
                  <a:schemeClr val="tx1"/>
                </a:solidFill>
              </a:rPr>
            </a:br>
            <a:endParaRPr lang="ru-RU" sz="2200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7584" y="2636912"/>
            <a:ext cx="7859216" cy="3687688"/>
          </a:xfrm>
        </p:spPr>
        <p:txBody>
          <a:bodyPr/>
          <a:lstStyle/>
          <a:p>
            <a:r>
              <a:rPr lang="ru-RU" dirty="0"/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цикл мероприятий по реализации проекта,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занятия, беседы о ситуациях на дороге, просмотр иллюстраций, книг, мультфильмов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-мероприятия с родителями</a:t>
            </a:r>
            <a:r>
              <a:rPr lang="ru-RU" sz="2000" dirty="0"/>
              <a:t>, консультации для родителей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704088"/>
            <a:ext cx="7344816" cy="1143000"/>
          </a:xfrm>
        </p:spPr>
        <p:txBody>
          <a:bodyPr>
            <a:no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                             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                                     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Заключительный этап</a:t>
            </a:r>
            <a:b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Цель: системный подход к решению вопроса профилактики </a:t>
            </a:r>
            <a:r>
              <a:rPr lang="ru-RU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дорожно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– транспортного травматизма всех субъектов образовательного процесса.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2664296"/>
          </a:xfrm>
        </p:spPr>
        <p:txBody>
          <a:bodyPr>
            <a:normAutofit/>
          </a:bodyPr>
          <a:lstStyle/>
          <a:p>
            <a:pPr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Сравнительный анализ.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рефлексия создателей проекта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отчет о реализации проекта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сбор полученного материала по проекту, презентация.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356760"/>
          </a:xfrm>
        </p:spPr>
        <p:txBody>
          <a:bodyPr>
            <a:normAutofit fontScale="90000"/>
          </a:bodyPr>
          <a:lstStyle/>
          <a:p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Планируемый результат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3568" y="1340768"/>
            <a:ext cx="7776864" cy="4176464"/>
          </a:xfrm>
        </p:spPr>
        <p:txBody>
          <a:bodyPr>
            <a:normAutofit/>
          </a:bodyPr>
          <a:lstStyle/>
          <a:p>
            <a:pPr lvl="0"/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Называют все сигналы светофора и рассказывают об их значении;</a:t>
            </a:r>
          </a:p>
          <a:p>
            <a:pPr lvl="0"/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Узнают  дорожные знаки, различают виды транспорта;</a:t>
            </a:r>
          </a:p>
          <a:p>
            <a:pPr lvl="0"/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Называют правила поведения в транспорте, на улице; </a:t>
            </a:r>
          </a:p>
          <a:p>
            <a:pPr lvl="0"/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Соблюдают правила безопасного поведения на дороге – под контролем взрослых;</a:t>
            </a:r>
          </a:p>
          <a:p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Знают где можно переходить проезжую часть.</a:t>
            </a:r>
          </a:p>
          <a:p>
            <a:pPr lvl="0">
              <a:buNone/>
            </a:pP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    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ru-RU" b="1" dirty="0"/>
            </a:br>
            <a:br>
              <a:rPr lang="ru-RU" b="1" dirty="0"/>
            </a:br>
            <a:br>
              <a:rPr lang="ru-RU" b="1" dirty="0"/>
            </a:br>
            <a:br>
              <a:rPr lang="ru-RU" b="1" dirty="0"/>
            </a:br>
            <a:br>
              <a:rPr lang="ru-RU" b="1" dirty="0"/>
            </a:br>
            <a:br>
              <a:rPr lang="ru-RU" b="1" dirty="0"/>
            </a:br>
            <a:br>
              <a:rPr lang="ru-RU" b="1" dirty="0"/>
            </a:br>
            <a:br>
              <a:rPr lang="ru-RU" b="1" dirty="0"/>
            </a:br>
            <a:br>
              <a:rPr lang="ru-RU" b="1" dirty="0"/>
            </a:br>
            <a:br>
              <a:rPr lang="ru-RU" b="1" dirty="0"/>
            </a:br>
            <a:br>
              <a:rPr lang="ru-RU" b="1" dirty="0"/>
            </a:br>
            <a:br>
              <a:rPr lang="ru-RU" b="1" dirty="0"/>
            </a:br>
            <a:br>
              <a:rPr lang="ru-RU" b="1" dirty="0"/>
            </a:br>
            <a:r>
              <a:rPr lang="ru-RU" b="1" dirty="0"/>
              <a:t>            </a:t>
            </a:r>
            <a:r>
              <a:rPr lang="x-none" b="1">
                <a:latin typeface="Times New Roman" pitchFamily="18" charset="0"/>
                <a:cs typeface="Times New Roman" pitchFamily="18" charset="0"/>
              </a:rPr>
              <a:t>Реализация проекта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4176464"/>
          </a:xfrm>
        </p:spPr>
        <p:txBody>
          <a:bodyPr/>
          <a:lstStyle/>
          <a:p>
            <a:r>
              <a:rPr lang="ru-RU" dirty="0"/>
              <a:t>Беседы: «Дорога- не место для игр», «Правила дорожного движения», «Внимание, дорожные знаки!», «Кто придумал светофор»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A4C9075-DB2B-45A0-B7A9-6AD9498DDF6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2780928"/>
            <a:ext cx="2736304" cy="3024336"/>
          </a:xfrm>
          <a:prstGeom prst="rect">
            <a:avLst/>
          </a:prstGeom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3284984"/>
            <a:ext cx="2592289" cy="2823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1254</TotalTime>
  <Words>652</Words>
  <Application>Microsoft Office PowerPoint</Application>
  <PresentationFormat>Экран (4:3)</PresentationFormat>
  <Paragraphs>89</Paragraphs>
  <Slides>29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4" baseType="lpstr">
      <vt:lpstr>Calibri</vt:lpstr>
      <vt:lpstr>Constantia</vt:lpstr>
      <vt:lpstr>Times New Roman</vt:lpstr>
      <vt:lpstr>Wingdings 2</vt:lpstr>
      <vt:lpstr>Поток</vt:lpstr>
      <vt:lpstr>Познавательный  (практико-ориентированный)проект  «ШКОЛА ДОРОЖНЫХ НАУК» Разработала и реализовала:ИсмагиловаЛ.Г. 2022 год</vt:lpstr>
      <vt:lpstr>          Актуальность проекта</vt:lpstr>
      <vt:lpstr> Цель: формирование представлений у детей 4 -5 лет  об опасных ситуациях  на улице</vt:lpstr>
      <vt:lpstr>        Участники проекта</vt:lpstr>
      <vt:lpstr>                    Организационный этап  Цель: создать условия для обучения детей правилам безопасного поведения на улице</vt:lpstr>
      <vt:lpstr>                                                           Основной этап Цель: применять современные формы, методы обучения и воспитания направленные на предупреждение несчастных случаев с детьми на улице </vt:lpstr>
      <vt:lpstr>                                                                        Заключительный этап Цель: системный подход к решению вопроса профилактики дорожно – транспортного травматизма всех субъектов образовательного процесса.</vt:lpstr>
      <vt:lpstr>      Планируемый результат </vt:lpstr>
      <vt:lpstr>                         Реализация проекта </vt:lpstr>
      <vt:lpstr>         Настольно- печатные игры и  пазлы                                                          «Дорожные знаки»</vt:lpstr>
      <vt:lpstr>Дидактическая игра  «Виды транспорта»</vt:lpstr>
      <vt:lpstr>   ХЭР Рисование «Грузовая машина»</vt:lpstr>
      <vt:lpstr>       ХЭР Рисование «Автобус»</vt:lpstr>
      <vt:lpstr>      Занятия по ХЭР с учителем музыки</vt:lpstr>
      <vt:lpstr> ХЭР Аппликация«Светофор»</vt:lpstr>
      <vt:lpstr>                          Занятия                         ФЦКМ «По дороге в детский сад»</vt:lpstr>
      <vt:lpstr>         Сюжетно-ролевые игры          «Перекресток», «Светофор»</vt:lpstr>
      <vt:lpstr>     Заучивание стихотворения по мнемотаблице «Пешеходный переход»</vt:lpstr>
      <vt:lpstr>          Работа с родителями</vt:lpstr>
      <vt:lpstr>Презентация PowerPoint</vt:lpstr>
      <vt:lpstr>      Челендж #светоотражательнезабудь# </vt:lpstr>
      <vt:lpstr>          Челендж#мойребеноквавтокресле#</vt:lpstr>
      <vt:lpstr>                    Челендж #водительвыключителефон#</vt:lpstr>
      <vt:lpstr>Презентация PowerPoint</vt:lpstr>
      <vt:lpstr>          БИЗИБОРД «ДОРОЖНЫЕ ЗНАКИ»</vt:lpstr>
      <vt:lpstr>        Встреча с инспектором ОГИБДД</vt:lpstr>
      <vt:lpstr>Онлайн встреча  с сотрудником библиотеки на тему  «Правила движения достойны уважения»</vt:lpstr>
      <vt:lpstr>                Продукт проекта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Алсу</dc:creator>
  <cp:lastModifiedBy>alsu.ismagilova.2010@mail.ru</cp:lastModifiedBy>
  <cp:revision>128</cp:revision>
  <dcterms:created xsi:type="dcterms:W3CDTF">2022-02-12T13:14:27Z</dcterms:created>
  <dcterms:modified xsi:type="dcterms:W3CDTF">2024-03-26T20:21:36Z</dcterms:modified>
</cp:coreProperties>
</file>