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sldIdLst>
    <p:sldId id="278" r:id="rId2"/>
    <p:sldId id="277" r:id="rId3"/>
    <p:sldId id="276" r:id="rId4"/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9" r:id="rId24"/>
    <p:sldId id="275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11" autoAdjust="0"/>
  </p:normalViewPr>
  <p:slideViewPr>
    <p:cSldViewPr>
      <p:cViewPr varScale="1">
        <p:scale>
          <a:sx n="70" d="100"/>
          <a:sy n="70" d="100"/>
        </p:scale>
        <p:origin x="138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B0660-8388-40F6-B361-2BD7ED11484B}" type="datetimeFigureOut">
              <a:rPr lang="ru-RU" smtClean="0"/>
              <a:pPr/>
              <a:t>12.03.2021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1A52C80-C448-427A-BE38-7438E29A6F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B0660-8388-40F6-B361-2BD7ED11484B}" type="datetimeFigureOut">
              <a:rPr lang="ru-RU" smtClean="0"/>
              <a:pPr/>
              <a:t>12.03.2021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52C80-C448-427A-BE38-7438E29A6F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B0660-8388-40F6-B361-2BD7ED11484B}" type="datetimeFigureOut">
              <a:rPr lang="ru-RU" smtClean="0"/>
              <a:pPr/>
              <a:t>12.03.2021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52C80-C448-427A-BE38-7438E29A6F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B0660-8388-40F6-B361-2BD7ED11484B}" type="datetimeFigureOut">
              <a:rPr lang="ru-RU" smtClean="0"/>
              <a:pPr/>
              <a:t>12.03.2021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1A52C80-C448-427A-BE38-7438E29A6F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B0660-8388-40F6-B361-2BD7ED11484B}" type="datetimeFigureOut">
              <a:rPr lang="ru-RU" smtClean="0"/>
              <a:pPr/>
              <a:t>12.03.2021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52C80-C448-427A-BE38-7438E29A6F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B0660-8388-40F6-B361-2BD7ED11484B}" type="datetimeFigureOut">
              <a:rPr lang="ru-RU" smtClean="0"/>
              <a:pPr/>
              <a:t>12.03.2021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52C80-C448-427A-BE38-7438E29A6F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B0660-8388-40F6-B361-2BD7ED11484B}" type="datetimeFigureOut">
              <a:rPr lang="ru-RU" smtClean="0"/>
              <a:pPr/>
              <a:t>12.03.2021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41A52C80-C448-427A-BE38-7438E29A6F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B0660-8388-40F6-B361-2BD7ED11484B}" type="datetimeFigureOut">
              <a:rPr lang="ru-RU" smtClean="0"/>
              <a:pPr/>
              <a:t>12.03.2021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52C80-C448-427A-BE38-7438E29A6F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B0660-8388-40F6-B361-2BD7ED11484B}" type="datetimeFigureOut">
              <a:rPr lang="ru-RU" smtClean="0"/>
              <a:pPr/>
              <a:t>12.03.2021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52C80-C448-427A-BE38-7438E29A6F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B0660-8388-40F6-B361-2BD7ED11484B}" type="datetimeFigureOut">
              <a:rPr lang="ru-RU" smtClean="0"/>
              <a:pPr/>
              <a:t>12.03.2021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52C80-C448-427A-BE38-7438E29A6F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B0660-8388-40F6-B361-2BD7ED11484B}" type="datetimeFigureOut">
              <a:rPr lang="ru-RU" smtClean="0"/>
              <a:pPr/>
              <a:t>12.03.2021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52C80-C448-427A-BE38-7438E29A6F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50B0660-8388-40F6-B361-2BD7ED11484B}" type="datetimeFigureOut">
              <a:rPr lang="ru-RU" smtClean="0"/>
              <a:pPr/>
              <a:t>12.03.2021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1A52C80-C448-427A-BE38-7438E29A6F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hyperlink" Target="http://static.diary.ru/userdir/8/7/7/0/877061/50154888.jpg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eterburg2.ru/uploads/15/02/18/o_9DWl6w4CzE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694"/>
            <a:ext cx="8928992" cy="6693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60237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s05.radikal.ru/i178/1003/c6/6a63f05b1fe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332656"/>
            <a:ext cx="4686338" cy="3112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img01.chitalnya.ru/upload2/382/752496652770787456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064" y="2564904"/>
            <a:ext cx="3768502" cy="3768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128454" y="620688"/>
            <a:ext cx="341899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3333FF"/>
                </a:solidFill>
                <a:latin typeface="Cooper" pitchFamily="34" charset="0"/>
              </a:rPr>
              <a:t>Румяный блин означал весеннее солнышко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4293096"/>
            <a:ext cx="48965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3333FF"/>
                </a:solidFill>
                <a:latin typeface="Cooper" pitchFamily="34" charset="0"/>
              </a:rPr>
              <a:t>И в наше время на Масленицу пекут блины. Это старинный русский обычай – встречать весну</a:t>
            </a:r>
          </a:p>
        </p:txBody>
      </p:sp>
    </p:spTree>
    <p:extLst>
      <p:ext uri="{BB962C8B-B14F-4D97-AF65-F5344CB8AC3E}">
        <p14:creationId xmlns:p14="http://schemas.microsoft.com/office/powerpoint/2010/main" val="281855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supercook.ru/images-maslenica/rus-masl-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09503" y="1916832"/>
            <a:ext cx="5619750" cy="404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63688" y="548680"/>
            <a:ext cx="597666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spc="300" dirty="0">
                <a:solidFill>
                  <a:srgbClr val="0033CC"/>
                </a:solidFill>
              </a:rPr>
              <a:t>Каждый день Масленицы имеет свое название и обряды</a:t>
            </a:r>
            <a:br>
              <a:rPr lang="ru-RU" sz="2800" b="1" i="1" spc="300" dirty="0">
                <a:solidFill>
                  <a:srgbClr val="0033CC"/>
                </a:solidFill>
              </a:rPr>
            </a:br>
            <a:endParaRPr lang="ru-RU" sz="2800" spc="300" dirty="0"/>
          </a:p>
        </p:txBody>
      </p:sp>
    </p:spTree>
    <p:extLst>
      <p:ext uri="{BB962C8B-B14F-4D97-AF65-F5344CB8AC3E}">
        <p14:creationId xmlns:p14="http://schemas.microsoft.com/office/powerpoint/2010/main" val="4279127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63688" y="332656"/>
            <a:ext cx="48965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0" cap="all" spc="0" normalizeH="0" baseline="0" noProof="0" dirty="0" smtClean="0">
                <a:ln>
                  <a:noFill/>
                </a:ln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Franklin Gothic Medium"/>
                <a:ea typeface="+mj-ea"/>
                <a:cs typeface="+mj-cs"/>
              </a:rPr>
              <a:t>ВСТРЕЧА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4" name="Содержимое 3" descr="http://stat16.privet.ru/lr/0b096409036c0e775eb258f3b2a7cfbe"/>
          <p:cNvPicPr>
            <a:picLocks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619672" y="1268760"/>
            <a:ext cx="5832648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71048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4048" y="3717032"/>
            <a:ext cx="388843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200" dirty="0">
                <a:solidFill>
                  <a:srgbClr val="FFCAAD">
                    <a:lumMod val="25000"/>
                  </a:srgbClr>
                </a:solidFill>
                <a:latin typeface="Arial" pitchFamily="34" charset="0"/>
                <a:cs typeface="Arial" pitchFamily="34" charset="0"/>
              </a:rPr>
              <a:t>Утро... ПОНЕДЕЛЬНИК... Наступает  " ВСТРЕЧА".</a:t>
            </a:r>
            <a:br>
              <a:rPr lang="ru-RU" sz="2200" dirty="0">
                <a:solidFill>
                  <a:srgbClr val="FFCAAD">
                    <a:lumMod val="25000"/>
                  </a:srgbClr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dirty="0">
                <a:solidFill>
                  <a:srgbClr val="FFCAAD">
                    <a:lumMod val="25000"/>
                  </a:srgbClr>
                </a:solidFill>
                <a:latin typeface="Arial" pitchFamily="34" charset="0"/>
                <a:cs typeface="Arial" pitchFamily="34" charset="0"/>
              </a:rPr>
              <a:t>Яркие салазки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200" dirty="0">
                <a:solidFill>
                  <a:srgbClr val="FFCAAD">
                    <a:lumMod val="25000"/>
                  </a:srgbClr>
                </a:solidFill>
                <a:latin typeface="Arial" pitchFamily="34" charset="0"/>
                <a:cs typeface="Arial" pitchFamily="34" charset="0"/>
              </a:rPr>
              <a:t>с горочек скользят.</a:t>
            </a:r>
            <a:br>
              <a:rPr lang="ru-RU" sz="2200" dirty="0">
                <a:solidFill>
                  <a:srgbClr val="FFCAAD">
                    <a:lumMod val="25000"/>
                  </a:srgbClr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dirty="0">
                <a:solidFill>
                  <a:srgbClr val="FFCAAD">
                    <a:lumMod val="25000"/>
                  </a:srgbClr>
                </a:solidFill>
                <a:latin typeface="Arial" pitchFamily="34" charset="0"/>
                <a:cs typeface="Arial" pitchFamily="34" charset="0"/>
              </a:rPr>
              <a:t>Целый день веселье. </a:t>
            </a:r>
            <a:endParaRPr lang="ru-RU" sz="2200" dirty="0" smtClean="0">
              <a:solidFill>
                <a:srgbClr val="FFCAAD">
                  <a:lumMod val="2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200" dirty="0" smtClean="0">
                <a:solidFill>
                  <a:srgbClr val="FFCAAD">
                    <a:lumMod val="25000"/>
                  </a:srgbClr>
                </a:solidFill>
                <a:latin typeface="Arial" pitchFamily="34" charset="0"/>
                <a:cs typeface="Arial" pitchFamily="34" charset="0"/>
              </a:rPr>
              <a:t>Наступает </a:t>
            </a:r>
            <a:r>
              <a:rPr lang="ru-RU" sz="2200" dirty="0">
                <a:solidFill>
                  <a:srgbClr val="FFCAAD">
                    <a:lumMod val="25000"/>
                  </a:srgbClr>
                </a:solidFill>
                <a:latin typeface="Arial" pitchFamily="34" charset="0"/>
                <a:cs typeface="Arial" pitchFamily="34" charset="0"/>
              </a:rPr>
              <a:t>вечер...</a:t>
            </a:r>
            <a:br>
              <a:rPr lang="ru-RU" sz="2200" dirty="0">
                <a:solidFill>
                  <a:srgbClr val="FFCAAD">
                    <a:lumMod val="25000"/>
                  </a:srgbClr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dirty="0">
                <a:solidFill>
                  <a:srgbClr val="FFCAAD">
                    <a:lumMod val="25000"/>
                  </a:srgbClr>
                </a:solidFill>
                <a:latin typeface="Arial" pitchFamily="34" charset="0"/>
                <a:cs typeface="Arial" pitchFamily="34" charset="0"/>
              </a:rPr>
              <a:t>Накатавшись вволю,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200" dirty="0">
                <a:solidFill>
                  <a:srgbClr val="FFCAAD">
                    <a:lumMod val="25000"/>
                  </a:srgbClr>
                </a:solidFill>
                <a:latin typeface="Arial" pitchFamily="34" charset="0"/>
                <a:cs typeface="Arial" pitchFamily="34" charset="0"/>
              </a:rPr>
              <a:t>все блины едят.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62068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/>
              <a:t> На первый день масленицы русский народ справлял встречу Чистой масленицы - широкой </a:t>
            </a:r>
            <a:r>
              <a:rPr lang="ru-RU" sz="2400" dirty="0" err="1"/>
              <a:t>боярыни.В</a:t>
            </a:r>
            <a:r>
              <a:rPr lang="ru-RU" sz="2400" dirty="0"/>
              <a:t> старину дети с утра выходили на улицу строить снежные горы.</a:t>
            </a: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39544" y="548680"/>
            <a:ext cx="3466082" cy="26431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9218" name="Picture 2" descr="http://m.restoran.ua/storage/images/restoran/kiev/news/prazdniki/maslenitsa/maslenitsa-2012/2012-02-24-metla/maslenica-v-restorane-metla/1119325-1-rus-RU/Maslenica-v-restorane-Metla_full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9632" y="2925426"/>
            <a:ext cx="2727862" cy="3695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5288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332656"/>
            <a:ext cx="79928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К первому дню Масленицы устраивали горы, висячие качели, балаганы для скоморохов, столы со сладостями. Не кататься с гор и на качелях, не потешаться над скоморохами значило в старину - жить в горькой </a:t>
            </a:r>
            <a:r>
              <a:rPr lang="ru-RU" dirty="0" smtClean="0"/>
              <a:t>беде.</a:t>
            </a:r>
            <a:endParaRPr lang="ru-RU" dirty="0"/>
          </a:p>
        </p:txBody>
      </p:sp>
      <p:pic>
        <p:nvPicPr>
          <p:cNvPr id="3" name="Picture 5" descr="PETRUS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1556792"/>
            <a:ext cx="3671888" cy="2903537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 descr="http://www.magput.ru/pics/large/5289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63888" y="3140968"/>
            <a:ext cx="5494634" cy="365921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8745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987824" y="404664"/>
            <a:ext cx="35283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0" cap="all" spc="0" normalizeH="0" baseline="0" noProof="0" dirty="0" err="1" smtClean="0">
                <a:ln>
                  <a:noFill/>
                </a:ln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Franklin Gothic Medium"/>
                <a:ea typeface="+mj-ea"/>
                <a:cs typeface="+mj-cs"/>
              </a:rPr>
              <a:t>ЗАиГРЫШИ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259175"/>
            <a:ext cx="83529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FFCAAD">
                    <a:lumMod val="25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На второй день Масленицы устраивали различные игры. Люди катались на санях, коньках, ледянках. 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Picture 4" descr="gorka_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5776" y="2044552"/>
            <a:ext cx="3600450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349255" y="3573016"/>
            <a:ext cx="266429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200" dirty="0">
                <a:solidFill>
                  <a:srgbClr val="FFCAAD">
                    <a:lumMod val="25000"/>
                  </a:srgbClr>
                </a:solidFill>
                <a:latin typeface="Arial" pitchFamily="34" charset="0"/>
                <a:cs typeface="Arial" pitchFamily="34" charset="0"/>
              </a:rPr>
              <a:t>Закрывали лица смешными масками, верили, что в ином обличье и жизнь начнется другая – радостная и благополучная.</a:t>
            </a:r>
          </a:p>
        </p:txBody>
      </p:sp>
      <p:pic>
        <p:nvPicPr>
          <p:cNvPr id="7" name="Рисунок 6" descr="1231157916_image010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520" y="4015503"/>
            <a:ext cx="3890962" cy="249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5121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47864" y="404664"/>
            <a:ext cx="3168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0" cap="all" spc="0" normalizeH="0" baseline="0" noProof="0" dirty="0" smtClean="0">
                <a:ln>
                  <a:noFill/>
                </a:ln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Franklin Gothic Medium"/>
                <a:ea typeface="+mj-ea"/>
                <a:cs typeface="+mj-cs"/>
              </a:rPr>
              <a:t>ЛАКОМКА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" name="Содержимое 3" descr="http://stat16.privet.ru/lr/0b0931ed473c3d466b4b9d8b6df874f6"/>
          <p:cNvPicPr>
            <a:picLocks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95536" y="1124745"/>
            <a:ext cx="5040560" cy="3600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5830554" y="1050994"/>
            <a:ext cx="3240360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buClr>
                <a:srgbClr val="996633"/>
              </a:buClr>
              <a:buSzPct val="95000"/>
            </a:pPr>
            <a:r>
              <a:rPr lang="ru-RU" sz="2200" kern="0" dirty="0" smtClean="0">
                <a:solidFill>
                  <a:srgbClr val="6B26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   В </a:t>
            </a:r>
            <a:r>
              <a:rPr lang="ru-RU" sz="2200" kern="0" dirty="0">
                <a:solidFill>
                  <a:srgbClr val="6B26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этот день люди лакомились блинами. Блины пеклись из разной муки и с разными начинками: пшеничные, овсяные, гречневые, из пресного и кислого теста.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4867423"/>
            <a:ext cx="388843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srgbClr val="FFCAAD">
                    <a:lumMod val="25000"/>
                  </a:srgbClr>
                </a:solidFill>
                <a:latin typeface="Arial" pitchFamily="34" charset="0"/>
                <a:cs typeface="Arial" pitchFamily="34" charset="0"/>
              </a:rPr>
              <a:t>Тут СРЕДА подходит - "ЛАКОМКОЙ" зовётся.</a:t>
            </a:r>
            <a:br>
              <a:rPr lang="ru-RU" sz="1600" b="1" dirty="0">
                <a:solidFill>
                  <a:srgbClr val="FFCAAD">
                    <a:lumMod val="25000"/>
                  </a:srgbClr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b="1" dirty="0">
                <a:solidFill>
                  <a:srgbClr val="FFCAAD">
                    <a:lumMod val="25000"/>
                  </a:srgbClr>
                </a:solidFill>
                <a:latin typeface="Arial" pitchFamily="34" charset="0"/>
                <a:cs typeface="Arial" pitchFamily="34" charset="0"/>
              </a:rPr>
              <a:t>Каждая хозяюшка  колдует у печи.</a:t>
            </a:r>
            <a:br>
              <a:rPr lang="ru-RU" sz="1600" b="1" dirty="0">
                <a:solidFill>
                  <a:srgbClr val="FFCAAD">
                    <a:lumMod val="25000"/>
                  </a:srgbClr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b="1" dirty="0">
                <a:solidFill>
                  <a:srgbClr val="FFCAAD">
                    <a:lumMod val="25000"/>
                  </a:srgbClr>
                </a:solidFill>
                <a:latin typeface="Arial" pitchFamily="34" charset="0"/>
                <a:cs typeface="Arial" pitchFamily="34" charset="0"/>
              </a:rPr>
              <a:t>Кулебяки, сырники – всё им удаётся.</a:t>
            </a:r>
            <a:br>
              <a:rPr lang="ru-RU" sz="1600" b="1" dirty="0">
                <a:solidFill>
                  <a:srgbClr val="FFCAAD">
                    <a:lumMod val="25000"/>
                  </a:srgbClr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b="1" dirty="0">
                <a:solidFill>
                  <a:srgbClr val="FFCAAD">
                    <a:lumMod val="25000"/>
                  </a:srgbClr>
                </a:solidFill>
                <a:latin typeface="Arial" pitchFamily="34" charset="0"/>
                <a:cs typeface="Arial" pitchFamily="34" charset="0"/>
              </a:rPr>
              <a:t>Пироги и блинчики – всё на стол мечи!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092858" y="5661248"/>
            <a:ext cx="37261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dirty="0">
                <a:solidFill>
                  <a:srgbClr val="FFCAAD">
                    <a:lumMod val="25000"/>
                  </a:srgbClr>
                </a:solidFill>
                <a:latin typeface="Arial" pitchFamily="34" charset="0"/>
                <a:cs typeface="Arial" pitchFamily="34" charset="0"/>
              </a:rPr>
              <a:t>Люди шутили, рассказывали различные небылицы.</a:t>
            </a:r>
          </a:p>
        </p:txBody>
      </p:sp>
    </p:spTree>
    <p:extLst>
      <p:ext uri="{BB962C8B-B14F-4D97-AF65-F5344CB8AC3E}">
        <p14:creationId xmlns:p14="http://schemas.microsoft.com/office/powerpoint/2010/main" val="1301868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332656"/>
            <a:ext cx="42611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0" cap="all" spc="0" normalizeH="0" baseline="0" noProof="0" dirty="0" smtClean="0">
                <a:ln>
                  <a:noFill/>
                </a:ln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Franklin Gothic Medium"/>
                <a:ea typeface="+mj-ea"/>
                <a:cs typeface="+mj-cs"/>
              </a:rPr>
              <a:t>ШИРОКИЙ ЧЕТВЕРГ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40152" y="1484784"/>
            <a:ext cx="309634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200" dirty="0">
                <a:solidFill>
                  <a:srgbClr val="FFCAAD">
                    <a:lumMod val="25000"/>
                  </a:srgbClr>
                </a:solidFill>
                <a:latin typeface="Arial" pitchFamily="34" charset="0"/>
                <a:cs typeface="Arial" pitchFamily="34" charset="0"/>
              </a:rPr>
              <a:t>А в ЧЕТВЕРГ - раздольный "РАЗГУЛЯЙ" приходит.</a:t>
            </a:r>
            <a:br>
              <a:rPr lang="ru-RU" sz="2200" dirty="0">
                <a:solidFill>
                  <a:srgbClr val="FFCAAD">
                    <a:lumMod val="25000"/>
                  </a:srgbClr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dirty="0">
                <a:solidFill>
                  <a:srgbClr val="FFCAAD">
                    <a:lumMod val="25000"/>
                  </a:srgbClr>
                </a:solidFill>
                <a:latin typeface="Arial" pitchFamily="34" charset="0"/>
                <a:cs typeface="Arial" pitchFamily="34" charset="0"/>
              </a:rPr>
              <a:t>Ледяные крепости,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200" dirty="0">
                <a:solidFill>
                  <a:srgbClr val="FFCAAD">
                    <a:lumMod val="25000"/>
                  </a:srgbClr>
                </a:solidFill>
                <a:latin typeface="Arial" pitchFamily="34" charset="0"/>
                <a:cs typeface="Arial" pitchFamily="34" charset="0"/>
              </a:rPr>
              <a:t>снежные бои...</a:t>
            </a:r>
            <a:br>
              <a:rPr lang="ru-RU" sz="2200" dirty="0">
                <a:solidFill>
                  <a:srgbClr val="FFCAAD">
                    <a:lumMod val="25000"/>
                  </a:srgbClr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dirty="0">
                <a:solidFill>
                  <a:srgbClr val="FFCAAD">
                    <a:lumMod val="25000"/>
                  </a:srgbClr>
                </a:solidFill>
                <a:latin typeface="Arial" pitchFamily="34" charset="0"/>
                <a:cs typeface="Arial" pitchFamily="34" charset="0"/>
              </a:rPr>
              <a:t>Тройки с бубенцами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200" dirty="0">
                <a:solidFill>
                  <a:srgbClr val="FFCAAD">
                    <a:lumMod val="25000"/>
                  </a:srgbClr>
                </a:solidFill>
                <a:latin typeface="Arial" pitchFamily="34" charset="0"/>
                <a:cs typeface="Arial" pitchFamily="34" charset="0"/>
              </a:rPr>
              <a:t>на поля выходят.</a:t>
            </a:r>
            <a:br>
              <a:rPr lang="ru-RU" sz="2200" dirty="0">
                <a:solidFill>
                  <a:srgbClr val="FFCAAD">
                    <a:lumMod val="25000"/>
                  </a:srgbClr>
                </a:solidFill>
                <a:latin typeface="Arial" pitchFamily="34" charset="0"/>
                <a:cs typeface="Arial" pitchFamily="34" charset="0"/>
              </a:rPr>
            </a:br>
            <a:endParaRPr lang="ru-RU" sz="2200" dirty="0">
              <a:solidFill>
                <a:srgbClr val="FFCAAD">
                  <a:lumMod val="2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http://stat16.privet.ru/lr/0b090eb9d46aeb5a94f2f337a0648b38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23528" y="1132983"/>
            <a:ext cx="5505450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187624" y="5661248"/>
            <a:ext cx="72728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200" dirty="0">
                <a:solidFill>
                  <a:srgbClr val="FFCAAD">
                    <a:lumMod val="25000"/>
                  </a:srgbClr>
                </a:solidFill>
                <a:latin typeface="Arial" pitchFamily="34" charset="0"/>
                <a:cs typeface="Arial" pitchFamily="34" charset="0"/>
              </a:rPr>
              <a:t>В этот день возили чучело зимы, устраивали соревнования в силе и ловкости.</a:t>
            </a:r>
          </a:p>
        </p:txBody>
      </p:sp>
    </p:spTree>
    <p:extLst>
      <p:ext uri="{BB962C8B-B14F-4D97-AF65-F5344CB8AC3E}">
        <p14:creationId xmlns:p14="http://schemas.microsoft.com/office/powerpoint/2010/main" val="2954089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332656"/>
            <a:ext cx="55263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0" cap="all" spc="0" normalizeH="0" baseline="0" noProof="0" dirty="0" smtClean="0">
                <a:ln>
                  <a:noFill/>
                </a:ln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Franklin Gothic Medium"/>
                <a:ea typeface="+mj-ea"/>
                <a:cs typeface="+mj-cs"/>
              </a:rPr>
              <a:t>ТЕЩИНЫ  </a:t>
            </a:r>
            <a:r>
              <a:rPr kumimoji="0" lang="ru-RU" sz="3600" b="0" i="0" u="none" strike="noStrike" kern="0" cap="all" spc="0" normalizeH="0" baseline="0" noProof="0" dirty="0" err="1" smtClean="0">
                <a:ln>
                  <a:noFill/>
                </a:ln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Franklin Gothic Medium"/>
                <a:ea typeface="+mj-ea"/>
                <a:cs typeface="+mj-cs"/>
              </a:rPr>
              <a:t>вЕЧЕРИНКИ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" name="Содержимое 3" descr="http://stat16.privet.ru/lr/0b094e7a678757fd61cd0d9e8c0058ce"/>
          <p:cNvPicPr>
            <a:picLocks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932040" y="1196752"/>
            <a:ext cx="383953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79512" y="1484784"/>
            <a:ext cx="4572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dirty="0">
                <a:solidFill>
                  <a:srgbClr val="FFCAAD">
                    <a:lumMod val="25000"/>
                  </a:srgbClr>
                </a:solidFill>
                <a:latin typeface="Arial" pitchFamily="34" charset="0"/>
                <a:cs typeface="Arial" pitchFamily="34" charset="0"/>
              </a:rPr>
              <a:t>Масленица</a:t>
            </a:r>
            <a:r>
              <a:rPr lang="ru-RU" sz="2200" b="1" dirty="0">
                <a:solidFill>
                  <a:srgbClr val="FFCAAD">
                    <a:lumMod val="25000"/>
                  </a:srgbClr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ru-RU" sz="3200" b="1" dirty="0">
                <a:solidFill>
                  <a:srgbClr val="FFCAAD">
                    <a:lumMod val="25000"/>
                  </a:srgbClr>
                </a:solidFill>
                <a:latin typeface="Arial" pitchFamily="34" charset="0"/>
                <a:cs typeface="Arial" pitchFamily="34" charset="0"/>
              </a:rPr>
              <a:t>это еще и  семейный праздник. Весна всегда связывалась с началом новой </a:t>
            </a:r>
            <a:r>
              <a:rPr lang="ru-RU" sz="3200" b="1" dirty="0" smtClean="0">
                <a:solidFill>
                  <a:srgbClr val="FFCAAD">
                    <a:lumMod val="25000"/>
                  </a:srgbClr>
                </a:solidFill>
                <a:latin typeface="Arial" pitchFamily="34" charset="0"/>
                <a:cs typeface="Arial" pitchFamily="34" charset="0"/>
              </a:rPr>
              <a:t>жизни</a:t>
            </a:r>
            <a:r>
              <a:rPr lang="ru-RU" sz="3200" dirty="0" smtClean="0">
                <a:solidFill>
                  <a:srgbClr val="FFCAAD">
                    <a:lumMod val="25000"/>
                  </a:srgb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solidFill>
                <a:srgbClr val="FFCAAD">
                  <a:lumMod val="2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091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49225" y="369530"/>
            <a:ext cx="5454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0" cap="all" spc="0" normalizeH="0" baseline="0" noProof="0" dirty="0" smtClean="0">
                <a:ln>
                  <a:noFill/>
                </a:ln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Franklin Gothic Medium"/>
                <a:ea typeface="+mj-ea"/>
                <a:cs typeface="+mj-cs"/>
              </a:rPr>
              <a:t>ЗОЛОВКИНЫ ПОСИДЕЛКИ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" name="Picture 12" descr="Картинка 22 из 80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7544" y="1255093"/>
            <a:ext cx="3732213" cy="321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283968" y="2882703"/>
            <a:ext cx="4572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0A22E"/>
              </a:buClr>
              <a:buSzPct val="70000"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4E3B30"/>
                </a:solidFill>
                <a:effectLst/>
                <a:uLnTx/>
                <a:uFillTx/>
              </a:rPr>
              <a:t>Этот день был всегда шумным, с ряжеными, играми, любимыми русскими забавами: катанием с гор на салазках, катание на лошадях.</a:t>
            </a:r>
            <a:endParaRPr kumimoji="0" lang="ru-RU" sz="3200" b="0" i="0" u="none" strike="noStrike" kern="0" cap="none" spc="0" normalizeH="0" baseline="0" noProof="0" dirty="0" smtClean="0">
              <a:ln>
                <a:noFill/>
              </a:ln>
              <a:solidFill>
                <a:srgbClr val="4E3B3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69269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56176" y="836712"/>
            <a:ext cx="2808312" cy="449833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Раз, два, три, четыре, пять, </a:t>
            </a:r>
            <a:b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Будем зиму провожать!</a:t>
            </a:r>
            <a:b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619672" y="548680"/>
            <a:ext cx="288032" cy="7200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1026" name="Picture 2" descr="https://3.bp.blogspot.com/-j6R5z1KZddI/VlxXxmi0UxI/AAAAAAAACOI/cqvCspc3sQQ/s1600/4602289950302000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9151"/>
            <a:ext cx="5904656" cy="6560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04879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404664"/>
            <a:ext cx="61024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0" cap="all" spc="0" normalizeH="0" baseline="0" noProof="0" dirty="0" smtClean="0">
                <a:ln>
                  <a:noFill/>
                </a:ln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Franklin Gothic Medium"/>
                <a:ea typeface="+mj-ea"/>
                <a:cs typeface="+mj-cs"/>
              </a:rPr>
              <a:t>ПРОЩЕННОЕ ВОСКРЕСЕНЬЕ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340768"/>
            <a:ext cx="867645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200" dirty="0">
                <a:solidFill>
                  <a:srgbClr val="FFCAAD">
                    <a:lumMod val="25000"/>
                  </a:srgbClr>
                </a:solidFill>
                <a:latin typeface="Arial" pitchFamily="34" charset="0"/>
                <a:cs typeface="Arial" pitchFamily="34" charset="0"/>
              </a:rPr>
              <a:t>Последний день Масленицы  - </a:t>
            </a:r>
            <a:r>
              <a:rPr lang="ru-RU" sz="2200" dirty="0" smtClean="0">
                <a:solidFill>
                  <a:srgbClr val="FFCAAD">
                    <a:lumMod val="25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>
                <a:solidFill>
                  <a:srgbClr val="FFCAAD">
                    <a:lumMod val="25000"/>
                  </a:srgbClr>
                </a:solidFill>
                <a:latin typeface="Arial" pitchFamily="34" charset="0"/>
                <a:cs typeface="Arial" pitchFamily="34" charset="0"/>
              </a:rPr>
              <a:t>самый важный день на всей масленичной неделе. Все, от мала до велика, просят друг у друга прощения, чтобы встретить весну с чистой совестью.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387034" y="3119480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3333FF"/>
                </a:solidFill>
                <a:latin typeface="Cooper" pitchFamily="34" charset="0"/>
              </a:rPr>
              <a:t>Последний день Масленицы был самым шумным и весёлым. Устраивались соревнования</a:t>
            </a:r>
          </a:p>
        </p:txBody>
      </p:sp>
      <p:pic>
        <p:nvPicPr>
          <p:cNvPr id="6" name="Picture 5" descr="D:\Марина\праздники на руси\масленица\борьба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2924944"/>
            <a:ext cx="3505597" cy="2328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D:\Марина\праздники на руси\масленица\бой в конном строю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18882" y="4689140"/>
            <a:ext cx="2736304" cy="2050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5468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99992" y="260648"/>
            <a:ext cx="428396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dirty="0">
                <a:solidFill>
                  <a:srgbClr val="FFCAAD">
                    <a:lumMod val="25000"/>
                  </a:srgbClr>
                </a:solidFill>
                <a:latin typeface="Arial" pitchFamily="34" charset="0"/>
                <a:cs typeface="Arial" pitchFamily="34" charset="0"/>
              </a:rPr>
              <a:t>Дарили сделанные из белых и красных ниток </a:t>
            </a:r>
            <a:r>
              <a:rPr lang="ru-RU" sz="3200" dirty="0" err="1">
                <a:solidFill>
                  <a:srgbClr val="FFCAAD">
                    <a:lumMod val="25000"/>
                  </a:srgbClr>
                </a:solidFill>
                <a:latin typeface="Arial" pitchFamily="34" charset="0"/>
                <a:cs typeface="Arial" pitchFamily="34" charset="0"/>
              </a:rPr>
              <a:t>мартенички</a:t>
            </a:r>
            <a:r>
              <a:rPr lang="ru-RU" sz="3200" dirty="0">
                <a:solidFill>
                  <a:srgbClr val="FFCAAD">
                    <a:lumMod val="25000"/>
                  </a:srgbClr>
                </a:solidFill>
                <a:latin typeface="Arial" pitchFamily="34" charset="0"/>
                <a:cs typeface="Arial" pitchFamily="34" charset="0"/>
              </a:rPr>
              <a:t>, куколки мальчика и девочки, - символ дружбы. </a:t>
            </a:r>
            <a:endParaRPr lang="ru-RU" sz="3200" dirty="0" smtClean="0">
              <a:solidFill>
                <a:srgbClr val="FFCAAD">
                  <a:lumMod val="2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dirty="0" smtClean="0">
                <a:solidFill>
                  <a:srgbClr val="FFCAAD">
                    <a:lumMod val="25000"/>
                  </a:srgbClr>
                </a:solidFill>
                <a:latin typeface="Arial" pitchFamily="34" charset="0"/>
                <a:cs typeface="Arial" pitchFamily="34" charset="0"/>
              </a:rPr>
              <a:t>Ими </a:t>
            </a:r>
            <a:r>
              <a:rPr lang="ru-RU" sz="3200" dirty="0">
                <a:solidFill>
                  <a:srgbClr val="FFCAAD">
                    <a:lumMod val="25000"/>
                  </a:srgbClr>
                </a:solidFill>
                <a:latin typeface="Arial" pitchFamily="34" charset="0"/>
                <a:cs typeface="Arial" pitchFamily="34" charset="0"/>
              </a:rPr>
              <a:t>взмахивали и приговаривали: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ru-RU" sz="3200" dirty="0">
                <a:solidFill>
                  <a:srgbClr val="FFCAAD">
                    <a:lumMod val="25000"/>
                  </a:srgbClr>
                </a:solidFill>
                <a:latin typeface="Arial" pitchFamily="34" charset="0"/>
                <a:cs typeface="Arial" pitchFamily="34" charset="0"/>
              </a:rPr>
              <a:t>Ты прости меня, прости.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ru-RU" sz="3200" dirty="0">
                <a:solidFill>
                  <a:srgbClr val="FFCAAD">
                    <a:lumMod val="25000"/>
                  </a:srgbClr>
                </a:solidFill>
                <a:latin typeface="Arial" pitchFamily="34" charset="0"/>
                <a:cs typeface="Arial" pitchFamily="34" charset="0"/>
              </a:rPr>
              <a:t>Все обиды отпусти.</a:t>
            </a:r>
          </a:p>
        </p:txBody>
      </p:sp>
      <p:pic>
        <p:nvPicPr>
          <p:cNvPr id="3" name="Рисунок 6" descr="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3568" y="1611092"/>
            <a:ext cx="3028573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60140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D:\Марина\праздники на руси\масленица\event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142873"/>
            <a:ext cx="3714750" cy="556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72000" y="1052736"/>
            <a:ext cx="4104456" cy="43211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Cooper" pitchFamily="34" charset="0"/>
              </a:rPr>
              <a:t>Вечером устраивали большой костёр и Масленицу сжигали. Начинался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Cooper" pitchFamily="34" charset="0"/>
              </a:rPr>
              <a:t>пост.</a:t>
            </a:r>
          </a:p>
          <a:p>
            <a:pPr marL="342900" lvl="0" indent="-342900" algn="ctr">
              <a:spcBef>
                <a:spcPct val="20000"/>
              </a:spcBef>
              <a:buClr>
                <a:srgbClr val="F0A22E"/>
              </a:buClr>
              <a:buSzPct val="70000"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У масленичного костра собиралось всегда много народу, было весело, звучало много песен. С Масленицей прощались и в шутку и всерьёз. Подбрасывая солому в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огонь.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sz="2400" b="1" dirty="0">
              <a:solidFill>
                <a:srgbClr val="3333FF"/>
              </a:solidFill>
              <a:latin typeface="Cooper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403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4742428"/>
            <a:ext cx="648072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23528" y="188641"/>
            <a:ext cx="8568951" cy="1296143"/>
          </a:xfrm>
        </p:spPr>
        <p:txBody>
          <a:bodyPr>
            <a:normAutofit fontScale="925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Дни становятся длиннее, солнце в небе голубом. Зазывать весну умеем – вкусные блины печём.</a:t>
            </a:r>
          </a:p>
          <a:p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056" name="Picture 8" descr="https://sun9-68.userapi.com/impf/c849432/v849432072/13c171/QD8uY0jJ7y4.jpg?size=510x374&amp;quality=96&amp;sign=9d8051ef332412abe38d0c9009dfc8c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678" y="1484784"/>
            <a:ext cx="7150650" cy="5243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59570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492896"/>
            <a:ext cx="8686800" cy="841248"/>
          </a:xfrm>
        </p:spPr>
        <p:txBody>
          <a:bodyPr>
            <a:normAutofit/>
          </a:bodyPr>
          <a:lstStyle/>
          <a:p>
            <a:pPr lvl="0" algn="ctr" fontAlgn="base">
              <a:spcAft>
                <a:spcPct val="0"/>
              </a:spcAft>
            </a:pPr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188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940152" y="424094"/>
            <a:ext cx="2520280" cy="5165146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800" b="1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800" b="1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Раз, два, три,</a:t>
            </a:r>
            <a:br>
              <a:rPr lang="ru-RU" sz="2800" b="1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800" b="1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Вот весна идет, смотри!</a:t>
            </a:r>
            <a:br>
              <a:rPr lang="ru-RU" sz="2800" b="1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800" b="1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Вы ей двери отворите,</a:t>
            </a:r>
            <a:br>
              <a:rPr lang="ru-RU" sz="2800" b="1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800" b="1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Дружно в гости позовите!</a:t>
            </a:r>
            <a:r>
              <a:rPr lang="ru-RU" sz="2800" b="1" dirty="0">
                <a:solidFill>
                  <a:srgbClr val="008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800" b="1" dirty="0">
                <a:solidFill>
                  <a:srgbClr val="008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2342389" y="378375"/>
            <a:ext cx="2884621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4" name="Picture 4" descr="https://kladraz.ru/upload/blogs2/2020/3/13966_e4a68df29ffc955242076c4639df3e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5184576" cy="6624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2289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6468" y="2894664"/>
            <a:ext cx="6035675" cy="3730625"/>
          </a:xfrm>
          <a:prstGeom prst="rect">
            <a:avLst/>
          </a:prstGeom>
          <a:noFill/>
        </p:spPr>
      </p:pic>
      <p:pic>
        <p:nvPicPr>
          <p:cNvPr id="1030" name="Picture 6" descr="http://market.hodak.biz/images/stories/Maslenica_su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54305" y="84249"/>
            <a:ext cx="5905500" cy="4000501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5947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ww.zastavki.com/pictures/1600x1200/2011/Holidays_Carnival_Scarecrow_at_Shrovetide_027255_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4053"/>
            <a:ext cx="9144000" cy="6859588"/>
          </a:xfrm>
          <a:prstGeom prst="snipRoundRect">
            <a:avLst>
              <a:gd name="adj1" fmla="val 16667"/>
              <a:gd name="adj2" fmla="val 40687"/>
            </a:avLst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548680"/>
            <a:ext cx="67687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dirty="0">
                <a:solidFill>
                  <a:srgbClr val="00CC00"/>
                </a:solidFill>
                <a:latin typeface="Arial" charset="0"/>
                <a:cs typeface="Arial" charset="0"/>
              </a:rPr>
              <a:t>Масленица – это проводы зимы и встреча весны</a:t>
            </a:r>
            <a:endParaRPr lang="ru-RU" sz="4000" dirty="0">
              <a:solidFill>
                <a:srgbClr val="000000"/>
              </a:solidFill>
              <a:latin typeface="Arial Unicode MS" pitchFamily="34" charset="-128"/>
            </a:endParaRPr>
          </a:p>
        </p:txBody>
      </p:sp>
      <p:pic>
        <p:nvPicPr>
          <p:cNvPr id="5" name="Picture 2" descr="https://encrypted-tbn2.google.com/images?q=tbn:ANd9GcSHd0EMYnourIsidlHDYeyjdK8ESeFTuadLGmXcIx3SKh0IVLd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36296" y="257631"/>
            <a:ext cx="1681163" cy="16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872119"/>
            <a:ext cx="3968750" cy="466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673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baby.ladybye.ru/wp-content/uploads/2012/02/200602270939-3410.ht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192" y="240261"/>
            <a:ext cx="2592288" cy="3061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img-fotki.yandex.ru/get/5506/21871983.3b/0_7339c_f1c4bce5_X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575" y="3302018"/>
            <a:ext cx="474345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40886" y="620688"/>
            <a:ext cx="482453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На Масленицу провожают зиму, встречают весеннее солнышко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265422" y="4437112"/>
            <a:ext cx="362851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3333FF"/>
                </a:solidFill>
                <a:latin typeface="Cooper" pitchFamily="34" charset="0"/>
              </a:rPr>
              <a:t>Масленица всегда была шумной, весёлой с песнями и играми</a:t>
            </a:r>
          </a:p>
        </p:txBody>
      </p:sp>
    </p:spTree>
    <p:extLst>
      <p:ext uri="{BB962C8B-B14F-4D97-AF65-F5344CB8AC3E}">
        <p14:creationId xmlns:p14="http://schemas.microsoft.com/office/powerpoint/2010/main" val="426818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edu.of.ru/attach.asp?a_no=15613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424114">
            <a:off x="906475" y="1298104"/>
            <a:ext cx="4395149" cy="4664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308554"/>
            <a:ext cx="77048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3333FF"/>
                </a:solidFill>
                <a:latin typeface="Cooper" pitchFamily="34" charset="0"/>
              </a:rPr>
              <a:t>Чтобы всё в будущем году было благополучно пели песенки-</a:t>
            </a:r>
            <a:r>
              <a:rPr lang="ru-RU" sz="2400" b="1" dirty="0" err="1">
                <a:solidFill>
                  <a:srgbClr val="3333FF"/>
                </a:solidFill>
                <a:latin typeface="Cooper" pitchFamily="34" charset="0"/>
              </a:rPr>
              <a:t>заклички</a:t>
            </a:r>
            <a:endParaRPr lang="ru-RU" sz="2400" b="1" dirty="0">
              <a:solidFill>
                <a:srgbClr val="3333FF"/>
              </a:solidFill>
              <a:latin typeface="Cooper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88024" y="2289555"/>
            <a:ext cx="413995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3333FF"/>
                </a:solidFill>
                <a:latin typeface="Cooper" pitchFamily="34" charset="0"/>
              </a:rPr>
              <a:t>Выходи, народ,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3333FF"/>
                </a:solidFill>
                <a:latin typeface="Cooper" pitchFamily="34" charset="0"/>
              </a:rPr>
              <a:t>Становись у ворот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3333FF"/>
                </a:solidFill>
                <a:latin typeface="Cooper" pitchFamily="34" charset="0"/>
              </a:rPr>
              <a:t>Весну закликать,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3333FF"/>
                </a:solidFill>
                <a:latin typeface="Cooper" pitchFamily="34" charset="0"/>
              </a:rPr>
              <a:t>Зимушку провожать.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3333FF"/>
                </a:solidFill>
                <a:latin typeface="Cooper" pitchFamily="34" charset="0"/>
              </a:rPr>
              <a:t>Весна, весна-красна,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3333FF"/>
                </a:solidFill>
                <a:latin typeface="Cooper" pitchFamily="34" charset="0"/>
              </a:rPr>
              <a:t>Приди, весна, с радостью!</a:t>
            </a:r>
          </a:p>
        </p:txBody>
      </p:sp>
    </p:spTree>
    <p:extLst>
      <p:ext uri="{BB962C8B-B14F-4D97-AF65-F5344CB8AC3E}">
        <p14:creationId xmlns:p14="http://schemas.microsoft.com/office/powerpoint/2010/main" val="405729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404664"/>
            <a:ext cx="77048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3333FF"/>
                </a:solidFill>
                <a:latin typeface="Cooper" pitchFamily="34" charset="0"/>
              </a:rPr>
              <a:t>Всю неделю на Масленицу веселились, катались с горки, водили хороводы</a:t>
            </a:r>
          </a:p>
        </p:txBody>
      </p:sp>
      <p:pic>
        <p:nvPicPr>
          <p:cNvPr id="5122" name="Picture 2" descr="http://savepic.ru/3482175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1136430">
            <a:off x="435588" y="1349928"/>
            <a:ext cx="3696429" cy="5130411"/>
          </a:xfrm>
          <a:prstGeom prst="roundRect">
            <a:avLst>
              <a:gd name="adj" fmla="val 18248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s017.radikal.ru/i414/1112/05/c221d56ae6dd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3928" y="1667619"/>
            <a:ext cx="4968552" cy="3517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037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img-fotki.yandex.ru/get/4406/101695605.dcd/0_9d495_c7d920de_XL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5874988" cy="391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83968" y="4367138"/>
            <a:ext cx="45158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" pitchFamily="34" charset="0"/>
              </a:rPr>
              <a:t>Как на масленой неделе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" pitchFamily="34" charset="0"/>
              </a:rPr>
              <a:t>Из трубы блины летели.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" pitchFamily="34" charset="0"/>
              </a:rPr>
              <a:t>Ой, </a:t>
            </a:r>
            <a:r>
              <a:rPr lang="ru-RU" sz="2400" b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" pitchFamily="34" charset="0"/>
              </a:rPr>
              <a:t>блиночки</a:t>
            </a:r>
            <a:r>
              <a:rPr lang="ru-RU" sz="2400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" pitchFamily="34" charset="0"/>
              </a:rPr>
              <a:t> мои,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" pitchFamily="34" charset="0"/>
              </a:rPr>
              <a:t>Блины масленые,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" pitchFamily="34" charset="0"/>
              </a:rPr>
              <a:t>Ой, блины, блины, блины,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" pitchFamily="34" charset="0"/>
              </a:rPr>
              <a:t>Разрумяненькие</a:t>
            </a:r>
            <a:r>
              <a:rPr lang="ru-RU" sz="2400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7249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653</TotalTime>
  <Words>505</Words>
  <Application>Microsoft Office PowerPoint</Application>
  <PresentationFormat>Экран (4:3)</PresentationFormat>
  <Paragraphs>56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3" baseType="lpstr">
      <vt:lpstr>Arial Unicode MS</vt:lpstr>
      <vt:lpstr>Arial</vt:lpstr>
      <vt:lpstr>Calibri</vt:lpstr>
      <vt:lpstr>Cooper</vt:lpstr>
      <vt:lpstr>Franklin Gothic Book</vt:lpstr>
      <vt:lpstr>Franklin Gothic Medium</vt:lpstr>
      <vt:lpstr>Times New Roman</vt:lpstr>
      <vt:lpstr>Wingdings 2</vt:lpstr>
      <vt:lpstr>Трек</vt:lpstr>
      <vt:lpstr>Презентация PowerPoint</vt:lpstr>
      <vt:lpstr>Раз, два, три, четыре, пять,  Будем зиму провожать! </vt:lpstr>
      <vt:lpstr> Раз, два, три, Вот весна идет, смотри! Вы ей двери отворите, Дружно в гости позовите!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Заячий остров</dc:title>
  <dc:creator>Guest</dc:creator>
  <cp:lastModifiedBy>И</cp:lastModifiedBy>
  <cp:revision>71</cp:revision>
  <dcterms:created xsi:type="dcterms:W3CDTF">2011-04-21T14:37:15Z</dcterms:created>
  <dcterms:modified xsi:type="dcterms:W3CDTF">2021-03-11T21:59:55Z</dcterms:modified>
</cp:coreProperties>
</file>