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65" r:id="rId3"/>
    <p:sldId id="283" r:id="rId4"/>
    <p:sldId id="310" r:id="rId5"/>
    <p:sldId id="285" r:id="rId6"/>
    <p:sldId id="286" r:id="rId7"/>
    <p:sldId id="313" r:id="rId8"/>
    <p:sldId id="287" r:id="rId9"/>
    <p:sldId id="288" r:id="rId10"/>
    <p:sldId id="290" r:id="rId11"/>
    <p:sldId id="291" r:id="rId12"/>
    <p:sldId id="293" r:id="rId13"/>
    <p:sldId id="292" r:id="rId14"/>
    <p:sldId id="298" r:id="rId15"/>
    <p:sldId id="301" r:id="rId16"/>
    <p:sldId id="307" r:id="rId17"/>
    <p:sldId id="256" r:id="rId18"/>
    <p:sldId id="299" r:id="rId19"/>
    <p:sldId id="311" r:id="rId20"/>
    <p:sldId id="295" r:id="rId21"/>
    <p:sldId id="312" r:id="rId22"/>
    <p:sldId id="296" r:id="rId23"/>
    <p:sldId id="302" r:id="rId24"/>
    <p:sldId id="303" r:id="rId25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310"/>
            <p14:sldId id="285"/>
            <p14:sldId id="286"/>
            <p14:sldId id="313"/>
            <p14:sldId id="287"/>
            <p14:sldId id="288"/>
            <p14:sldId id="290"/>
            <p14:sldId id="291"/>
            <p14:sldId id="293"/>
            <p14:sldId id="292"/>
            <p14:sldId id="298"/>
            <p14:sldId id="301"/>
            <p14:sldId id="307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11"/>
            <p14:sldId id="295"/>
            <p14:sldId id="312"/>
            <p14:sldId id="296"/>
            <p14:sldId id="302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65" d="100"/>
          <a:sy n="65" d="100"/>
        </p:scale>
        <p:origin x="900" y="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10.12.2025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10.12.2025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16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497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48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10.12.2025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800200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>
                <a:solidFill>
                  <a:srgbClr val="FFC000"/>
                </a:solidFill>
                <a:latin typeface="Cambria"/>
                <a:ea typeface="+mj-ea"/>
                <a:cs typeface="+mj-cs"/>
              </a:rPr>
              <a:t>Старшая   группа</a:t>
            </a:r>
            <a:br>
              <a:rPr lang="ru-RU" sz="3600" b="0" i="0" dirty="0">
                <a:solidFill>
                  <a:srgbClr val="FFC000"/>
                </a:solidFill>
                <a:latin typeface="Cambria"/>
                <a:ea typeface="+mj-ea"/>
                <a:cs typeface="+mj-cs"/>
              </a:rPr>
            </a:br>
            <a:br>
              <a:rPr lang="ru-RU" sz="3600" b="0" i="0" dirty="0">
                <a:latin typeface="Cambria"/>
                <a:ea typeface="+mj-ea"/>
                <a:cs typeface="+mj-cs"/>
              </a:rPr>
            </a:br>
            <a:r>
              <a:rPr lang="ru-RU" sz="3600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Тема</a:t>
            </a:r>
            <a:r>
              <a:rPr lang="ru-RU" sz="3600" b="0" i="0" dirty="0">
                <a:solidFill>
                  <a:srgbClr val="FFC000"/>
                </a:solidFill>
                <a:latin typeface="Cambria"/>
                <a:ea typeface="+mj-ea"/>
                <a:cs typeface="+mj-cs"/>
              </a:rPr>
              <a:t>: </a:t>
            </a:r>
            <a:r>
              <a:rPr lang="ru-RU" sz="3600" b="0" i="0" dirty="0">
                <a:latin typeface="Cambria"/>
                <a:ea typeface="+mj-ea"/>
                <a:cs typeface="+mj-cs"/>
              </a:rPr>
              <a:t>«</a:t>
            </a:r>
            <a:r>
              <a:rPr lang="ru-RU" sz="3600" b="1" i="1" dirty="0">
                <a:latin typeface="Book Antiqua" panose="02040602050305030304" pitchFamily="18" charset="0"/>
              </a:rPr>
              <a:t>Здравствуй, Зимушка-Зима</a:t>
            </a:r>
            <a:r>
              <a:rPr lang="ru-RU" sz="3600" b="0" i="0" dirty="0">
                <a:latin typeface="Cambria"/>
                <a:ea typeface="+mj-ea"/>
                <a:cs typeface="+mj-cs"/>
              </a:rPr>
              <a:t>!»</a:t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400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FFCC"/>
                </a:solidFill>
              </a:rPr>
              <a:t>Трофимова И.Ю.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FFCC"/>
                </a:solidFill>
              </a:rPr>
              <a:t>Воспитатель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FFCC"/>
                </a:solidFill>
              </a:rPr>
              <a:t>РЖД детский сад №25 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FFCC"/>
                </a:solidFill>
              </a:rPr>
              <a:t>г. Лиски</a:t>
            </a:r>
            <a:endParaRPr lang="ru-RU" sz="4400" b="0" i="0" baseline="0" dirty="0">
              <a:solidFill>
                <a:srgbClr val="00FFCC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i="0" baseline="0" dirty="0">
                <a:solidFill>
                  <a:srgbClr val="00FFCC"/>
                </a:solidFill>
                <a:latin typeface="Cambria"/>
                <a:ea typeface="+mn-ea"/>
                <a:cs typeface="+mn-cs"/>
              </a:rPr>
              <a:t>202</a:t>
            </a:r>
            <a:r>
              <a:rPr lang="en-US" sz="3600" i="0" baseline="0">
                <a:solidFill>
                  <a:srgbClr val="00FFCC"/>
                </a:solidFill>
                <a:latin typeface="Cambria"/>
                <a:ea typeface="+mn-ea"/>
                <a:cs typeface="+mn-cs"/>
              </a:rPr>
              <a:t>4</a:t>
            </a:r>
            <a:r>
              <a:rPr lang="ru-RU" sz="3600" i="0" baseline="0">
                <a:solidFill>
                  <a:srgbClr val="00FFCC"/>
                </a:solidFill>
                <a:latin typeface="Cambria"/>
                <a:ea typeface="+mn-ea"/>
                <a:cs typeface="+mn-cs"/>
              </a:rPr>
              <a:t>-2025 </a:t>
            </a:r>
            <a:r>
              <a:rPr lang="ru-RU" sz="3600" i="0" baseline="0" dirty="0">
                <a:solidFill>
                  <a:srgbClr val="00FFCC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«Ремонтная мастерская»</a:t>
            </a:r>
            <a:b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«Магазин»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481282" y="508923"/>
            <a:ext cx="3978275" cy="56388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6958013" y="50958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«Семья»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6093295"/>
            <a:ext cx="5040560" cy="6124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«Салон красоты»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2" b="15152"/>
          <a:stretch>
            <a:fillRect/>
          </a:stretch>
        </p:blipFill>
        <p:spPr>
          <a:xfrm>
            <a:off x="233980" y="404925"/>
            <a:ext cx="5822360" cy="540034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9" b="15199"/>
          <a:stretch>
            <a:fillRect/>
          </a:stretch>
        </p:blipFill>
        <p:spPr>
          <a:xfrm>
            <a:off x="6211888" y="409489"/>
            <a:ext cx="5814279" cy="5395775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«Музыки»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7102524" y="454025"/>
            <a:ext cx="3976687" cy="56388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557908" y="454025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25860" y="510269"/>
            <a:ext cx="3978275" cy="5638800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1773932" y="6262374"/>
            <a:ext cx="8496944" cy="7138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уединения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1773932" y="6262373"/>
            <a:ext cx="9865095" cy="470003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11807546" y="6116824"/>
            <a:ext cx="475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br>
              <a:rPr lang="ru-RU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r="2841"/>
          <a:stretch>
            <a:fillRect/>
          </a:stretch>
        </p:blipFill>
        <p:spPr>
          <a:xfrm>
            <a:off x="6985481" y="510268"/>
            <a:ext cx="3977794" cy="5638119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00FFCC"/>
                </a:solidFill>
              </a:rPr>
              <a:t> </a:t>
            </a:r>
            <a:r>
              <a:rPr lang="ru-RU" sz="2000" dirty="0">
                <a:solidFill>
                  <a:srgbClr val="00FFCC"/>
                </a:solidFill>
              </a:rPr>
              <a:t>Среда для диалога с родителями</a:t>
            </a:r>
          </a:p>
          <a:p>
            <a:pPr algn="ctr"/>
            <a:r>
              <a:rPr lang="ru-RU" sz="2000" dirty="0">
                <a:solidFill>
                  <a:srgbClr val="00FFCC"/>
                </a:solidFill>
              </a:rPr>
              <a:t>«Почта доверия»</a:t>
            </a:r>
          </a:p>
          <a:p>
            <a:pPr algn="ctr"/>
            <a:r>
              <a:rPr lang="ru-RU" sz="18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4842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solidFill>
                  <a:srgbClr val="FF9933"/>
                </a:solidFill>
              </a:rPr>
              <a:t> </a:t>
            </a:r>
            <a:r>
              <a:rPr lang="ru-RU" sz="1800" dirty="0">
                <a:solidFill>
                  <a:srgbClr val="00FFCC"/>
                </a:solidFill>
              </a:rPr>
              <a:t>Среда для диалога с родителями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6031258"/>
            <a:ext cx="4164899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0FFCC"/>
                </a:solidFill>
              </a:rPr>
              <a:t>Среда 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00FFCC"/>
                </a:solidFill>
              </a:rPr>
              <a:t>«Информация для родителей»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</a:rPr>
              <a:t>4. </a:t>
            </a:r>
            <a:r>
              <a:rPr lang="ru-RU" sz="1800" b="1" dirty="0">
                <a:solidFill>
                  <a:srgbClr val="00FF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00FFCC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73025" y="377826"/>
            <a:ext cx="3951317" cy="5602824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086689" y="387395"/>
            <a:ext cx="3952905" cy="5602841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" r="2781"/>
          <a:stretch>
            <a:fillRect/>
          </a:stretch>
        </p:blipFill>
        <p:spPr>
          <a:xfrm>
            <a:off x="8102600" y="350838"/>
            <a:ext cx="3968750" cy="5618162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45571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FFCC"/>
                </a:solidFill>
              </a:rPr>
              <a:t>Среда для диалога с родителями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5780" y="980728"/>
            <a:ext cx="5472608" cy="28803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FFCC"/>
                </a:solidFill>
              </a:rPr>
              <a:t>Для Вас, родители!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81" y="1916832"/>
            <a:ext cx="5655958" cy="423074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980728"/>
            <a:ext cx="5656084" cy="28803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FFCC"/>
                </a:solidFill>
              </a:rPr>
              <a:t>Выставка рисунков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62" y="1916832"/>
            <a:ext cx="5656084" cy="4230840"/>
          </a:xfrm>
        </p:spPr>
      </p:pic>
    </p:spTree>
    <p:extLst>
      <p:ext uri="{BB962C8B-B14F-4D97-AF65-F5344CB8AC3E}">
        <p14:creationId xmlns:p14="http://schemas.microsoft.com/office/powerpoint/2010/main" val="186462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00FFCC"/>
                </a:solidFill>
              </a:rPr>
              <a:t>Организация предметно-пространственной развивающей среды</a:t>
            </a:r>
            <a:br>
              <a:rPr lang="ru-RU" sz="4800" dirty="0">
                <a:solidFill>
                  <a:srgbClr val="00FFCC"/>
                </a:solidFill>
              </a:rPr>
            </a:br>
            <a:r>
              <a:rPr lang="ru-RU" sz="4800" dirty="0">
                <a:solidFill>
                  <a:srgbClr val="00FFCC"/>
                </a:solidFill>
              </a:rPr>
              <a:t> </a:t>
            </a:r>
            <a:r>
              <a:rPr lang="ru-RU" sz="4800">
                <a:solidFill>
                  <a:srgbClr val="00FFCC"/>
                </a:solidFill>
              </a:rPr>
              <a:t>в старшей </a:t>
            </a:r>
            <a:r>
              <a:rPr lang="ru-RU" sz="4800" dirty="0">
                <a:solidFill>
                  <a:srgbClr val="00FFCC"/>
                </a:solidFill>
              </a:rPr>
              <a:t>группе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22412" y="5714999"/>
            <a:ext cx="914400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03550" y="1052736"/>
            <a:ext cx="2610542" cy="223224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FFCC"/>
                </a:solidFill>
              </a:rPr>
              <a:t>Наш детский сад работает по программе поликультурного воспитания: «</a:t>
            </a:r>
            <a:r>
              <a:rPr lang="ru-RU" sz="2000" b="1" i="1" dirty="0">
                <a:solidFill>
                  <a:srgbClr val="00FFCC"/>
                </a:solidFill>
              </a:rPr>
              <a:t>Мы вместе</a:t>
            </a:r>
            <a:r>
              <a:rPr lang="ru-RU" sz="2000" dirty="0">
                <a:solidFill>
                  <a:srgbClr val="00FFCC"/>
                </a:solidFill>
              </a:rPr>
              <a:t>»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03550" y="3645024"/>
            <a:ext cx="3124200" cy="2374776"/>
          </a:xfrm>
        </p:spPr>
        <p:txBody>
          <a:bodyPr>
            <a:normAutofit fontScale="85000" lnSpcReduction="20000"/>
          </a:bodyPr>
          <a:lstStyle/>
          <a:p>
            <a:r>
              <a:rPr lang="ru-RU" sz="2100" b="1" i="1" dirty="0"/>
              <a:t>Цель программы</a:t>
            </a:r>
            <a:r>
              <a:rPr lang="ru-RU" sz="2100" dirty="0"/>
              <a:t>: </a:t>
            </a:r>
            <a:r>
              <a:rPr lang="ru-RU" dirty="0"/>
              <a:t>создание в дошкольном учреждении социокультурного пространства для толерантного взаимодействия ребенка с окружающим миром; повышение компетентности педагогов и родителей в сфере поликультурного воспитания и образования детей.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" r="2860"/>
          <a:stretch>
            <a:fillRect/>
          </a:stretch>
        </p:blipFill>
        <p:spPr>
          <a:xfrm>
            <a:off x="3872550" y="418939"/>
            <a:ext cx="3976687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942263" y="41910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285" y="0"/>
            <a:ext cx="9168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6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11087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FFCC"/>
                </a:solidFill>
              </a:rPr>
              <a:t>Развивающие игры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2996952"/>
            <a:ext cx="3124200" cy="2808312"/>
          </a:xfrm>
        </p:spPr>
        <p:txBody>
          <a:bodyPr>
            <a:normAutofit/>
          </a:bodyPr>
          <a:lstStyle/>
          <a:p>
            <a:r>
              <a:rPr lang="ru-RU" dirty="0"/>
              <a:t>Целью развивающих игр является всестороннее развитие детей дошкольного возраста. Развивающие игры способствуют формированию у детей конкретных психических процессов и способностей.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8152310" y="609600"/>
            <a:ext cx="3918765" cy="27432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8" b="9008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8152310" y="3494088"/>
            <a:ext cx="3918765" cy="2743200"/>
          </a:xfrm>
        </p:spPr>
      </p:pic>
    </p:spTree>
    <p:extLst>
      <p:ext uri="{BB962C8B-B14F-4D97-AF65-F5344CB8AC3E}">
        <p14:creationId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285400"/>
            <a:ext cx="3124200" cy="53758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средний,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190329" y="272521"/>
            <a:ext cx="4015459" cy="276884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3374528"/>
            <a:ext cx="3978275" cy="27432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r="1491"/>
          <a:stretch>
            <a:fillRect/>
          </a:stretch>
        </p:blipFill>
        <p:spPr>
          <a:xfrm>
            <a:off x="4227513" y="3375025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008" y="629515"/>
            <a:ext cx="7560840" cy="56706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94212" y="5949280"/>
            <a:ext cx="388843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endParaRPr lang="ru-RU" dirty="0"/>
          </a:p>
          <a:p>
            <a:pPr algn="ctr">
              <a:lnSpc>
                <a:spcPct val="110000"/>
              </a:lnSpc>
            </a:pPr>
            <a:r>
              <a:rPr lang="ru-RU" dirty="0"/>
              <a:t>Уголок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203196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8138" y="626761"/>
            <a:ext cx="2970582" cy="136208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 </a:t>
            </a:r>
            <a:r>
              <a:rPr lang="ru-RU" sz="2400" b="1" dirty="0">
                <a:solidFill>
                  <a:srgbClr val="00FFCC"/>
                </a:solidFill>
              </a:rPr>
              <a:t>Уголок «</a:t>
            </a:r>
            <a:r>
              <a:rPr lang="ru-RU" sz="2400" i="1" dirty="0">
                <a:solidFill>
                  <a:srgbClr val="00FFCC"/>
                </a:solidFill>
              </a:rPr>
              <a:t>Конструктивно-модельной деятельности</a:t>
            </a:r>
            <a:r>
              <a:rPr lang="ru-RU" sz="2400" dirty="0">
                <a:solidFill>
                  <a:srgbClr val="00FFCC"/>
                </a:solidFill>
              </a:rPr>
              <a:t>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2204865"/>
            <a:ext cx="3124200" cy="4060696"/>
          </a:xfrm>
        </p:spPr>
        <p:txBody>
          <a:bodyPr>
            <a:normAutofit/>
          </a:bodyPr>
          <a:lstStyle/>
          <a:p>
            <a:r>
              <a:rPr lang="ru-RU" dirty="0"/>
              <a:t>Конструирование – создает необходимый фундамент всестороннего развития ребенка, а так же способствует формированию образного мышления и чувства красоты, воображения, ловкости, внимания и целеустремленности. </a:t>
            </a: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6" b="23816"/>
          <a:stretch>
            <a:fillRect/>
          </a:stretch>
        </p:blipFill>
        <p:spPr>
          <a:xfrm>
            <a:off x="3746500" y="627063"/>
            <a:ext cx="8075613" cy="5638800"/>
          </a:xfrm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43523" y="609600"/>
            <a:ext cx="3124200" cy="231534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FFCC"/>
                </a:solidFill>
                <a:latin typeface="+mn-lt"/>
              </a:rPr>
              <a:t>Наш детский сад работает по программе ранней профориентации: </a:t>
            </a:r>
            <a:r>
              <a:rPr lang="ru-RU" sz="2000" dirty="0">
                <a:solidFill>
                  <a:srgbClr val="00FFCC"/>
                </a:solidFill>
                <a:latin typeface="+mn-lt"/>
              </a:rPr>
              <a:t>«</a:t>
            </a:r>
            <a:r>
              <a:rPr lang="ru-RU" sz="2000" i="1" dirty="0">
                <a:solidFill>
                  <a:srgbClr val="00FFCC"/>
                </a:solidFill>
                <a:latin typeface="+mn-lt"/>
              </a:rPr>
              <a:t>Железнодорожные традиции в воспитании дошкольников</a:t>
            </a:r>
            <a:r>
              <a:rPr lang="ru-RU" sz="2000" dirty="0">
                <a:solidFill>
                  <a:srgbClr val="00FFCC"/>
                </a:solidFill>
                <a:latin typeface="+mn-lt"/>
              </a:rPr>
              <a:t>»</a:t>
            </a:r>
            <a:endParaRPr lang="ru-RU" sz="2000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3212976"/>
            <a:ext cx="3124200" cy="3035424"/>
          </a:xfrm>
        </p:spPr>
        <p:txBody>
          <a:bodyPr>
            <a:normAutofit fontScale="92500" lnSpcReduction="10000"/>
          </a:bodyPr>
          <a:lstStyle/>
          <a:p>
            <a:r>
              <a:rPr lang="ru-RU" sz="1900" b="1" dirty="0"/>
              <a:t>Цель</a:t>
            </a:r>
            <a:r>
              <a:rPr lang="ru-RU" b="1" dirty="0"/>
              <a:t>:</a:t>
            </a:r>
            <a:r>
              <a:rPr lang="ru-RU" dirty="0"/>
              <a:t> создание условий для ознакомления дошкольников с прошлым и настоящим железной дороги, ее ролью в жизни нашего города, всей страны; знакомство детей с железнодорожными профессиями; воспитание чувства гордости за родителей, работающих на железной дороге. 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2566020" y="609600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val="90343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r="370"/>
          <a:stretch>
            <a:fillRect/>
          </a:stretch>
        </p:blipFill>
        <p:spPr>
          <a:xfrm>
            <a:off x="190500" y="611188"/>
            <a:ext cx="7704112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r="2841"/>
          <a:stretch>
            <a:fillRect/>
          </a:stretch>
        </p:blipFill>
        <p:spPr>
          <a:xfrm>
            <a:off x="7966620" y="611188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195270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43523" y="609600"/>
            <a:ext cx="3124200" cy="80317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FFCC"/>
                </a:solidFill>
              </a:rPr>
              <a:t>1. Рабочий сектор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1412776"/>
            <a:ext cx="3124200" cy="4835624"/>
          </a:xfrm>
        </p:spPr>
        <p:txBody>
          <a:bodyPr/>
          <a:lstStyle/>
          <a:p>
            <a:r>
              <a:rPr lang="ru-RU" b="1" dirty="0"/>
              <a:t>Предметно- развивающая среда</a:t>
            </a:r>
            <a:r>
              <a:rPr lang="ru-RU" dirty="0"/>
              <a:t> группы меняется в зависимости от возрастных особенностей детей, периода обучения, образовательной программы.</a:t>
            </a:r>
            <a:endParaRPr lang="ru-RU" b="1" dirty="0"/>
          </a:p>
          <a:p>
            <a:r>
              <a:rPr lang="ru-RU" b="1" dirty="0"/>
              <a:t>Предметная среда</a:t>
            </a:r>
            <a:r>
              <a:rPr lang="ru-RU" dirty="0"/>
              <a:t> имеет характер открытой, незамкнутой системы, способной к корректировке и </a:t>
            </a:r>
            <a:r>
              <a:rPr lang="ru-RU" b="1" dirty="0"/>
              <a:t>развитию.  </a:t>
            </a:r>
            <a:endParaRPr lang="ru-RU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>
            <a:fillRect/>
          </a:stretch>
        </p:blipFill>
        <p:spPr>
          <a:xfrm>
            <a:off x="4387850" y="609600"/>
            <a:ext cx="3978275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0" r="23500"/>
          <a:stretch>
            <a:fillRect/>
          </a:stretch>
        </p:blipFill>
        <p:spPr>
          <a:xfrm>
            <a:off x="190500" y="609600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158641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1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познавательной и исследовательской деятельности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математического развития </a:t>
            </a: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речевого развития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4133850" y="473075"/>
            <a:ext cx="3976688" cy="56388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8185150" y="473075"/>
            <a:ext cx="3977640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56835" y="484402"/>
            <a:ext cx="3976688" cy="5638800"/>
          </a:xfrm>
        </p:spPr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1884" y="6031259"/>
            <a:ext cx="3978275" cy="4940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физического развития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6671828" y="6069013"/>
            <a:ext cx="3694112" cy="73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20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090988" y="6237312"/>
            <a:ext cx="4379688" cy="4340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rgbClr val="00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341884" y="429597"/>
            <a:ext cx="3978275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5" r="6435"/>
          <a:stretch>
            <a:fillRect/>
          </a:stretch>
        </p:blipFill>
        <p:spPr>
          <a:xfrm>
            <a:off x="6671828" y="396964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640271"/>
            <a:ext cx="4464497" cy="54449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620687"/>
            <a:ext cx="6671595" cy="54449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5980" y="6237312"/>
            <a:ext cx="7632848" cy="37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dirty="0">
                <a:solidFill>
                  <a:srgbClr val="00FFCC"/>
                </a:solidFill>
              </a:rPr>
              <a:t>                 Центр патриотического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26920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r="2841"/>
          <a:stretch>
            <a:fillRect/>
          </a:stretch>
        </p:blipFill>
        <p:spPr>
          <a:xfrm>
            <a:off x="717550" y="501650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r="2841"/>
          <a:stretch>
            <a:fillRect/>
          </a:stretch>
        </p:blipFill>
        <p:spPr>
          <a:xfrm>
            <a:off x="7318548" y="50165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4109756" y="172278"/>
            <a:ext cx="3977640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4" r="235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6093296"/>
            <a:ext cx="5099785" cy="57606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«Повар»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Сюжетно-ролевая игра «Кафе»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>
          <a:xfrm>
            <a:off x="6137275" y="590716"/>
            <a:ext cx="5596054" cy="5317844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>
          <a:xfrm>
            <a:off x="334165" y="590716"/>
            <a:ext cx="5691531" cy="5317844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470</Words>
  <Application>Microsoft Office PowerPoint</Application>
  <PresentationFormat>Произвольный</PresentationFormat>
  <Paragraphs>93</Paragraphs>
  <Slides>23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Arial Narrow</vt:lpstr>
      <vt:lpstr>Book Antiqua</vt:lpstr>
      <vt:lpstr>Bookman Old Style</vt:lpstr>
      <vt:lpstr>Cambria</vt:lpstr>
      <vt:lpstr>Times New Roman</vt:lpstr>
      <vt:lpstr>Wingdings</vt:lpstr>
      <vt:lpstr>GraduationAlbum_16x9</vt:lpstr>
      <vt:lpstr>Старшая   группа  Тема: «Здравствуй, Зимушка-Зима!» </vt:lpstr>
      <vt:lpstr>Вход в группу, нижняя левая точка</vt:lpstr>
      <vt:lpstr>1. Рабочий сектор  </vt:lpstr>
      <vt:lpstr>Презентация PowerPoint</vt:lpstr>
      <vt:lpstr>Презентация PowerPoint</vt:lpstr>
      <vt:lpstr>Презентация PowerPoint</vt:lpstr>
      <vt:lpstr>1.6. Рабочий сектор  (Методическая литература педагога)</vt:lpstr>
      <vt:lpstr>     </vt:lpstr>
      <vt:lpstr>Презентация PowerPoint</vt:lpstr>
      <vt:lpstr>Сюжетно-ролевая игра «Ремонтная мастерская»  </vt:lpstr>
      <vt:lpstr>Презентация PowerPoint</vt:lpstr>
      <vt:lpstr> Уголок «Музыки» </vt:lpstr>
      <vt:lpstr>Презентация PowerPoint</vt:lpstr>
      <vt:lpstr>Презентация PowerPoint</vt:lpstr>
      <vt:lpstr>Среда для диалога с родителями</vt:lpstr>
      <vt:lpstr>Организация предметно-пространственной развивающей среды  в старшей группе</vt:lpstr>
      <vt:lpstr>Наш детский сад работает по программе поликультурного воспитания: «Мы вместе»</vt:lpstr>
      <vt:lpstr>Презентация PowerPoint</vt:lpstr>
      <vt:lpstr>Развивающие игры</vt:lpstr>
      <vt:lpstr>Презентация PowerPoint</vt:lpstr>
      <vt:lpstr> Уголок «Конструктивно-модельной деятельности»</vt:lpstr>
      <vt:lpstr>Наш детский сад работает по программе ранней профориентации: «Железнодорожные традиции в воспитании дошкольников»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2025-12-10T10:14:11Z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