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497ED3"/>
    <a:srgbClr val="FFCC00"/>
    <a:srgbClr val="660033"/>
    <a:srgbClr val="CC3399"/>
    <a:srgbClr val="FF0066"/>
    <a:srgbClr val="FF3300"/>
    <a:srgbClr val="B4D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003399"/>
                </a:solidFill>
                <a:latin typeface="Arial Black" panose="020B0A04020102020204" pitchFamily="34" charset="0"/>
              </a:rPr>
              <a:t>Детский сад №103 ОАО «РЖД»</a:t>
            </a:r>
            <a:br>
              <a:rPr lang="ru-RU" sz="2000" dirty="0" smtClean="0">
                <a:solidFill>
                  <a:srgbClr val="003399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+mn-lt"/>
              </a:rPr>
              <a:t>Воспитатель: Трофимова И.Ю.</a:t>
            </a:r>
            <a:endParaRPr lang="ru-RU" sz="2000" dirty="0">
              <a:solidFill>
                <a:srgbClr val="003399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8775759" cy="388077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3399"/>
                </a:solidFill>
                <a:latin typeface="Arial Black" panose="020B0A04020102020204" pitchFamily="34" charset="0"/>
              </a:rPr>
              <a:t>«Наш </a:t>
            </a:r>
            <a:r>
              <a:rPr lang="ru-RU" sz="4000" dirty="0">
                <a:solidFill>
                  <a:srgbClr val="003399"/>
                </a:solidFill>
                <a:latin typeface="Arial Black" panose="020B0A04020102020204" pitchFamily="34" charset="0"/>
              </a:rPr>
              <a:t>веселый Новый </a:t>
            </a:r>
            <a:r>
              <a:rPr lang="ru-RU" sz="4000">
                <a:solidFill>
                  <a:srgbClr val="003399"/>
                </a:solidFill>
                <a:latin typeface="Arial Black" panose="020B0A04020102020204" pitchFamily="34" charset="0"/>
              </a:rPr>
              <a:t>Год</a:t>
            </a:r>
            <a:r>
              <a:rPr lang="ru-RU" sz="4000" smtClean="0">
                <a:solidFill>
                  <a:srgbClr val="003399"/>
                </a:solidFill>
                <a:latin typeface="Arial Black" panose="020B0A04020102020204" pitchFamily="34" charset="0"/>
              </a:rPr>
              <a:t>!»</a:t>
            </a:r>
            <a:endParaRPr lang="ru-RU" sz="4000" dirty="0" smtClean="0">
              <a:solidFill>
                <a:srgbClr val="003399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i="1" dirty="0">
                <a:solidFill>
                  <a:srgbClr val="003399"/>
                </a:solidFill>
                <a:latin typeface="Monotype Corsiva" panose="03010101010201010101" pitchFamily="66" charset="0"/>
              </a:rPr>
              <a:t>(</a:t>
            </a:r>
            <a:r>
              <a:rPr lang="ru-RU" sz="4000" b="1" i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отчет о проведении Новогоднего утренника в младшей группе «Теремок»)</a:t>
            </a:r>
          </a:p>
          <a:p>
            <a:pPr algn="ctr"/>
            <a:r>
              <a:rPr lang="ru-RU" sz="2800" b="1" i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27.12.2018г.</a:t>
            </a:r>
            <a:endParaRPr lang="ru-RU" sz="2800" b="1" i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24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310" y="2060619"/>
            <a:ext cx="5100034" cy="300077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497ED3"/>
                </a:solidFill>
              </a:rPr>
              <a:t>Славно день прошел у нас,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И грустно не признаться,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Что настал прощанья час.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Пора нам расставаться.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Под этой елкой новогодней,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Где льются песни, шутки, смех, 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Мы поздравляем с Новым годом:</a:t>
            </a:r>
            <a:br>
              <a:rPr lang="ru-RU" sz="2000" dirty="0" smtClean="0">
                <a:solidFill>
                  <a:srgbClr val="497ED3"/>
                </a:solidFill>
              </a:rPr>
            </a:br>
            <a:r>
              <a:rPr lang="ru-RU" sz="2000" dirty="0" smtClean="0">
                <a:solidFill>
                  <a:srgbClr val="497ED3"/>
                </a:solidFill>
              </a:rPr>
              <a:t>Всех, всех, всех!</a:t>
            </a:r>
            <a:endParaRPr lang="ru-RU" sz="2000" dirty="0">
              <a:solidFill>
                <a:srgbClr val="497ED3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926739"/>
            <a:ext cx="4231113" cy="5641485"/>
          </a:xfrm>
        </p:spPr>
      </p:pic>
    </p:spTree>
    <p:extLst>
      <p:ext uri="{BB962C8B-B14F-4D97-AF65-F5344CB8AC3E}">
        <p14:creationId xmlns:p14="http://schemas.microsoft.com/office/powerpoint/2010/main" val="414002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5" y="360609"/>
            <a:ext cx="6310648" cy="1442434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Собрались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у ёлки мы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сегодня</a:t>
            </a:r>
            <a:b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повсюду слышен детский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смех,</a:t>
            </a:r>
            <a:b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С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праздником волшебным, новогодним</a:t>
            </a:r>
            <a:b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Поздравляем 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всех, всех, всех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</a:rPr>
              <a:t>!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413" y="1970467"/>
            <a:ext cx="6027313" cy="4520485"/>
          </a:xfrm>
        </p:spPr>
      </p:pic>
    </p:spTree>
    <p:extLst>
      <p:ext uri="{BB962C8B-B14F-4D97-AF65-F5344CB8AC3E}">
        <p14:creationId xmlns:p14="http://schemas.microsoft.com/office/powerpoint/2010/main" val="218165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2320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rgbClr val="00B0F0"/>
                </a:solidFill>
              </a:rPr>
              <a:t>Нам сегодня весело! День такой </a:t>
            </a:r>
            <a:r>
              <a:rPr lang="ru-RU" sz="2700" dirty="0" smtClean="0">
                <a:solidFill>
                  <a:srgbClr val="00B0F0"/>
                </a:solidFill>
              </a:rPr>
              <a:t>хороший!</a:t>
            </a:r>
            <a:br>
              <a:rPr lang="ru-RU" sz="2700" dirty="0" smtClean="0">
                <a:solidFill>
                  <a:srgbClr val="00B0F0"/>
                </a:solidFill>
              </a:rPr>
            </a:br>
            <a:r>
              <a:rPr lang="ru-RU" sz="2700" dirty="0" smtClean="0">
                <a:solidFill>
                  <a:srgbClr val="00B0F0"/>
                </a:solidFill>
              </a:rPr>
              <a:t>Пляшут </a:t>
            </a:r>
            <a:r>
              <a:rPr lang="ru-RU" sz="2700" dirty="0">
                <a:solidFill>
                  <a:srgbClr val="00B0F0"/>
                </a:solidFill>
              </a:rPr>
              <a:t>все у елочки, хлопают в ладоши!</a:t>
            </a:r>
            <a:r>
              <a:rPr lang="ru-RU" sz="2800" dirty="0">
                <a:solidFill>
                  <a:srgbClr val="00B0F0"/>
                </a:solidFill>
              </a:rPr>
              <a:t/>
            </a:r>
            <a:br>
              <a:rPr lang="ru-RU" sz="2800" dirty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48" y="1674254"/>
            <a:ext cx="6249246" cy="4686935"/>
          </a:xfrm>
        </p:spPr>
      </p:pic>
    </p:spTree>
    <p:extLst>
      <p:ext uri="{BB962C8B-B14F-4D97-AF65-F5344CB8AC3E}">
        <p14:creationId xmlns:p14="http://schemas.microsoft.com/office/powerpoint/2010/main" val="3335500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</a:t>
            </a:r>
            <a:r>
              <a:rPr lang="ru-RU" sz="27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Дед </a:t>
            </a:r>
            <a:r>
              <a:rPr lang="ru-RU" sz="27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Мороз идёт на праздник в </a:t>
            </a:r>
            <a:r>
              <a:rPr lang="ru-RU" sz="27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синей </a:t>
            </a:r>
            <a:r>
              <a:rPr lang="ru-RU" sz="27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шубе, в валенках,</a:t>
            </a:r>
            <a:br>
              <a:rPr lang="ru-RU" sz="2700" b="1" dirty="0">
                <a:solidFill>
                  <a:srgbClr val="003399"/>
                </a:solidFill>
                <a:latin typeface="Monotype Corsiva" panose="03010101010201010101" pitchFamily="66" charset="0"/>
              </a:rPr>
            </a:br>
            <a:r>
              <a:rPr lang="ru-RU" sz="27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             </a:t>
            </a:r>
            <a:r>
              <a:rPr lang="ru-RU" sz="2700" b="1" dirty="0" smtClean="0">
                <a:solidFill>
                  <a:srgbClr val="003399"/>
                </a:solidFill>
                <a:latin typeface="Monotype Corsiva" panose="03010101010201010101" pitchFamily="66" charset="0"/>
              </a:rPr>
              <a:t>Он </a:t>
            </a:r>
            <a:r>
              <a:rPr lang="ru-RU" sz="2700" b="1" dirty="0">
                <a:solidFill>
                  <a:srgbClr val="003399"/>
                </a:solidFill>
                <a:latin typeface="Monotype Corsiva" panose="03010101010201010101" pitchFamily="66" charset="0"/>
              </a:rPr>
              <a:t>несёт с собой подарки для детишек маленьких!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44" y="2023975"/>
            <a:ext cx="6143223" cy="4587895"/>
          </a:xfrm>
        </p:spPr>
      </p:pic>
    </p:spTree>
    <p:extLst>
      <p:ext uri="{BB962C8B-B14F-4D97-AF65-F5344CB8AC3E}">
        <p14:creationId xmlns:p14="http://schemas.microsoft.com/office/powerpoint/2010/main" val="18678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12124"/>
            <a:ext cx="8596668" cy="12492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ru-RU" sz="2200" b="1" dirty="0" smtClean="0">
                <a:solidFill>
                  <a:srgbClr val="CC3399"/>
                </a:solidFill>
                <a:latin typeface="Segoe Print" panose="02000600000000000000" pitchFamily="2" charset="0"/>
              </a:rPr>
              <a:t>Ножки </a:t>
            </a:r>
            <a:r>
              <a:rPr lang="ru-RU" sz="2200" b="1" dirty="0">
                <a:solidFill>
                  <a:srgbClr val="CC3399"/>
                </a:solidFill>
                <a:latin typeface="Segoe Print" panose="02000600000000000000" pitchFamily="2" charset="0"/>
              </a:rPr>
              <a:t>деток маленьких не стоят, не стоят.      </a:t>
            </a:r>
            <a:r>
              <a:rPr lang="ru-RU" sz="2200" b="1" i="1" dirty="0">
                <a:solidFill>
                  <a:srgbClr val="CC3399"/>
                </a:solidFill>
                <a:latin typeface="Segoe Print" panose="02000600000000000000" pitchFamily="2" charset="0"/>
              </a:rPr>
              <a:t>         </a:t>
            </a:r>
            <a:r>
              <a:rPr lang="ru-RU" b="1" dirty="0">
                <a:solidFill>
                  <a:srgbClr val="CC3399"/>
                </a:solidFill>
                <a:latin typeface="Segoe Print" panose="02000600000000000000" pitchFamily="2" charset="0"/>
              </a:rPr>
              <a:t/>
            </a:r>
            <a:br>
              <a:rPr lang="ru-RU" b="1" dirty="0">
                <a:solidFill>
                  <a:srgbClr val="CC3399"/>
                </a:solidFill>
                <a:latin typeface="Segoe Print" panose="02000600000000000000" pitchFamily="2" charset="0"/>
              </a:rPr>
            </a:br>
            <a:r>
              <a:rPr lang="ru-RU" b="1" dirty="0" smtClean="0">
                <a:solidFill>
                  <a:srgbClr val="CC3399"/>
                </a:solidFill>
                <a:latin typeface="Segoe Print" panose="02000600000000000000" pitchFamily="2" charset="0"/>
              </a:rPr>
              <a:t>     </a:t>
            </a:r>
            <a:r>
              <a:rPr lang="ru-RU" sz="2200" b="1" dirty="0" smtClean="0">
                <a:solidFill>
                  <a:srgbClr val="CC3399"/>
                </a:solidFill>
                <a:latin typeface="Segoe Print" panose="02000600000000000000" pitchFamily="2" charset="0"/>
              </a:rPr>
              <a:t>Танцевать </a:t>
            </a:r>
            <a:r>
              <a:rPr lang="ru-RU" sz="2200" b="1" dirty="0">
                <a:solidFill>
                  <a:srgbClr val="CC3399"/>
                </a:solidFill>
                <a:latin typeface="Segoe Print" panose="02000600000000000000" pitchFamily="2" charset="0"/>
              </a:rPr>
              <a:t>на празднике все хотят, все хотят</a:t>
            </a:r>
            <a:r>
              <a:rPr lang="ru-RU" b="1" dirty="0">
                <a:solidFill>
                  <a:srgbClr val="CC3399"/>
                </a:solidFill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529" y="1827826"/>
            <a:ext cx="6217503" cy="4663128"/>
          </a:xfrm>
        </p:spPr>
      </p:pic>
    </p:spTree>
    <p:extLst>
      <p:ext uri="{BB962C8B-B14F-4D97-AF65-F5344CB8AC3E}">
        <p14:creationId xmlns:p14="http://schemas.microsoft.com/office/powerpoint/2010/main" val="332591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358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39" y="1146220"/>
            <a:ext cx="6536873" cy="4902655"/>
          </a:xfrm>
        </p:spPr>
      </p:pic>
    </p:spTree>
    <p:extLst>
      <p:ext uri="{BB962C8B-B14F-4D97-AF65-F5344CB8AC3E}">
        <p14:creationId xmlns:p14="http://schemas.microsoft.com/office/powerpoint/2010/main" val="137419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Елка яркая сияет, нас на праздник приглашает,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                        Любим все мы Новый год, и веселый хоровод!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6" y="1639370"/>
            <a:ext cx="3747752" cy="4997004"/>
          </a:xfrm>
        </p:spPr>
      </p:pic>
    </p:spTree>
    <p:extLst>
      <p:ext uri="{BB962C8B-B14F-4D97-AF65-F5344CB8AC3E}">
        <p14:creationId xmlns:p14="http://schemas.microsoft.com/office/powerpoint/2010/main" val="2765909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180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</a:t>
            </a:r>
            <a:r>
              <a:rPr lang="ru-RU" sz="2800" b="1" dirty="0" smtClean="0">
                <a:solidFill>
                  <a:srgbClr val="FF3300"/>
                </a:solidFill>
                <a:latin typeface="Segoe Script" panose="020B0504020000000003" pitchFamily="34" charset="0"/>
              </a:rPr>
              <a:t>Кто </a:t>
            </a:r>
            <a:r>
              <a:rPr lang="ru-RU" sz="2800" b="1" dirty="0">
                <a:solidFill>
                  <a:srgbClr val="FF3300"/>
                </a:solidFill>
                <a:latin typeface="Segoe Script" panose="020B0504020000000003" pitchFamily="34" charset="0"/>
              </a:rPr>
              <a:t>же Дедушку уважит  и ему стихи расскажет?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514874"/>
            <a:ext cx="3786388" cy="5048519"/>
          </a:xfrm>
        </p:spPr>
      </p:pic>
      <p:sp>
        <p:nvSpPr>
          <p:cNvPr id="5" name="Прямоугольник 4"/>
          <p:cNvSpPr/>
          <p:nvPr/>
        </p:nvSpPr>
        <p:spPr>
          <a:xfrm>
            <a:off x="4778061" y="4327301"/>
            <a:ext cx="65295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C3399"/>
                </a:solidFill>
                <a:latin typeface="Segoe Print" panose="02000600000000000000" pitchFamily="2" charset="0"/>
              </a:rPr>
              <a:t>Дедушке Морозу стих я расскажу,</a:t>
            </a:r>
            <a:br>
              <a:rPr lang="ru-RU" sz="2800" b="1" dirty="0">
                <a:solidFill>
                  <a:srgbClr val="CC3399"/>
                </a:solidFill>
                <a:latin typeface="Segoe Print" panose="02000600000000000000" pitchFamily="2" charset="0"/>
              </a:rPr>
            </a:br>
            <a:r>
              <a:rPr lang="ru-RU" sz="2800" b="1" dirty="0" smtClean="0">
                <a:solidFill>
                  <a:srgbClr val="CC3399"/>
                </a:solidFill>
                <a:latin typeface="Segoe Print" panose="02000600000000000000" pitchFamily="2" charset="0"/>
              </a:rPr>
              <a:t>Свой </a:t>
            </a:r>
            <a:r>
              <a:rPr lang="ru-RU" sz="2800" b="1" dirty="0">
                <a:solidFill>
                  <a:srgbClr val="CC3399"/>
                </a:solidFill>
                <a:latin typeface="Segoe Print" panose="02000600000000000000" pitchFamily="2" charset="0"/>
              </a:rPr>
              <a:t>наряд красивый гордо покажу.</a:t>
            </a:r>
          </a:p>
        </p:txBody>
      </p:sp>
    </p:spTree>
    <p:extLst>
      <p:ext uri="{BB962C8B-B14F-4D97-AF65-F5344CB8AC3E}">
        <p14:creationId xmlns:p14="http://schemas.microsoft.com/office/powerpoint/2010/main" val="1830174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16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CC00"/>
                </a:solidFill>
                <a:latin typeface="Segoe Script" panose="020B0504020000000003" pitchFamily="34" charset="0"/>
              </a:rPr>
              <a:t>Кто со мной играть пойдет, выходи смелей вперед.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237" y="1790164"/>
            <a:ext cx="6390365" cy="4792774"/>
          </a:xfrm>
        </p:spPr>
      </p:pic>
    </p:spTree>
    <p:extLst>
      <p:ext uri="{BB962C8B-B14F-4D97-AF65-F5344CB8AC3E}">
        <p14:creationId xmlns:p14="http://schemas.microsoft.com/office/powerpoint/2010/main" val="18629366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</TotalTime>
  <Words>101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Monotype Corsiva</vt:lpstr>
      <vt:lpstr>Segoe Print</vt:lpstr>
      <vt:lpstr>Segoe Script</vt:lpstr>
      <vt:lpstr>Times New Roman</vt:lpstr>
      <vt:lpstr>Trebuchet MS</vt:lpstr>
      <vt:lpstr>Wingdings 3</vt:lpstr>
      <vt:lpstr>Грань</vt:lpstr>
      <vt:lpstr>Детский сад №103 ОАО «РЖД» Воспитатель: Трофимова И.Ю.</vt:lpstr>
      <vt:lpstr>    Собрались у ёлки мы сегодня И повсюду слышен детский смех, С праздником волшебным, новогодним Поздравляем всех, всех, всех! </vt:lpstr>
      <vt:lpstr>Нам сегодня весело! День такой хороший! Пляшут все у елочки, хлопают в ладоши! </vt:lpstr>
      <vt:lpstr>            Дед Мороз идёт на праздник в синей шубе, в валенках,              Он несёт с собой подарки для детишек маленьких!</vt:lpstr>
      <vt:lpstr>        Ножки деток маленьких не стоят, не стоят.                     Танцевать на празднике все хотят, все хотят.</vt:lpstr>
      <vt:lpstr>Презентация PowerPoint</vt:lpstr>
      <vt:lpstr>Елка яркая сияет, нас на праздник приглашает,                         Любим все мы Новый год, и веселый хоровод!</vt:lpstr>
      <vt:lpstr>      Кто же Дедушку уважит  и ему стихи расскажет?</vt:lpstr>
      <vt:lpstr>Кто со мной играть пойдет, выходи смелей вперед.</vt:lpstr>
      <vt:lpstr>Славно день прошел у нас, И грустно не признаться, Что настал прощанья час. Пора нам расставаться. Под этой елкой новогодней, Где льются песни, шутки, смех,  Мы поздравляем с Новым годом: Всех, всех, всех!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</dc:creator>
  <cp:lastModifiedBy>И</cp:lastModifiedBy>
  <cp:revision>13</cp:revision>
  <dcterms:created xsi:type="dcterms:W3CDTF">2021-01-29T20:33:30Z</dcterms:created>
  <dcterms:modified xsi:type="dcterms:W3CDTF">2021-02-02T21:10:03Z</dcterms:modified>
</cp:coreProperties>
</file>