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A45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31" autoAdjust="0"/>
  </p:normalViewPr>
  <p:slideViewPr>
    <p:cSldViewPr>
      <p:cViewPr varScale="1">
        <p:scale>
          <a:sx n="69" d="100"/>
          <a:sy n="69" d="100"/>
        </p:scale>
        <p:origin x="-141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Знаете ли Вы что бумага изготавливается из деревьев?</a:t>
            </a:r>
          </a:p>
        </c:rich>
      </c:tx>
      <c:layout>
        <c:manualLayout>
          <c:xMode val="edge"/>
          <c:yMode val="edge"/>
          <c:x val="0.12098366805425848"/>
          <c:y val="0.12080139756430058"/>
        </c:manualLayout>
      </c:layout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1.  Знаете ли Вы что бумага изготавливается из деревьев?</c:v>
                </c:pt>
              </c:strCache>
            </c:strRef>
          </c:tx>
          <c:explosion val="1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100</a:t>
                    </a:r>
                    <a:r>
                      <a:rPr lang="en-US" dirty="0"/>
                      <a:t>%</a:t>
                    </a:r>
                  </a:p>
                </c:rich>
              </c:tx>
              <c:showLegendKey val="1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479-4EF4-811E-9D5A174CFF31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479-4EF4-811E-9D5A174CFF3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100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479-4EF4-811E-9D5A174CFF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Стараетесь ли Вы экономить бумагу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c:rich>
      </c:tx>
      <c:layout>
        <c:manualLayout>
          <c:xMode val="edge"/>
          <c:yMode val="edge"/>
          <c:x val="0.27593220727678991"/>
          <c:y val="2.9848193909351919E-2"/>
        </c:manualLayout>
      </c:layout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2. Стараетесь ли Вы экономить бумагу?</c:v>
                </c:pt>
              </c:strCache>
            </c:strRef>
          </c:tx>
          <c:explosion val="28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68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E31-404C-AE25-FC08C38B431F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32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E31-404C-AE25-FC08C38B431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68</c:v>
                </c:pt>
                <c:pt idx="1">
                  <c:v>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E31-404C-AE25-FC08C38B43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Что обычно Вы делаете с использованной Вами в быту бумагой (макулатурой)?</a:t>
            </a:r>
          </a:p>
        </c:rich>
      </c:tx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3. Что обычно Вы делаете с использованной Вами в быту бумагой (макулатурой)?</c:v>
                </c:pt>
              </c:strCache>
            </c:strRef>
          </c:tx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954-4FBE-88AB-3289D0BEBD0F}"/>
                </c:ext>
              </c:extLst>
            </c:dLbl>
            <c:dLbl>
              <c:idx val="1"/>
              <c:layout>
                <c:manualLayout>
                  <c:x val="-2.6041666666666665E-3"/>
                  <c:y val="-1.4081420175903178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54%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954-4FBE-88AB-3289D0BEBD0F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954-4FBE-88AB-3289D0BEBD0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А) Сжигаю</c:v>
                </c:pt>
                <c:pt idx="1">
                  <c:v>Б) Выбрасываю с другими бытовыми отходами</c:v>
                </c:pt>
                <c:pt idx="2">
                  <c:v>В) Сдаю на переработку, складываем, сдаём в школе, в садике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29</c:v>
                </c:pt>
                <c:pt idx="1">
                  <c:v>54</c:v>
                </c:pt>
                <c:pt idx="2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954-4FBE-88AB-3289D0BEBD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Можно ли по Вашему мнению использовать макулатуру вторично?</a:t>
            </a:r>
          </a:p>
        </c:rich>
      </c:tx>
      <c:layout>
        <c:manualLayout>
          <c:xMode val="edge"/>
          <c:yMode val="edge"/>
          <c:x val="0.13005725065616797"/>
          <c:y val="6.2500000000000003E-3"/>
        </c:manualLayout>
      </c:layout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4. Можно ли по Вашему мнению использовать макулатуру вторично?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1.8749999999999999E-2"/>
                  <c:y val="-9.374999999999999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E24-4398-9A4E-326F0F6B53EC}"/>
                </c:ext>
              </c:extLst>
            </c:dLbl>
            <c:dLbl>
              <c:idx val="1"/>
              <c:layout>
                <c:manualLayout>
                  <c:x val="-1.0416666666666666E-2"/>
                  <c:y val="-6.2500000000000003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8%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E24-4398-9A4E-326F0F6B53E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92</c:v>
                </c:pt>
                <c:pt idx="1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E24-4398-9A4E-326F0F6B53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accent1">
                    <a:lumMod val="50000"/>
                  </a:schemeClr>
                </a:solidFill>
              </a:defRPr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Приходилось ли Вам в жизни принимать участие в сборе макулатуры?</a:t>
            </a:r>
          </a:p>
        </c:rich>
      </c:tx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5. Приходилось ли Вам в жизни принимать участие в сборе макулатуры?</c:v>
                </c:pt>
              </c:strCache>
            </c:strRef>
          </c:tx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100%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760-4D9E-9702-70295DE6CEF7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60-4D9E-9702-70295DE6CEF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100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760-4D9E-9702-70295DE6CE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Стали бы вы принимать участие в сборе макулатуры?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7664722439840128"/>
          <c:y val="0.18102974897142576"/>
          <c:w val="0.35932700681544705"/>
          <c:h val="0.7333390552233722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6. Стали бы вы принимать участие в сборе макулатуры?</c:v>
                </c:pt>
              </c:strCache>
            </c:strRef>
          </c:tx>
          <c:explosion val="19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86%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2C0-44A5-A0D6-9C5AA8679615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2C0-44A5-A0D6-9C5AA867961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86</c:v>
                </c:pt>
                <c:pt idx="1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2C0-44A5-A0D6-9C5AA86796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244299" cy="1097360"/>
          </a:xfrm>
        </p:spPr>
        <p:txBody>
          <a:bodyPr>
            <a:normAutofit/>
          </a:bodyPr>
          <a:lstStyle/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780928"/>
            <a:ext cx="6984776" cy="2520281"/>
          </a:xfrm>
        </p:spPr>
        <p:txBody>
          <a:bodyPr>
            <a:noAutofit/>
          </a:bodyPr>
          <a:lstStyle/>
          <a:p>
            <a:pPr fontAlgn="t"/>
            <a:endParaRPr lang="ru-RU" sz="44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2339751" y="6081074"/>
            <a:ext cx="6904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 Мельник Елена Васильевна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3.bp.blogspot.com/-K9bUf_HcRrc/WfHpacR_88I/AAAAAAAAAHQ/SAB0o3bEps8d-vH95bWndmwuIdn0c0mJQCLcBGAs/w1200-h630-p-k-no-nu/9fc5e2a09509b5613281f31393bb0737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74" y="-16752"/>
            <a:ext cx="9570525" cy="6836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29973" y="1"/>
            <a:ext cx="957052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+mj-cs"/>
              </a:rPr>
              <a:t>Муниципальное бюджетное дошкольное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+mj-cs"/>
              </a:rPr>
              <a:t>образовательное 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+mj-cs"/>
              </a:rPr>
              <a:t>учреждение детский сад № 18 «Мишутка»</a:t>
            </a:r>
            <a:endParaRPr lang="ru-RU" sz="25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422166"/>
            <a:ext cx="8964488" cy="158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t">
              <a:spcBef>
                <a:spcPct val="20000"/>
              </a:spcBef>
              <a:buClr>
                <a:srgbClr val="53548A"/>
              </a:buClr>
              <a:buSzPct val="100000"/>
            </a:pP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Социально-экологический проект </a:t>
            </a:r>
          </a:p>
          <a:p>
            <a:pPr lvl="0" algn="ctr" fontAlgn="t">
              <a:spcBef>
                <a:spcPct val="20000"/>
              </a:spcBef>
              <a:buClr>
                <a:srgbClr val="53548A"/>
              </a:buClr>
              <a:buSzPct val="100000"/>
            </a:pP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«Спаси дерево»</a:t>
            </a:r>
            <a:endParaRPr lang="ru-RU" sz="4400" b="1" dirty="0">
              <a:solidFill>
                <a:schemeClr val="accent2">
                  <a:lumMod val="50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3" t="12829" r="27663" b="14015"/>
          <a:stretch/>
        </p:blipFill>
        <p:spPr bwMode="auto">
          <a:xfrm>
            <a:off x="179512" y="4190189"/>
            <a:ext cx="2460329" cy="23508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2639841" y="6019582"/>
            <a:ext cx="69007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srgbClr val="292A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sz="2000" b="1" dirty="0" smtClean="0">
                <a:solidFill>
                  <a:srgbClr val="292A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 Ибрагимова </a:t>
            </a:r>
            <a:r>
              <a:rPr lang="ru-RU" sz="2000" b="1" dirty="0" err="1" smtClean="0">
                <a:solidFill>
                  <a:srgbClr val="292A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Эльнара</a:t>
            </a:r>
            <a:r>
              <a:rPr lang="ru-RU" sz="2000" b="1" dirty="0" smtClean="0">
                <a:solidFill>
                  <a:srgbClr val="292A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292A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Кадимовна</a:t>
            </a:r>
            <a:endParaRPr lang="ru-RU" sz="2000" b="1" dirty="0" smtClean="0">
              <a:solidFill>
                <a:srgbClr val="292A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>
                <a:solidFill>
                  <a:srgbClr val="292A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292A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endParaRPr lang="ru-RU" sz="2000" b="1" dirty="0">
              <a:solidFill>
                <a:srgbClr val="292A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29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244299" cy="1097360"/>
          </a:xfrm>
        </p:spPr>
        <p:txBody>
          <a:bodyPr>
            <a:normAutofit/>
          </a:bodyPr>
          <a:lstStyle/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780928"/>
            <a:ext cx="6984776" cy="2520281"/>
          </a:xfrm>
        </p:spPr>
        <p:txBody>
          <a:bodyPr>
            <a:noAutofit/>
          </a:bodyPr>
          <a:lstStyle/>
          <a:p>
            <a:pPr fontAlgn="t"/>
            <a:endParaRPr lang="ru-RU" sz="44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2339751" y="6081074"/>
            <a:ext cx="6904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 Мельник Елена Васильевна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566" y="-879070"/>
            <a:ext cx="9753600" cy="8486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7919" y="-136779"/>
            <a:ext cx="87484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345" lvl="0" indent="-347345" algn="ctr" fontAlgn="base">
              <a:spcBef>
                <a:spcPts val="385"/>
              </a:spcBef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Meiryo UI"/>
              </a:rPr>
              <a:t>Обращение юных экологов к жителям города Сургута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086" y="3429000"/>
            <a:ext cx="9244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Распространение в городе листовок, буклетов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8" name="Picture 4" descr="C:\Users\Рома\Desktop\ВСЕ МОИ ПАПКИ\НА САЙТ МБДОУ\Проект Акция спаси ДЕРЕВО\media-share-0-02-04-deba65783e9c6ceb00accb24b688f7edfbb8faa4ec9d2e133802f90b361993ad-Pictu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9962">
            <a:off x="4228821" y="4032942"/>
            <a:ext cx="2134769" cy="2846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Рома\Desktop\ВСЕ МОИ ПАПКИ\НА САЙТ МБДОУ\Проект Акция спаси ДЕРЕВО\media-share-0-02-04-849c394981997563c6173a168e96931f318aaec8b074b650423b1baed96bf9fe-Pictur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050" y="278558"/>
            <a:ext cx="1950604" cy="26008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Рома\Desktop\ВСЕ МОИ ПАПКИ\НА САЙТ МБДОУ\Проект Акция спаси ДЕРЕВО\WP_20181017_07_39_28_Pro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32"/>
          <a:stretch/>
        </p:blipFill>
        <p:spPr bwMode="auto">
          <a:xfrm rot="5024217">
            <a:off x="2601039" y="707335"/>
            <a:ext cx="2109738" cy="1444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Рома\Desktop\ВСЕ МОИ ПАПКИ\НА САЙТ МБДОУ\Проект Акция спаси ДЕРЕВО\media-share-0-02-04-eccf9e09a44539caca7b3e17d2cfa5016bb2e7dada5e89bb93aaea0df2e0e138-Pictur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189" y="3938886"/>
            <a:ext cx="1606298" cy="2855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Рома\Desktop\ВСЕ МОИ ПАПКИ\НА САЙТ МБДОУ\Проект Акция спаси ДЕРЕВО\media-share-0-02-04-b6ae7d15260288c28412aeb0fdcd4dff1783d09234119b7b25198426cd966a02-Pictur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61860" y="3938886"/>
            <a:ext cx="2180465" cy="2907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Рома\Desktop\ВСЕ МОИ ПАПКИ\НА САЙТ МБДОУ\Проект Акция спаси ДЕРЕВО\media-share-0-02-04-0f3534b976f497ecc1ebe2ed08a20bc4052a636efc2ba0d3b9bd794d27039a9c-Picture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3" r="17535"/>
          <a:stretch/>
        </p:blipFill>
        <p:spPr bwMode="auto">
          <a:xfrm>
            <a:off x="4430310" y="1565206"/>
            <a:ext cx="2210649" cy="15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Рома\Desktop\ВСЕ МОИ ПАПКИ\НА САЙТ МБДОУ\Проект Акция спаси ДЕРЕВО\media-share-0-02-04-83b022259ae122f8f99b9343f826b976260e31e3ec4cd6f9a827c971f892d061-Pictur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8925">
            <a:off x="926420" y="568772"/>
            <a:ext cx="1886548" cy="2515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Рома\Desktop\ВСЕ МОИ ПАПКИ\НА САЙТ МБДОУ\Проект Акция спаси ДЕРЕВО\WP_20181021_19_51_44_Pro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97047">
            <a:off x="7353242" y="2067737"/>
            <a:ext cx="1981012" cy="1398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Рома\Desktop\ВСЕ МОИ ПАПКИ\НА САЙТ МБДОУ\Проект Акция спаси ДЕРЕВО\WP_20181021_19_59_11_Pr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83842">
            <a:off x="-689879" y="3629610"/>
            <a:ext cx="2419987" cy="1103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Рома\Desktop\ВСЕ МОИ ПАПКИ\НА САЙТ МБДОУ\Проект Акция спаси ДЕРЕВО\media-share-0-02-04-4e85f07b89233f9fa5d7ab54cf023fbf7fc7738a840c08c0e65593f8fe9bfb73-Picture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6" t="33725" r="35034" b="14244"/>
          <a:stretch/>
        </p:blipFill>
        <p:spPr bwMode="auto">
          <a:xfrm rot="21215345" flipH="1">
            <a:off x="129488" y="5219863"/>
            <a:ext cx="1889775" cy="1786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62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244299" cy="1097360"/>
          </a:xfrm>
        </p:spPr>
        <p:txBody>
          <a:bodyPr>
            <a:normAutofit/>
          </a:bodyPr>
          <a:lstStyle/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780928"/>
            <a:ext cx="6984776" cy="2520281"/>
          </a:xfrm>
        </p:spPr>
        <p:txBody>
          <a:bodyPr>
            <a:noAutofit/>
          </a:bodyPr>
          <a:lstStyle/>
          <a:p>
            <a:pPr fontAlgn="t"/>
            <a:endParaRPr lang="ru-RU" sz="44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2339751" y="6081074"/>
            <a:ext cx="6904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 Мельник Елена Васильевна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5" b="19192"/>
          <a:stretch/>
        </p:blipFill>
        <p:spPr bwMode="auto">
          <a:xfrm>
            <a:off x="-129774" y="0"/>
            <a:ext cx="93864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0742" y="431812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345" lvl="0" indent="-347345" algn="ctr" fontAlgn="base">
              <a:spcBef>
                <a:spcPts val="385"/>
              </a:spcBef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Конкурс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рисунков «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Подари жизнь дереву»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2051" name="Picture 3" descr="C:\Users\Рома\Desktop\ВСЕ МОИ ПАПКИ\НА САЙТ МБДОУ\Проект Акция спаси ДЕРЕВО\WP_20181018_17_36_57_Pr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61447">
            <a:off x="-438462" y="1424053"/>
            <a:ext cx="3143669" cy="2161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24651">
            <a:off x="2721883" y="1823078"/>
            <a:ext cx="3697904" cy="2198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21764">
            <a:off x="5719866" y="1532523"/>
            <a:ext cx="2874683" cy="1984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67732">
            <a:off x="7047681" y="4388594"/>
            <a:ext cx="2423020" cy="15859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0"/>
          <a:stretch/>
        </p:blipFill>
        <p:spPr bwMode="auto">
          <a:xfrm rot="10521404">
            <a:off x="-183423" y="3590560"/>
            <a:ext cx="3870425" cy="2749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7" t="6268" r="-412" b="-6268"/>
          <a:stretch/>
        </p:blipFill>
        <p:spPr bwMode="auto">
          <a:xfrm rot="10590127">
            <a:off x="3440502" y="4716209"/>
            <a:ext cx="2505417" cy="1690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Users\Рома\Desktop\ВСЕ МОИ ПАПКИ\НА САЙТ МБДОУ\Проект Акция спаси ДЕРЕВО\WP_20181022_13_28_51_Pro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0" t="4278" r="9294" b="1"/>
          <a:stretch/>
        </p:blipFill>
        <p:spPr bwMode="auto">
          <a:xfrm rot="5400000">
            <a:off x="5334336" y="4586502"/>
            <a:ext cx="2488876" cy="1573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6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244299" cy="1097360"/>
          </a:xfrm>
        </p:spPr>
        <p:txBody>
          <a:bodyPr>
            <a:normAutofit/>
          </a:bodyPr>
          <a:lstStyle/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780928"/>
            <a:ext cx="6984776" cy="2520281"/>
          </a:xfrm>
        </p:spPr>
        <p:txBody>
          <a:bodyPr>
            <a:noAutofit/>
          </a:bodyPr>
          <a:lstStyle/>
          <a:p>
            <a:pPr fontAlgn="t"/>
            <a:endParaRPr lang="ru-RU" sz="44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2339751" y="6081074"/>
            <a:ext cx="6904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 Мельник Елена Васильевна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386" y="-531440"/>
            <a:ext cx="9753600" cy="8486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260648" y="0"/>
            <a:ext cx="9144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Творческая мастерская по 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ремонту 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книг</a:t>
            </a:r>
            <a:endParaRPr lang="ru-RU" sz="2600" b="1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457200" algn="ctr">
              <a:spcAft>
                <a:spcPts val="0"/>
              </a:spcAft>
            </a:pP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</a:p>
          <a:p>
            <a:pPr marL="457200" algn="ctr">
              <a:spcAft>
                <a:spcPts val="0"/>
              </a:spcAft>
            </a:pPr>
            <a:r>
              <a:rPr lang="ru-RU" sz="2600" dirty="0">
                <a:latin typeface="Times New Roman"/>
                <a:ea typeface="Times New Roman"/>
              </a:rPr>
              <a:t> </a:t>
            </a:r>
            <a:endParaRPr lang="ru-RU" sz="26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8" name="Рисунок 7" descr="https://cdn2.arhivurokov.ru/multiurok/html/2018/04/17/s_5ad5bdd31f477/img_s884551_1_0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" t="4731" r="7237" b="14832"/>
          <a:stretch/>
        </p:blipFill>
        <p:spPr bwMode="auto">
          <a:xfrm>
            <a:off x="-106393" y="633390"/>
            <a:ext cx="2971907" cy="2159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Рома\Desktop\ВСЕ МОИ ПАПКИ\НА САЙТ МБДОУ\Проект Акция спаси ДЕРЕВО\Фото с мастер класса МАСТЕРСКАЯ ПО ремонту книг\2018-10-26\WP_20181026_16_17_25_Pro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9"/>
          <a:stretch/>
        </p:blipFill>
        <p:spPr bwMode="auto">
          <a:xfrm>
            <a:off x="2763885" y="4980922"/>
            <a:ext cx="3006434" cy="1908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Рома\Desktop\ВСЕ МОИ ПАПКИ\НА САЙТ МБДОУ\Проект Акция спаси ДЕРЕВО\Фото с мастер класса МАСТЕРСКАЯ ПО ремонту книг\2018-10-26\WP_20181026_16_17_07_Pro__highres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6" r="15065"/>
          <a:stretch/>
        </p:blipFill>
        <p:spPr bwMode="auto">
          <a:xfrm>
            <a:off x="-1" y="2705331"/>
            <a:ext cx="3015101" cy="1969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Рома\Desktop\ВСЕ МОИ ПАПКИ\НА САЙТ МБДОУ\Проект Акция спаси ДЕРЕВО\Фото с мастер класса МАСТЕРСКАЯ ПО ремонту книг\2018-10-26\WP_20181026_16_10_30_Pro__highre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319" y="4650784"/>
            <a:ext cx="3351977" cy="250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Рома\Desktop\ВСЕ МОИ ПАПКИ\НА САЙТ МБДОУ\Проект Акция спаси ДЕРЕВО\Фото с мастер класса МАСТЕРСКАЯ ПО ремонту книг\2018-10-26\WP_20181026_16_21_17_Pro__highres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905" y="444797"/>
            <a:ext cx="4160779" cy="23361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C:\Users\Рома\Desktop\ВСЕ МОИ ПАПКИ\НА САЙТ МБДОУ\Проект Акция спаси ДЕРЕВО\Фото с мастер класса МАСТЕРСКАЯ ПО ремонту книг\2018-10-26\WP_20181026_15_58_18_Pro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435"/>
          <a:stretch/>
        </p:blipFill>
        <p:spPr bwMode="auto">
          <a:xfrm>
            <a:off x="3015101" y="2705331"/>
            <a:ext cx="2905647" cy="23422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Users\Рома\Desktop\ВСЕ МОИ ПАПКИ\НА САЙТ МБДОУ\Проект Акция спаси ДЕРЕВО\Фото с мастер класса МАСТЕРСКАЯ ПО ремонту книг\2018-10-26\WP_20181026_16_02_04_Pro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5"/>
          <a:stretch/>
        </p:blipFill>
        <p:spPr bwMode="auto">
          <a:xfrm>
            <a:off x="-120109" y="4675166"/>
            <a:ext cx="2791906" cy="21828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2" descr="http://sch1381.mskobr.ru/files/p1270648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993" y="928287"/>
            <a:ext cx="2454434" cy="1769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247" y="2872107"/>
            <a:ext cx="2390951" cy="1793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5994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244299" cy="1097360"/>
          </a:xfrm>
        </p:spPr>
        <p:txBody>
          <a:bodyPr>
            <a:normAutofit/>
          </a:bodyPr>
          <a:lstStyle/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780928"/>
            <a:ext cx="6984776" cy="2520281"/>
          </a:xfrm>
        </p:spPr>
        <p:txBody>
          <a:bodyPr>
            <a:noAutofit/>
          </a:bodyPr>
          <a:lstStyle/>
          <a:p>
            <a:pPr fontAlgn="t"/>
            <a:endParaRPr lang="ru-RU" sz="44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2339751" y="6081074"/>
            <a:ext cx="6904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 Мельник Елена Васильевна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933" y="-793349"/>
            <a:ext cx="9753600" cy="8486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s://cf.ppt-online.org/files/slide/2/2Aa3SvKxWijy5uLBOlMwEt8rUIgfQYRze0b7ko/slide-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1" t="1359" r="3159"/>
          <a:stretch/>
        </p:blipFill>
        <p:spPr bwMode="auto">
          <a:xfrm>
            <a:off x="218302" y="528349"/>
            <a:ext cx="4417565" cy="35107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9592" y="-477054"/>
            <a:ext cx="8244408" cy="1005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345" lvl="0" indent="-347345" algn="ctr" fontAlgn="base">
              <a:spcBef>
                <a:spcPts val="385"/>
              </a:spcBef>
            </a:pPr>
            <a:endParaRPr lang="ru-RU" sz="2800" b="1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347345" lvl="0" indent="-347345" algn="ctr" fontAlgn="base">
              <a:spcBef>
                <a:spcPts val="385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Наши 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</a:rPr>
              <a:t>пожелания организаторам проекта</a:t>
            </a:r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4211960" y="1116259"/>
            <a:ext cx="5149354" cy="5140417"/>
          </a:xfrm>
          <a:prstGeom prst="vertic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800" dirty="0" smtClean="0">
                <a:ln>
                  <a:solidFill>
                    <a:srgbClr val="00330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smtClean="0">
                <a:ln>
                  <a:solidFill>
                    <a:srgbClr val="00330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Вам большое за </a:t>
            </a:r>
            <a:r>
              <a:rPr lang="ru-RU" sz="2600" dirty="0" smtClean="0">
                <a:ln>
                  <a:solidFill>
                    <a:srgbClr val="003300"/>
                  </a:solidFill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n>
                  <a:solidFill>
                    <a:srgbClr val="003300"/>
                  </a:solidFill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инициативу и организацию данного </a:t>
            </a:r>
            <a:r>
              <a:rPr lang="ru-RU" sz="2600" dirty="0" smtClean="0">
                <a:ln>
                  <a:solidFill>
                    <a:srgbClr val="003300"/>
                  </a:solidFill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2600" dirty="0" smtClean="0">
                <a:ln>
                  <a:solidFill>
                    <a:srgbClr val="00330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n>
                  <a:solidFill>
                    <a:srgbClr val="00330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«Спаси дерево</a:t>
            </a:r>
            <a:r>
              <a:rPr lang="ru-RU" sz="2600" dirty="0" smtClean="0">
                <a:ln>
                  <a:solidFill>
                    <a:srgbClr val="00330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ru-RU" sz="2600" dirty="0" smtClean="0">
                <a:ln>
                  <a:solidFill>
                    <a:srgbClr val="00330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	Совместные </a:t>
            </a:r>
            <a:r>
              <a:rPr lang="ru-RU" sz="2600" dirty="0">
                <a:ln>
                  <a:solidFill>
                    <a:srgbClr val="00330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дела, крепкая дружба, сохранение окружающей среды в чистоте и многое другое, вот что делает нашу жизнь лучше.</a:t>
            </a:r>
          </a:p>
        </p:txBody>
      </p:sp>
      <p:pic>
        <p:nvPicPr>
          <p:cNvPr id="1026" name="Picture 2" descr="C:\Users\Рома\Desktop\sm_ful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55222"/>
            <a:ext cx="2857500" cy="2324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335607"/>
            <a:ext cx="1293981" cy="1326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748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244299" cy="1097360"/>
          </a:xfrm>
        </p:spPr>
        <p:txBody>
          <a:bodyPr>
            <a:normAutofit/>
          </a:bodyPr>
          <a:lstStyle/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780928"/>
            <a:ext cx="6984776" cy="2520281"/>
          </a:xfrm>
        </p:spPr>
        <p:txBody>
          <a:bodyPr>
            <a:noAutofit/>
          </a:bodyPr>
          <a:lstStyle/>
          <a:p>
            <a:pPr fontAlgn="t"/>
            <a:endParaRPr lang="ru-RU" sz="44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2339751" y="6081074"/>
            <a:ext cx="6904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 Мельник Елена Васильевна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814388"/>
            <a:ext cx="9753600" cy="8486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08520" y="-315415"/>
            <a:ext cx="93528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white"/>
                </a:solidFill>
                <a:latin typeface="Times New Roman"/>
                <a:ea typeface="Times New Roman"/>
                <a:cs typeface="+mj-cs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639" y="162034"/>
            <a:ext cx="91450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prstClr val="white"/>
                </a:solidFill>
                <a:latin typeface="Times New Roman"/>
                <a:ea typeface="Times New Roman"/>
                <a:cs typeface="+mj-cs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/>
                <a:ea typeface="Times New Roman"/>
                <a:cs typeface="+mj-cs"/>
              </a:rPr>
              <a:t>Цель </a:t>
            </a:r>
            <a:r>
              <a:rPr lang="ru-RU" sz="4000" b="1" dirty="0">
                <a:solidFill>
                  <a:srgbClr val="002060"/>
                </a:solidFill>
                <a:latin typeface="Times New Roman"/>
                <a:ea typeface="Times New Roman"/>
                <a:cs typeface="+mj-cs"/>
              </a:rPr>
              <a:t>проекта: </a:t>
            </a:r>
            <a:endParaRPr lang="ru-RU" sz="4000" b="1" dirty="0" smtClean="0">
              <a:solidFill>
                <a:srgbClr val="002060"/>
              </a:solidFill>
              <a:latin typeface="Times New Roman"/>
              <a:ea typeface="Times New Roman"/>
              <a:cs typeface="+mj-cs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  <a:cs typeface="+mj-cs"/>
              </a:rPr>
              <a:t>улучшение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  <a:cs typeface="+mj-cs"/>
              </a:rPr>
              <a:t>состояния окружающей среды и поддержание благоприятной окружающей среды в г.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  <a:cs typeface="+mj-cs"/>
              </a:rPr>
              <a:t>Сургуте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  <a:cs typeface="+mj-cs"/>
              </a:rPr>
              <a:t>.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  <a:cs typeface="+mj-cs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  <a:cs typeface="+mj-cs"/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50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-1" y="2852936"/>
            <a:ext cx="924429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t"/>
            <a:r>
              <a:rPr lang="ru-RU" sz="3600" b="1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endParaRPr lang="ru-RU" sz="3600" b="1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lvl="0" algn="ctr" fontAlgn="t"/>
            <a:r>
              <a:rPr lang="ru-RU" sz="36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Задачи </a:t>
            </a:r>
            <a:r>
              <a:rPr lang="ru-RU" sz="3600" b="1" dirty="0">
                <a:solidFill>
                  <a:srgbClr val="002060"/>
                </a:solidFill>
                <a:latin typeface="Times New Roman"/>
                <a:ea typeface="Times New Roman"/>
              </a:rPr>
              <a:t>проекта:</a:t>
            </a:r>
            <a:endParaRPr lang="ru-RU" sz="36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342900" lvl="0" indent="-342900" fontAlgn="t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Предотвращение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попадания бумажных отходов, являющихся вторичными ресурсами, в окружающую среду и вовлечение их в хозяйственный оборот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;</a:t>
            </a:r>
          </a:p>
          <a:p>
            <a:pPr marL="342900" lvl="0" indent="-342900" fontAlgn="t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экологическое просвещение и информирование населения;</a:t>
            </a:r>
          </a:p>
          <a:p>
            <a:pPr marL="342900" lvl="0" indent="-342900" fontAlgn="t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Воспитание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у подрастающего поколения любви и бережного отношения к окружающей природной среде, популяризация идей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ресурсосбережения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.</a:t>
            </a:r>
          </a:p>
          <a:p>
            <a:pPr lvl="0" fontAlgn="t"/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80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244299" cy="1097360"/>
          </a:xfrm>
        </p:spPr>
        <p:txBody>
          <a:bodyPr>
            <a:normAutofit/>
          </a:bodyPr>
          <a:lstStyle/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780928"/>
            <a:ext cx="6984776" cy="2520281"/>
          </a:xfrm>
        </p:spPr>
        <p:txBody>
          <a:bodyPr>
            <a:noAutofit/>
          </a:bodyPr>
          <a:lstStyle/>
          <a:p>
            <a:pPr fontAlgn="t"/>
            <a:endParaRPr lang="ru-RU" sz="44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2339751" y="6081074"/>
            <a:ext cx="6904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 Мельник Елена Васильевна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6544" y="-814388"/>
            <a:ext cx="9753600" cy="8486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39849" y="157569"/>
            <a:ext cx="8604448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9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Участники проекта:</a:t>
            </a:r>
          </a:p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Дети;</a:t>
            </a:r>
          </a:p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Родители;</a:t>
            </a:r>
          </a:p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9849" y="3429000"/>
            <a:ext cx="8604448" cy="97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t">
              <a:spcBef>
                <a:spcPct val="20000"/>
              </a:spcBef>
              <a:buClr>
                <a:srgbClr val="53548A"/>
              </a:buClr>
              <a:buSzPct val="100000"/>
            </a:pP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Место реализации: МБДОУ №18 «Мишутка»</a:t>
            </a:r>
          </a:p>
          <a:p>
            <a:pPr lvl="0" fontAlgn="t">
              <a:spcBef>
                <a:spcPct val="20000"/>
              </a:spcBef>
              <a:buClr>
                <a:srgbClr val="53548A"/>
              </a:buClr>
              <a:buSzPct val="100000"/>
            </a:pP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Общая численность участников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– </a:t>
            </a:r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10</a:t>
            </a:r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2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244299" cy="1097360"/>
          </a:xfrm>
        </p:spPr>
        <p:txBody>
          <a:bodyPr>
            <a:normAutofit/>
          </a:bodyPr>
          <a:lstStyle/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780928"/>
            <a:ext cx="6984776" cy="2520281"/>
          </a:xfrm>
        </p:spPr>
        <p:txBody>
          <a:bodyPr>
            <a:noAutofit/>
          </a:bodyPr>
          <a:lstStyle/>
          <a:p>
            <a:pPr fontAlgn="t"/>
            <a:endParaRPr lang="ru-RU" sz="44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2339751" y="6081074"/>
            <a:ext cx="6904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 Мельник Елена Васильевна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54"/>
          <a:stretch/>
        </p:blipFill>
        <p:spPr bwMode="auto">
          <a:xfrm>
            <a:off x="-179063" y="-648619"/>
            <a:ext cx="9372600" cy="7482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1" y="188641"/>
            <a:ext cx="9040689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900" b="1" dirty="0" smtClean="0">
              <a:solidFill>
                <a:srgbClr val="003300"/>
              </a:solidFill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1911" y="341041"/>
            <a:ext cx="9040689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900" b="1" dirty="0" smtClean="0">
              <a:solidFill>
                <a:srgbClr val="003300"/>
              </a:solidFill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02863" y="610345"/>
            <a:ext cx="92202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Социологический опрос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«Отношение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сургутян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 использованию природного ресурса – леса </a:t>
            </a:r>
          </a:p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целлюлозно-бумажной промышленности»</a:t>
            </a:r>
          </a:p>
          <a:p>
            <a:endParaRPr lang="ru-RU" dirty="0"/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4079333490"/>
              </p:ext>
            </p:extLst>
          </p:nvPr>
        </p:nvGraphicFramePr>
        <p:xfrm>
          <a:off x="157041" y="1948363"/>
          <a:ext cx="9036496" cy="4916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7068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244299" cy="1097360"/>
          </a:xfrm>
        </p:spPr>
        <p:txBody>
          <a:bodyPr>
            <a:normAutofit/>
          </a:bodyPr>
          <a:lstStyle/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780928"/>
            <a:ext cx="6984776" cy="2520281"/>
          </a:xfrm>
        </p:spPr>
        <p:txBody>
          <a:bodyPr>
            <a:noAutofit/>
          </a:bodyPr>
          <a:lstStyle/>
          <a:p>
            <a:pPr fontAlgn="t"/>
            <a:endParaRPr lang="ru-RU" sz="44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2339751" y="6081074"/>
            <a:ext cx="6904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 Мельник Елена Васильевна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463" y="-814388"/>
            <a:ext cx="9753600" cy="8486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304800" y="332656"/>
            <a:ext cx="9753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Социологический опрос</a:t>
            </a:r>
            <a:b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«Отношение </a:t>
            </a:r>
            <a:r>
              <a:rPr lang="ru-RU" sz="2800" b="1" dirty="0" err="1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сургутян</a:t>
            </a:r>
            <a: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 использованию природного ресурса – леса </a:t>
            </a:r>
          </a:p>
          <a:p>
            <a:pPr lvl="0" algn="ctr"/>
            <a: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целлюлозно-бумажной промышленности»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185445368"/>
              </p:ext>
            </p:extLst>
          </p:nvPr>
        </p:nvGraphicFramePr>
        <p:xfrm>
          <a:off x="0" y="2348880"/>
          <a:ext cx="9244297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8529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244299" cy="1097360"/>
          </a:xfrm>
        </p:spPr>
        <p:txBody>
          <a:bodyPr>
            <a:normAutofit/>
          </a:bodyPr>
          <a:lstStyle/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780928"/>
            <a:ext cx="6984776" cy="2520281"/>
          </a:xfrm>
        </p:spPr>
        <p:txBody>
          <a:bodyPr>
            <a:noAutofit/>
          </a:bodyPr>
          <a:lstStyle/>
          <a:p>
            <a:pPr fontAlgn="t"/>
            <a:endParaRPr lang="ru-RU" sz="44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2339751" y="6081074"/>
            <a:ext cx="6904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 Мельник Елена Васильевна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603448"/>
            <a:ext cx="9753600" cy="8486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7768" y="476672"/>
            <a:ext cx="87484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Социологический опрос</a:t>
            </a:r>
            <a:b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«Отношение </a:t>
            </a:r>
            <a:r>
              <a:rPr lang="ru-RU" sz="2800" b="1" dirty="0" err="1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сургутян</a:t>
            </a:r>
            <a: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 использованию природного ресурса – леса </a:t>
            </a:r>
          </a:p>
          <a:p>
            <a:pPr lvl="0" algn="ctr"/>
            <a: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целлюлозно-бумажной промышленности»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888334913"/>
              </p:ext>
            </p:extLst>
          </p:nvPr>
        </p:nvGraphicFramePr>
        <p:xfrm>
          <a:off x="-91189" y="2420888"/>
          <a:ext cx="9037422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291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244299" cy="1097360"/>
          </a:xfrm>
        </p:spPr>
        <p:txBody>
          <a:bodyPr>
            <a:normAutofit/>
          </a:bodyPr>
          <a:lstStyle/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780928"/>
            <a:ext cx="6984776" cy="2520281"/>
          </a:xfrm>
        </p:spPr>
        <p:txBody>
          <a:bodyPr>
            <a:noAutofit/>
          </a:bodyPr>
          <a:lstStyle/>
          <a:p>
            <a:pPr fontAlgn="t"/>
            <a:endParaRPr lang="ru-RU" sz="44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2339751" y="6081074"/>
            <a:ext cx="6904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 Мельник Елена Васильевна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1774" y="-735560"/>
            <a:ext cx="9753600" cy="8486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55279" y="764704"/>
            <a:ext cx="848872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Социологический опрос</a:t>
            </a:r>
            <a:b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«Отношение </a:t>
            </a:r>
            <a:r>
              <a:rPr lang="ru-RU" sz="2800" b="1" dirty="0" err="1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сургутян</a:t>
            </a:r>
            <a: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 использованию природного ресурса – леса </a:t>
            </a:r>
          </a:p>
          <a:p>
            <a:pPr lvl="0" algn="ctr"/>
            <a: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целлюлозно-бумажной промышленности»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993786385"/>
              </p:ext>
            </p:extLst>
          </p:nvPr>
        </p:nvGraphicFramePr>
        <p:xfrm>
          <a:off x="54200" y="2708920"/>
          <a:ext cx="9196993" cy="4491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2451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244299" cy="1097360"/>
          </a:xfrm>
        </p:spPr>
        <p:txBody>
          <a:bodyPr>
            <a:normAutofit/>
          </a:bodyPr>
          <a:lstStyle/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780928"/>
            <a:ext cx="6984776" cy="2520281"/>
          </a:xfrm>
        </p:spPr>
        <p:txBody>
          <a:bodyPr>
            <a:noAutofit/>
          </a:bodyPr>
          <a:lstStyle/>
          <a:p>
            <a:pPr fontAlgn="t"/>
            <a:endParaRPr lang="ru-RU" sz="44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2339751" y="6081074"/>
            <a:ext cx="6904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 Мельник Елена Васильевна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814388"/>
            <a:ext cx="9753600" cy="8486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1224" y="548680"/>
            <a:ext cx="89927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Социологический опрос</a:t>
            </a:r>
            <a:b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«Отношение </a:t>
            </a:r>
            <a:r>
              <a:rPr lang="ru-RU" sz="2800" b="1" dirty="0" err="1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сургутян</a:t>
            </a:r>
            <a: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 использованию природного ресурса – леса </a:t>
            </a:r>
          </a:p>
          <a:p>
            <a:pPr lvl="0" algn="ctr"/>
            <a: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целлюлозно-бумажной промышленности»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082548785"/>
              </p:ext>
            </p:extLst>
          </p:nvPr>
        </p:nvGraphicFramePr>
        <p:xfrm>
          <a:off x="0" y="2348902"/>
          <a:ext cx="9144000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170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244299" cy="1097360"/>
          </a:xfrm>
        </p:spPr>
        <p:txBody>
          <a:bodyPr>
            <a:normAutofit/>
          </a:bodyPr>
          <a:lstStyle/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780928"/>
            <a:ext cx="6984776" cy="2520281"/>
          </a:xfrm>
        </p:spPr>
        <p:txBody>
          <a:bodyPr>
            <a:noAutofit/>
          </a:bodyPr>
          <a:lstStyle/>
          <a:p>
            <a:pPr fontAlgn="t"/>
            <a:endParaRPr lang="ru-RU" sz="44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2339751" y="6081074"/>
            <a:ext cx="6904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 Мельник Елена Васильевна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545067"/>
            <a:ext cx="9753600" cy="8486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010447210"/>
              </p:ext>
            </p:extLst>
          </p:nvPr>
        </p:nvGraphicFramePr>
        <p:xfrm>
          <a:off x="116449" y="2634824"/>
          <a:ext cx="8964489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791999"/>
            <a:ext cx="89644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Социологический опрос</a:t>
            </a:r>
            <a:b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«Отношение </a:t>
            </a:r>
            <a:r>
              <a:rPr lang="ru-RU" sz="2800" b="1" dirty="0" err="1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сургутян</a:t>
            </a:r>
            <a: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 использованию природного ресурса – леса </a:t>
            </a:r>
          </a:p>
          <a:p>
            <a:pPr lvl="0" algn="ctr"/>
            <a:r>
              <a:rPr lang="ru-RU" sz="2800" b="1" dirty="0">
                <a:solidFill>
                  <a:srgbClr val="53548A">
                    <a:lumMod val="50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целлюлозно-бумажной промышленности»</a:t>
            </a:r>
          </a:p>
        </p:txBody>
      </p:sp>
    </p:spTree>
    <p:extLst>
      <p:ext uri="{BB962C8B-B14F-4D97-AF65-F5344CB8AC3E}">
        <p14:creationId xmlns:p14="http://schemas.microsoft.com/office/powerpoint/2010/main" val="149440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1070</TotalTime>
  <Words>325</Words>
  <Application>Microsoft Office PowerPoint</Application>
  <PresentationFormat>Экран (4:3)</PresentationFormat>
  <Paragraphs>72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№18</dc:title>
  <dc:creator>Рома</dc:creator>
  <cp:lastModifiedBy>Asus</cp:lastModifiedBy>
  <cp:revision>103</cp:revision>
  <dcterms:created xsi:type="dcterms:W3CDTF">2017-12-11T16:58:47Z</dcterms:created>
  <dcterms:modified xsi:type="dcterms:W3CDTF">2024-12-15T18:39:50Z</dcterms:modified>
</cp:coreProperties>
</file>