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  <p:sldMasterId id="2147483744" r:id="rId3"/>
    <p:sldMasterId id="2147483756" r:id="rId4"/>
  </p:sldMasterIdLst>
  <p:notesMasterIdLst>
    <p:notesMasterId r:id="rId76"/>
  </p:notesMasterIdLst>
  <p:sldIdLst>
    <p:sldId id="256" r:id="rId5"/>
    <p:sldId id="257" r:id="rId6"/>
    <p:sldId id="281" r:id="rId7"/>
    <p:sldId id="282" r:id="rId8"/>
    <p:sldId id="279" r:id="rId9"/>
    <p:sldId id="278" r:id="rId10"/>
    <p:sldId id="276" r:id="rId11"/>
    <p:sldId id="306" r:id="rId12"/>
    <p:sldId id="261" r:id="rId13"/>
    <p:sldId id="286" r:id="rId14"/>
    <p:sldId id="287" r:id="rId15"/>
    <p:sldId id="288" r:id="rId16"/>
    <p:sldId id="292" r:id="rId17"/>
    <p:sldId id="311" r:id="rId18"/>
    <p:sldId id="291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1" r:id="rId28"/>
    <p:sldId id="259" r:id="rId29"/>
    <p:sldId id="260" r:id="rId30"/>
    <p:sldId id="262" r:id="rId31"/>
    <p:sldId id="263" r:id="rId32"/>
    <p:sldId id="268" r:id="rId33"/>
    <p:sldId id="265" r:id="rId34"/>
    <p:sldId id="266" r:id="rId35"/>
    <p:sldId id="267" r:id="rId36"/>
    <p:sldId id="269" r:id="rId37"/>
    <p:sldId id="270" r:id="rId38"/>
    <p:sldId id="310" r:id="rId39"/>
    <p:sldId id="326" r:id="rId40"/>
    <p:sldId id="327" r:id="rId41"/>
    <p:sldId id="328" r:id="rId42"/>
    <p:sldId id="329" r:id="rId43"/>
    <p:sldId id="330" r:id="rId44"/>
    <p:sldId id="331" r:id="rId45"/>
    <p:sldId id="332" r:id="rId46"/>
    <p:sldId id="333" r:id="rId47"/>
    <p:sldId id="274" r:id="rId48"/>
    <p:sldId id="316" r:id="rId49"/>
    <p:sldId id="319" r:id="rId50"/>
    <p:sldId id="275" r:id="rId51"/>
    <p:sldId id="324" r:id="rId52"/>
    <p:sldId id="315" r:id="rId53"/>
    <p:sldId id="303" r:id="rId54"/>
    <p:sldId id="302" r:id="rId55"/>
    <p:sldId id="312" r:id="rId56"/>
    <p:sldId id="314" r:id="rId57"/>
    <p:sldId id="325" r:id="rId58"/>
    <p:sldId id="277" r:id="rId59"/>
    <p:sldId id="334" r:id="rId60"/>
    <p:sldId id="335" r:id="rId61"/>
    <p:sldId id="336" r:id="rId62"/>
    <p:sldId id="337" r:id="rId63"/>
    <p:sldId id="338" r:id="rId64"/>
    <p:sldId id="339" r:id="rId65"/>
    <p:sldId id="340" r:id="rId66"/>
    <p:sldId id="341" r:id="rId67"/>
    <p:sldId id="342" r:id="rId68"/>
    <p:sldId id="343" r:id="rId69"/>
    <p:sldId id="344" r:id="rId70"/>
    <p:sldId id="272" r:id="rId71"/>
    <p:sldId id="285" r:id="rId72"/>
    <p:sldId id="323" r:id="rId73"/>
    <p:sldId id="346" r:id="rId74"/>
    <p:sldId id="345" r:id="rId75"/>
  </p:sldIdLst>
  <p:sldSz cx="12192000" cy="6858000"/>
  <p:notesSz cx="6808788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3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38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667988001392402"/>
          <c:y val="4.4379536391095036E-2"/>
          <c:w val="0.51728464048314216"/>
          <c:h val="0.9302607285282792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explosion val="2"/>
          <c:dPt>
            <c:idx val="0"/>
            <c:bubble3D val="0"/>
            <c:spPr>
              <a:solidFill>
                <a:schemeClr val="accent1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5C8-4B1B-994A-84C4E15B9CC8}"/>
              </c:ext>
            </c:extLst>
          </c:dPt>
          <c:dPt>
            <c:idx val="1"/>
            <c:bubble3D val="0"/>
            <c:spPr>
              <a:solidFill>
                <a:schemeClr val="accent2">
                  <a:alpha val="7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5C8-4B1B-994A-84C4E15B9CC8}"/>
              </c:ext>
            </c:extLst>
          </c:dPt>
          <c:dLbls>
            <c:dLbl>
              <c:idx val="0"/>
              <c:layout>
                <c:manualLayout>
                  <c:x val="-0.19256593765631863"/>
                  <c:y val="0.2646056224229979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20ABDBBF-95DA-4FC0-8BE3-F0A8D0D203CA}" type="VALUE">
                      <a:rPr lang="en-US" sz="1600" smtClean="0">
                        <a:solidFill>
                          <a:schemeClr val="tx1"/>
                        </a:solidFill>
                      </a:rPr>
                      <a:pPr>
                        <a:defRPr sz="1800" b="1" i="0" u="none" strike="noStrike" kern="12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en-US" sz="1600" smtClean="0">
                        <a:solidFill>
                          <a:schemeClr val="tx1"/>
                        </a:solidFill>
                      </a:rPr>
                      <a:t> %</a:t>
                    </a:r>
                  </a:p>
                </c:rich>
              </c:tx>
              <c:spPr>
                <a:noFill/>
                <a:ln w="12700" cap="flat" cmpd="sng" algn="ctr">
                  <a:noFill/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dLblPos val="bestFit"/>
              <c:showLegendKey val="0"/>
              <c:showVal val="1"/>
              <c:showCatName val="1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5C8-4B1B-994A-84C4E15B9CC8}"/>
                </c:ext>
              </c:extLst>
            </c:dLbl>
            <c:dLbl>
              <c:idx val="1"/>
              <c:layout>
                <c:manualLayout>
                  <c:x val="0.25039098738680521"/>
                  <c:y val="-4.1486879207538234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ADE76BA9-8C57-4EAC-9CE7-56489541EDDC}" type="VALUE">
                      <a:rPr lang="en-US" sz="1600" smtClean="0">
                        <a:solidFill>
                          <a:schemeClr val="tx1"/>
                        </a:solidFill>
                      </a:rPr>
                      <a:pPr>
                        <a:defRPr sz="1800" b="1" i="0" u="none" strike="noStrike" kern="12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en-US" sz="1600" dirty="0" smtClean="0">
                        <a:solidFill>
                          <a:schemeClr val="tx1"/>
                        </a:solidFill>
                      </a:rPr>
                      <a:t> %</a:t>
                    </a:r>
                  </a:p>
                </c:rich>
              </c:tx>
              <c:spPr>
                <a:noFill/>
                <a:ln w="12700" cap="flat" cmpd="sng" algn="ctr">
                  <a:noFill/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dLblPos val="bestFit"/>
              <c:showLegendKey val="0"/>
              <c:showVal val="1"/>
              <c:showCatName val="1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5C8-4B1B-994A-84C4E15B9CC8}"/>
                </c:ext>
              </c:extLst>
            </c:dLbl>
            <c:spPr>
              <a:noFill/>
              <a:ln>
                <a:noFill/>
              </a:ln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1"/>
                    </a:solidFill>
                    <a:effectLst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1"/>
            <c:showSerName val="1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Часть, формируемая участниками ОО</c:v>
                </c:pt>
                <c:pt idx="1">
                  <c:v>Обязательная часть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5C8-4B1B-994A-84C4E15B9CC8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image" Target="../media/image121.jpe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image" Target="../media/image121.jpe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6853DA-56FA-4D88-9D2D-736494A3CBAE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BAC4D8C7-7AFD-43AE-9B10-0D86E5764519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ФОП ДО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F442F1-3C06-430D-83EC-E440D79B0ADC}" type="parTrans" cxnId="{684CB61D-A747-47E2-9CA1-8CF38789654C}">
      <dgm:prSet/>
      <dgm:spPr/>
      <dgm:t>
        <a:bodyPr/>
        <a:lstStyle/>
        <a:p>
          <a:endParaRPr lang="ru-RU"/>
        </a:p>
      </dgm:t>
    </dgm:pt>
    <dgm:pt modelId="{C6C46EBD-5699-4991-A75B-25A41A09FAF2}" type="sibTrans" cxnId="{684CB61D-A747-47E2-9CA1-8CF38789654C}">
      <dgm:prSet/>
      <dgm:spPr/>
      <dgm:t>
        <a:bodyPr/>
        <a:lstStyle/>
        <a:p>
          <a:endParaRPr lang="ru-RU"/>
        </a:p>
      </dgm:t>
    </dgm:pt>
    <dgm:pt modelId="{8EB5E995-EE2E-4923-BEE0-3D688BA549E2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ФГОС ДО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AE260E-4BC7-42C9-8786-E1DFD0417966}" type="parTrans" cxnId="{A4F7943A-3E86-40AD-8304-6A33746F8FE1}">
      <dgm:prSet/>
      <dgm:spPr/>
      <dgm:t>
        <a:bodyPr/>
        <a:lstStyle/>
        <a:p>
          <a:endParaRPr lang="ru-RU"/>
        </a:p>
      </dgm:t>
    </dgm:pt>
    <dgm:pt modelId="{8C4FBA5D-320A-417A-A852-FB02611B4391}" type="sibTrans" cxnId="{A4F7943A-3E86-40AD-8304-6A33746F8FE1}">
      <dgm:prSet/>
      <dgm:spPr/>
      <dgm:t>
        <a:bodyPr/>
        <a:lstStyle/>
        <a:p>
          <a:endParaRPr lang="ru-RU"/>
        </a:p>
      </dgm:t>
    </dgm:pt>
    <dgm:pt modelId="{24C301D8-1C00-4F52-BBD7-8E01EE6D491E}" type="pres">
      <dgm:prSet presAssocID="{386853DA-56FA-4D88-9D2D-736494A3CBAE}" presName="linearFlow" presStyleCnt="0">
        <dgm:presLayoutVars>
          <dgm:dir/>
          <dgm:resizeHandles val="exact"/>
        </dgm:presLayoutVars>
      </dgm:prSet>
      <dgm:spPr/>
    </dgm:pt>
    <dgm:pt modelId="{40169B3B-4F5C-4E3F-8434-B5B3753F963B}" type="pres">
      <dgm:prSet presAssocID="{BAC4D8C7-7AFD-43AE-9B10-0D86E5764519}" presName="node" presStyleLbl="node1" presStyleIdx="0" presStyleCnt="2" custScaleX="15843" custScaleY="12497" custLinFactX="-14878" custLinFactNeighborX="-100000" custLinFactNeighborY="-100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0B0C33-59AE-4F8F-AB09-1BA2179D6CB1}" type="pres">
      <dgm:prSet presAssocID="{C6C46EBD-5699-4991-A75B-25A41A09FAF2}" presName="spacerL" presStyleCnt="0"/>
      <dgm:spPr/>
    </dgm:pt>
    <dgm:pt modelId="{141CEA06-DDA9-4055-A371-3275FC55C6AE}" type="pres">
      <dgm:prSet presAssocID="{C6C46EBD-5699-4991-A75B-25A41A09FAF2}" presName="sibTrans" presStyleLbl="sibTrans2D1" presStyleIdx="0" presStyleCnt="1" custScaleX="10244" custScaleY="9215" custLinFactX="-33736" custLinFactNeighborX="-100000" custLinFactNeighborY="-4607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839D44AC-CB0D-4EB2-8E0E-A0DC558452FC}" type="pres">
      <dgm:prSet presAssocID="{C6C46EBD-5699-4991-A75B-25A41A09FAF2}" presName="spacerR" presStyleCnt="0"/>
      <dgm:spPr/>
    </dgm:pt>
    <dgm:pt modelId="{704261D3-9C72-4DA3-A521-BE735E88EC71}" type="pres">
      <dgm:prSet presAssocID="{8EB5E995-EE2E-4923-BEE0-3D688BA549E2}" presName="node" presStyleLbl="node1" presStyleIdx="1" presStyleCnt="2" custScaleX="15233" custScaleY="12501" custLinFactX="-52700" custLinFactNeighborX="-100000" custLinFactNeighborY="85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77B31C-6955-4BA7-A47B-1A27A2E5BA6A}" type="presOf" srcId="{BAC4D8C7-7AFD-43AE-9B10-0D86E5764519}" destId="{40169B3B-4F5C-4E3F-8434-B5B3753F963B}" srcOrd="0" destOrd="0" presId="urn:microsoft.com/office/officeart/2005/8/layout/equation1"/>
    <dgm:cxn modelId="{C50621E3-C11D-4EBD-9D0A-78C71D0A07A8}" type="presOf" srcId="{386853DA-56FA-4D88-9D2D-736494A3CBAE}" destId="{24C301D8-1C00-4F52-BBD7-8E01EE6D491E}" srcOrd="0" destOrd="0" presId="urn:microsoft.com/office/officeart/2005/8/layout/equation1"/>
    <dgm:cxn modelId="{32604064-170F-4CCD-A21D-59EC09694ADC}" type="presOf" srcId="{8EB5E995-EE2E-4923-BEE0-3D688BA549E2}" destId="{704261D3-9C72-4DA3-A521-BE735E88EC71}" srcOrd="0" destOrd="0" presId="urn:microsoft.com/office/officeart/2005/8/layout/equation1"/>
    <dgm:cxn modelId="{684CB61D-A747-47E2-9CA1-8CF38789654C}" srcId="{386853DA-56FA-4D88-9D2D-736494A3CBAE}" destId="{BAC4D8C7-7AFD-43AE-9B10-0D86E5764519}" srcOrd="0" destOrd="0" parTransId="{6DF442F1-3C06-430D-83EC-E440D79B0ADC}" sibTransId="{C6C46EBD-5699-4991-A75B-25A41A09FAF2}"/>
    <dgm:cxn modelId="{A4F7943A-3E86-40AD-8304-6A33746F8FE1}" srcId="{386853DA-56FA-4D88-9D2D-736494A3CBAE}" destId="{8EB5E995-EE2E-4923-BEE0-3D688BA549E2}" srcOrd="1" destOrd="0" parTransId="{C2AE260E-4BC7-42C9-8786-E1DFD0417966}" sibTransId="{8C4FBA5D-320A-417A-A852-FB02611B4391}"/>
    <dgm:cxn modelId="{35B6CC28-F31F-4066-8E6F-8315E0930C1C}" type="presOf" srcId="{C6C46EBD-5699-4991-A75B-25A41A09FAF2}" destId="{141CEA06-DDA9-4055-A371-3275FC55C6AE}" srcOrd="0" destOrd="0" presId="urn:microsoft.com/office/officeart/2005/8/layout/equation1"/>
    <dgm:cxn modelId="{5CB7FB5E-1512-4631-B2B3-4FC1F0349A1E}" type="presParOf" srcId="{24C301D8-1C00-4F52-BBD7-8E01EE6D491E}" destId="{40169B3B-4F5C-4E3F-8434-B5B3753F963B}" srcOrd="0" destOrd="0" presId="urn:microsoft.com/office/officeart/2005/8/layout/equation1"/>
    <dgm:cxn modelId="{1158BE5C-9FF2-48C7-AA20-974094EBF1A2}" type="presParOf" srcId="{24C301D8-1C00-4F52-BBD7-8E01EE6D491E}" destId="{F80B0C33-59AE-4F8F-AB09-1BA2179D6CB1}" srcOrd="1" destOrd="0" presId="urn:microsoft.com/office/officeart/2005/8/layout/equation1"/>
    <dgm:cxn modelId="{E7ACF1A0-5DDB-49BD-9EDC-7DCB1B797534}" type="presParOf" srcId="{24C301D8-1C00-4F52-BBD7-8E01EE6D491E}" destId="{141CEA06-DDA9-4055-A371-3275FC55C6AE}" srcOrd="2" destOrd="0" presId="urn:microsoft.com/office/officeart/2005/8/layout/equation1"/>
    <dgm:cxn modelId="{AA1BFBD9-D96E-4228-8C0A-8E9A2F1541DE}" type="presParOf" srcId="{24C301D8-1C00-4F52-BBD7-8E01EE6D491E}" destId="{839D44AC-CB0D-4EB2-8E0E-A0DC558452FC}" srcOrd="3" destOrd="0" presId="urn:microsoft.com/office/officeart/2005/8/layout/equation1"/>
    <dgm:cxn modelId="{19B1D9E2-AFB8-443B-A1F5-192AB934DD4A}" type="presParOf" srcId="{24C301D8-1C00-4F52-BBD7-8E01EE6D491E}" destId="{704261D3-9C72-4DA3-A521-BE735E88EC71}" srcOrd="4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E048E6-4B1A-4F03-A0CC-2C3A4E5B672C}" type="doc">
      <dgm:prSet loTypeId="urn:microsoft.com/office/officeart/2005/8/layout/vList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AC9D108-713C-4F7C-B802-EA25BD96C214}">
      <dgm:prSet phldrT="[Текст]" custT="1"/>
      <dgm:spPr/>
      <dgm:t>
        <a:bodyPr/>
        <a:lstStyle/>
        <a:p>
          <a:pPr>
            <a:lnSpc>
              <a:spcPct val="90000"/>
            </a:lnSpc>
          </a:pPr>
          <a:endParaRPr lang="ru-RU" sz="1800" dirty="0" smtClean="0">
            <a:solidFill>
              <a:schemeClr val="bg1"/>
            </a:solidFill>
            <a:latin typeface="Times New Roman" pitchFamily="18" charset="0"/>
            <a:ea typeface="Tahoma"/>
            <a:cs typeface="Times New Roman" pitchFamily="18" charset="0"/>
          </a:endParaRPr>
        </a:p>
        <a:p>
          <a:pPr>
            <a:lnSpc>
              <a:spcPct val="100000"/>
            </a:lnSpc>
          </a:pPr>
          <a:r>
            <a:rPr lang="ru-RU" sz="2400" dirty="0" smtClean="0">
              <a:solidFill>
                <a:schemeClr val="bg1"/>
              </a:solidFill>
              <a:latin typeface="Times New Roman" pitchFamily="18" charset="0"/>
              <a:ea typeface="Tahoma"/>
              <a:cs typeface="Times New Roman" pitchFamily="18" charset="0"/>
            </a:rPr>
            <a:t>3-4 года</a:t>
          </a:r>
        </a:p>
        <a:p>
          <a:pPr>
            <a:lnSpc>
              <a:spcPct val="100000"/>
            </a:lnSpc>
          </a:pPr>
          <a:r>
            <a:rPr lang="ru-RU" sz="2400" dirty="0" smtClean="0">
              <a:solidFill>
                <a:schemeClr val="bg1"/>
              </a:solidFill>
              <a:latin typeface="Times New Roman" pitchFamily="18" charset="0"/>
              <a:ea typeface="Tahoma"/>
              <a:cs typeface="Times New Roman" pitchFamily="18" charset="0"/>
            </a:rPr>
            <a:t>Обогащать детей знания о малой родине и поддерживать их отражения в различных видах деятельности</a:t>
          </a:r>
        </a:p>
        <a:p>
          <a:pPr>
            <a:lnSpc>
              <a:spcPct val="90000"/>
            </a:lnSpc>
          </a:pPr>
          <a:r>
            <a:rPr lang="ru-RU" sz="1800" dirty="0" smtClean="0">
              <a:solidFill>
                <a:schemeClr val="bg1"/>
              </a:solidFill>
              <a:latin typeface="Times New Roman" pitchFamily="18" charset="0"/>
              <a:ea typeface="Tahoma"/>
              <a:cs typeface="Times New Roman" pitchFamily="18" charset="0"/>
            </a:rPr>
            <a:t>  </a:t>
          </a:r>
          <a:endParaRPr lang="ru-RU" sz="1800" dirty="0">
            <a:solidFill>
              <a:schemeClr val="bg1"/>
            </a:solidFill>
          </a:endParaRPr>
        </a:p>
      </dgm:t>
    </dgm:pt>
    <dgm:pt modelId="{E8564D06-F1B0-417A-8B2A-0891DB804CC7}" type="parTrans" cxnId="{3B901684-5FDC-40C2-83CA-47E9040BA20E}">
      <dgm:prSet/>
      <dgm:spPr/>
      <dgm:t>
        <a:bodyPr/>
        <a:lstStyle/>
        <a:p>
          <a:endParaRPr lang="ru-RU"/>
        </a:p>
      </dgm:t>
    </dgm:pt>
    <dgm:pt modelId="{17F4847E-6CEE-4B28-9252-C7D755AF1211}" type="sibTrans" cxnId="{3B901684-5FDC-40C2-83CA-47E9040BA20E}">
      <dgm:prSet/>
      <dgm:spPr/>
      <dgm:t>
        <a:bodyPr/>
        <a:lstStyle/>
        <a:p>
          <a:endParaRPr lang="ru-RU"/>
        </a:p>
      </dgm:t>
    </dgm:pt>
    <dgm:pt modelId="{C8BD4F28-0E91-4862-BDBD-99CFBDC8494E}">
      <dgm:prSet phldrT="[Текст]" custT="1"/>
      <dgm:spPr/>
      <dgm:t>
        <a:bodyPr/>
        <a:lstStyle/>
        <a:p>
          <a:r>
            <a:rPr lang="ru-RU" sz="1700" dirty="0" smtClean="0">
              <a:solidFill>
                <a:schemeClr val="bg1"/>
              </a:solidFill>
              <a:latin typeface="Times New Roman" pitchFamily="18" charset="0"/>
              <a:ea typeface="Tahoma"/>
              <a:cs typeface="Times New Roman" pitchFamily="18" charset="0"/>
            </a:rPr>
            <a:t> </a:t>
          </a:r>
          <a:r>
            <a:rPr lang="ru-RU" sz="2400" dirty="0" smtClean="0">
              <a:solidFill>
                <a:schemeClr val="bg1"/>
              </a:solidFill>
              <a:latin typeface="Times New Roman" pitchFamily="18" charset="0"/>
              <a:ea typeface="Tahoma"/>
              <a:cs typeface="Times New Roman" pitchFamily="18" charset="0"/>
            </a:rPr>
            <a:t>от 2 месяцев до 1 года </a:t>
          </a:r>
        </a:p>
        <a:p>
          <a:r>
            <a:rPr lang="ru-RU" sz="2400" dirty="0" smtClean="0">
              <a:solidFill>
                <a:schemeClr val="bg1"/>
              </a:solidFill>
              <a:latin typeface="Times New Roman" pitchFamily="18" charset="0"/>
              <a:ea typeface="Tahoma"/>
              <a:cs typeface="Times New Roman" pitchFamily="18" charset="0"/>
            </a:rPr>
            <a:t>Развивать интерес к объектам живой и неживой природы</a:t>
          </a:r>
          <a:endParaRPr lang="ru-RU" sz="2400" dirty="0">
            <a:solidFill>
              <a:schemeClr val="bg1"/>
            </a:solidFill>
          </a:endParaRPr>
        </a:p>
      </dgm:t>
    </dgm:pt>
    <dgm:pt modelId="{9A53ECA3-DE74-4150-9748-A6B7452171F2}" type="parTrans" cxnId="{5B460F0C-F9C7-40C9-8473-3694FB5C9C69}">
      <dgm:prSet/>
      <dgm:spPr/>
      <dgm:t>
        <a:bodyPr/>
        <a:lstStyle/>
        <a:p>
          <a:endParaRPr lang="ru-RU"/>
        </a:p>
      </dgm:t>
    </dgm:pt>
    <dgm:pt modelId="{98F357B7-65E9-4787-9C23-69AF6056C67F}" type="sibTrans" cxnId="{5B460F0C-F9C7-40C9-8473-3694FB5C9C69}">
      <dgm:prSet/>
      <dgm:spPr/>
      <dgm:t>
        <a:bodyPr/>
        <a:lstStyle/>
        <a:p>
          <a:endParaRPr lang="ru-RU"/>
        </a:p>
      </dgm:t>
    </dgm:pt>
    <dgm:pt modelId="{5532E8A7-5BBC-42DE-92DD-F02E0529B7B5}">
      <dgm:prSet phldrT="[Текст]" custT="1"/>
      <dgm:spPr/>
      <dgm:t>
        <a:bodyPr/>
        <a:lstStyle/>
        <a:p>
          <a:r>
            <a:rPr lang="ru-RU" sz="17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Tahoma"/>
              <a:cs typeface="Times New Roman" pitchFamily="18" charset="0"/>
            </a:rPr>
            <a:t> </a:t>
          </a:r>
          <a:r>
            <a:rPr lang="ru-RU" sz="2400" dirty="0" smtClean="0">
              <a:solidFill>
                <a:schemeClr val="bg1"/>
              </a:solidFill>
              <a:latin typeface="Times New Roman" pitchFamily="18" charset="0"/>
              <a:ea typeface="Tahoma"/>
              <a:cs typeface="Times New Roman" pitchFamily="18" charset="0"/>
            </a:rPr>
            <a:t>5-6лет</a:t>
          </a:r>
        </a:p>
        <a:p>
          <a:r>
            <a:rPr lang="ru-RU" sz="2400" dirty="0" smtClean="0">
              <a:solidFill>
                <a:schemeClr val="bg1"/>
              </a:solidFill>
              <a:latin typeface="Times New Roman" pitchFamily="18" charset="0"/>
              <a:ea typeface="Tahoma"/>
              <a:cs typeface="Times New Roman" pitchFamily="18" charset="0"/>
            </a:rPr>
            <a:t> Туристические прогулки и экскурсии и др.</a:t>
          </a:r>
          <a:endParaRPr lang="ru-RU" sz="2400" dirty="0">
            <a:solidFill>
              <a:schemeClr val="bg1"/>
            </a:solidFill>
          </a:endParaRPr>
        </a:p>
      </dgm:t>
    </dgm:pt>
    <dgm:pt modelId="{20CFD1A3-E140-4005-BAAC-71CDADE7EEF8}" type="parTrans" cxnId="{73312560-C29E-4D23-935D-233025416881}">
      <dgm:prSet/>
      <dgm:spPr/>
      <dgm:t>
        <a:bodyPr/>
        <a:lstStyle/>
        <a:p>
          <a:endParaRPr lang="ru-RU"/>
        </a:p>
      </dgm:t>
    </dgm:pt>
    <dgm:pt modelId="{D7AA9B96-6092-4D58-8E11-4EA5C94F1633}" type="sibTrans" cxnId="{73312560-C29E-4D23-935D-233025416881}">
      <dgm:prSet/>
      <dgm:spPr/>
      <dgm:t>
        <a:bodyPr/>
        <a:lstStyle/>
        <a:p>
          <a:endParaRPr lang="ru-RU"/>
        </a:p>
      </dgm:t>
    </dgm:pt>
    <dgm:pt modelId="{679A825C-B01B-4A1B-85BE-B37A444BD488}">
      <dgm:prSet phldrT="[Текст]" custT="1"/>
      <dgm:spPr/>
      <dgm:t>
        <a:bodyPr/>
        <a:lstStyle/>
        <a:p>
          <a:endParaRPr lang="ru-RU" sz="2400" b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2-3</a:t>
          </a:r>
          <a:r>
            <a:rPr lang="ru-RU" sz="2400" b="1" baseline="0" dirty="0" smtClean="0">
              <a:latin typeface="Times New Roman" pitchFamily="18" charset="0"/>
              <a:cs typeface="Times New Roman" pitchFamily="18" charset="0"/>
            </a:rPr>
            <a:t> года</a:t>
          </a:r>
        </a:p>
        <a:p>
          <a:r>
            <a:rPr lang="ru-RU" sz="2400" b="1" baseline="0" dirty="0" smtClean="0">
              <a:latin typeface="Times New Roman" pitchFamily="18" charset="0"/>
              <a:cs typeface="Times New Roman" pitchFamily="18" charset="0"/>
            </a:rPr>
            <a:t>Театрализованная деятельность</a:t>
          </a:r>
        </a:p>
        <a:p>
          <a:endParaRPr lang="ru-RU" sz="2400" dirty="0"/>
        </a:p>
      </dgm:t>
    </dgm:pt>
    <dgm:pt modelId="{2F89361A-CC88-4F75-A0A8-A8D0990E662B}" type="parTrans" cxnId="{54FF092F-E772-4F4B-A8CE-9E77360933E0}">
      <dgm:prSet/>
      <dgm:spPr/>
      <dgm:t>
        <a:bodyPr/>
        <a:lstStyle/>
        <a:p>
          <a:endParaRPr lang="ru-RU"/>
        </a:p>
      </dgm:t>
    </dgm:pt>
    <dgm:pt modelId="{C29A3037-4A07-46EC-B8A7-BA2A6349E121}" type="sibTrans" cxnId="{54FF092F-E772-4F4B-A8CE-9E77360933E0}">
      <dgm:prSet/>
      <dgm:spPr/>
      <dgm:t>
        <a:bodyPr/>
        <a:lstStyle/>
        <a:p>
          <a:endParaRPr lang="ru-RU"/>
        </a:p>
      </dgm:t>
    </dgm:pt>
    <dgm:pt modelId="{E3D55CC2-8354-40DD-AE88-98B188D5F118}">
      <dgm:prSet phldrT="[Текст]"/>
      <dgm:spPr/>
      <dgm:t>
        <a:bodyPr/>
        <a:lstStyle/>
        <a:p>
          <a:r>
            <a:rPr lang="ru-RU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Tahoma"/>
              <a:cs typeface="Times New Roman" pitchFamily="18" charset="0"/>
            </a:rPr>
            <a:t>3 - 4 года </a:t>
          </a:r>
        </a:p>
        <a:p>
          <a:r>
            <a:rPr lang="ru-RU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Tahoma"/>
              <a:cs typeface="Times New Roman" pitchFamily="18" charset="0"/>
            </a:rPr>
            <a:t>Подготовка детей к обучению грамоте</a:t>
          </a:r>
          <a:endParaRPr lang="ru-RU" dirty="0"/>
        </a:p>
      </dgm:t>
    </dgm:pt>
    <dgm:pt modelId="{82CC8112-2F1D-4E4A-BDD0-EB008078D791}" type="parTrans" cxnId="{CA961486-FD61-4559-B972-89A1A9B9EA1E}">
      <dgm:prSet/>
      <dgm:spPr/>
      <dgm:t>
        <a:bodyPr/>
        <a:lstStyle/>
        <a:p>
          <a:endParaRPr lang="ru-RU"/>
        </a:p>
      </dgm:t>
    </dgm:pt>
    <dgm:pt modelId="{79872A8A-E643-45BD-AC2B-7B5C472229B6}" type="sibTrans" cxnId="{CA961486-FD61-4559-B972-89A1A9B9EA1E}">
      <dgm:prSet/>
      <dgm:spPr/>
      <dgm:t>
        <a:bodyPr/>
        <a:lstStyle/>
        <a:p>
          <a:endParaRPr lang="ru-RU"/>
        </a:p>
      </dgm:t>
    </dgm:pt>
    <dgm:pt modelId="{754FED69-7722-45EC-B862-D30EDED86903}" type="pres">
      <dgm:prSet presAssocID="{30E048E6-4B1A-4F03-A0CC-2C3A4E5B672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C7EB9A-E969-4BE6-B297-684771D4FFFB}" type="pres">
      <dgm:prSet presAssocID="{DAC9D108-713C-4F7C-B802-EA25BD96C214}" presName="comp" presStyleCnt="0"/>
      <dgm:spPr/>
    </dgm:pt>
    <dgm:pt modelId="{A4B19BFF-F98B-4B0D-8294-0574A484C388}" type="pres">
      <dgm:prSet presAssocID="{DAC9D108-713C-4F7C-B802-EA25BD96C214}" presName="box" presStyleLbl="node1" presStyleIdx="0" presStyleCnt="5" custLinFactNeighborX="-809" custLinFactNeighborY="4930"/>
      <dgm:spPr/>
      <dgm:t>
        <a:bodyPr/>
        <a:lstStyle/>
        <a:p>
          <a:endParaRPr lang="ru-RU"/>
        </a:p>
      </dgm:t>
    </dgm:pt>
    <dgm:pt modelId="{44A599CB-695C-4025-A5DF-A3C71946FEA1}" type="pres">
      <dgm:prSet presAssocID="{DAC9D108-713C-4F7C-B802-EA25BD96C214}" presName="img" presStyleLbl="fgImgPlac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  <dgm:t>
        <a:bodyPr/>
        <a:lstStyle/>
        <a:p>
          <a:endParaRPr lang="ru-RU"/>
        </a:p>
      </dgm:t>
    </dgm:pt>
    <dgm:pt modelId="{75618BE7-7462-472E-9A0D-C31A5C67B22B}" type="pres">
      <dgm:prSet presAssocID="{DAC9D108-713C-4F7C-B802-EA25BD96C214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81149D-46C4-409A-8A6A-736C7E98773B}" type="pres">
      <dgm:prSet presAssocID="{17F4847E-6CEE-4B28-9252-C7D755AF1211}" presName="spacer" presStyleCnt="0"/>
      <dgm:spPr/>
    </dgm:pt>
    <dgm:pt modelId="{A32ACE51-4629-4F3E-8664-F922F9DEAD54}" type="pres">
      <dgm:prSet presAssocID="{C8BD4F28-0E91-4862-BDBD-99CFBDC8494E}" presName="comp" presStyleCnt="0"/>
      <dgm:spPr/>
    </dgm:pt>
    <dgm:pt modelId="{C33320DE-928D-462A-A603-3080569F2173}" type="pres">
      <dgm:prSet presAssocID="{C8BD4F28-0E91-4862-BDBD-99CFBDC8494E}" presName="box" presStyleLbl="node1" presStyleIdx="1" presStyleCnt="5"/>
      <dgm:spPr/>
      <dgm:t>
        <a:bodyPr/>
        <a:lstStyle/>
        <a:p>
          <a:endParaRPr lang="ru-RU"/>
        </a:p>
      </dgm:t>
    </dgm:pt>
    <dgm:pt modelId="{1E271C08-E2F8-494C-9F81-AABCA0FF9CD4}" type="pres">
      <dgm:prSet presAssocID="{C8BD4F28-0E91-4862-BDBD-99CFBDC8494E}" presName="img" presStyleLbl="fgImgPlace1" presStyleIdx="1" presStyleCnt="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  <dgm:t>
        <a:bodyPr/>
        <a:lstStyle/>
        <a:p>
          <a:endParaRPr lang="ru-RU"/>
        </a:p>
      </dgm:t>
    </dgm:pt>
    <dgm:pt modelId="{6F47CCE8-0ECE-4482-9C8E-08B17FE1F631}" type="pres">
      <dgm:prSet presAssocID="{C8BD4F28-0E91-4862-BDBD-99CFBDC8494E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B2463F-C83D-4A56-9BCB-837BBFDFAE76}" type="pres">
      <dgm:prSet presAssocID="{98F357B7-65E9-4787-9C23-69AF6056C67F}" presName="spacer" presStyleCnt="0"/>
      <dgm:spPr/>
    </dgm:pt>
    <dgm:pt modelId="{D89FC999-571B-49BB-A9EC-6101E52009BE}" type="pres">
      <dgm:prSet presAssocID="{5532E8A7-5BBC-42DE-92DD-F02E0529B7B5}" presName="comp" presStyleCnt="0"/>
      <dgm:spPr/>
    </dgm:pt>
    <dgm:pt modelId="{497724FE-1D65-4744-8242-E32E4643B386}" type="pres">
      <dgm:prSet presAssocID="{5532E8A7-5BBC-42DE-92DD-F02E0529B7B5}" presName="box" presStyleLbl="node1" presStyleIdx="2" presStyleCnt="5"/>
      <dgm:spPr/>
      <dgm:t>
        <a:bodyPr/>
        <a:lstStyle/>
        <a:p>
          <a:endParaRPr lang="ru-RU"/>
        </a:p>
      </dgm:t>
    </dgm:pt>
    <dgm:pt modelId="{AD025F92-5AC6-4C95-884F-9C4C4387C290}" type="pres">
      <dgm:prSet presAssocID="{5532E8A7-5BBC-42DE-92DD-F02E0529B7B5}" presName="img" presStyleLbl="fgImgPlace1" presStyleIdx="2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  <dgm:t>
        <a:bodyPr/>
        <a:lstStyle/>
        <a:p>
          <a:endParaRPr lang="ru-RU"/>
        </a:p>
      </dgm:t>
    </dgm:pt>
    <dgm:pt modelId="{FA35EC79-A06B-4440-AC09-0442A894AE5E}" type="pres">
      <dgm:prSet presAssocID="{5532E8A7-5BBC-42DE-92DD-F02E0529B7B5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8593AB-8ABE-461E-BAF6-8F5304756D88}" type="pres">
      <dgm:prSet presAssocID="{D7AA9B96-6092-4D58-8E11-4EA5C94F1633}" presName="spacer" presStyleCnt="0"/>
      <dgm:spPr/>
    </dgm:pt>
    <dgm:pt modelId="{C3CB10C8-D8A4-48BD-8936-11D91F87AE2D}" type="pres">
      <dgm:prSet presAssocID="{679A825C-B01B-4A1B-85BE-B37A444BD488}" presName="comp" presStyleCnt="0"/>
      <dgm:spPr/>
    </dgm:pt>
    <dgm:pt modelId="{50994A43-74CE-44AA-BABD-DC4C3D775062}" type="pres">
      <dgm:prSet presAssocID="{679A825C-B01B-4A1B-85BE-B37A444BD488}" presName="box" presStyleLbl="node1" presStyleIdx="3" presStyleCnt="5"/>
      <dgm:spPr/>
      <dgm:t>
        <a:bodyPr/>
        <a:lstStyle/>
        <a:p>
          <a:endParaRPr lang="ru-RU"/>
        </a:p>
      </dgm:t>
    </dgm:pt>
    <dgm:pt modelId="{99A6A5B7-8C3C-4D9D-88AB-4A79CC7F0537}" type="pres">
      <dgm:prSet presAssocID="{679A825C-B01B-4A1B-85BE-B37A444BD488}" presName="img" presStyleLbl="fgImgPlace1" presStyleIdx="3" presStyleCnt="5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  <dgm:t>
        <a:bodyPr/>
        <a:lstStyle/>
        <a:p>
          <a:endParaRPr lang="ru-RU"/>
        </a:p>
      </dgm:t>
    </dgm:pt>
    <dgm:pt modelId="{E1711D6F-E26A-48A9-8CB1-984B80257E9B}" type="pres">
      <dgm:prSet presAssocID="{679A825C-B01B-4A1B-85BE-B37A444BD488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EF0427-F496-421A-B10B-78FEF9F9389B}" type="pres">
      <dgm:prSet presAssocID="{C29A3037-4A07-46EC-B8A7-BA2A6349E121}" presName="spacer" presStyleCnt="0"/>
      <dgm:spPr/>
    </dgm:pt>
    <dgm:pt modelId="{1C3C08AA-26F8-42EF-9570-AE283A83A9D7}" type="pres">
      <dgm:prSet presAssocID="{E3D55CC2-8354-40DD-AE88-98B188D5F118}" presName="comp" presStyleCnt="0"/>
      <dgm:spPr/>
    </dgm:pt>
    <dgm:pt modelId="{F50FC579-B210-4EEA-9370-6877F3CDB1E6}" type="pres">
      <dgm:prSet presAssocID="{E3D55CC2-8354-40DD-AE88-98B188D5F118}" presName="box" presStyleLbl="node1" presStyleIdx="4" presStyleCnt="5"/>
      <dgm:spPr/>
      <dgm:t>
        <a:bodyPr/>
        <a:lstStyle/>
        <a:p>
          <a:endParaRPr lang="ru-RU"/>
        </a:p>
      </dgm:t>
    </dgm:pt>
    <dgm:pt modelId="{7ECFC01C-392D-476F-820B-D3AD8BB42268}" type="pres">
      <dgm:prSet presAssocID="{E3D55CC2-8354-40DD-AE88-98B188D5F118}" presName="img" presStyleLbl="fgImgPlace1" presStyleIdx="4" presStyleCnt="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  <dgm:t>
        <a:bodyPr/>
        <a:lstStyle/>
        <a:p>
          <a:endParaRPr lang="ru-RU"/>
        </a:p>
      </dgm:t>
    </dgm:pt>
    <dgm:pt modelId="{1D4D2674-1BD6-4E1A-9019-BB3E31CA803B}" type="pres">
      <dgm:prSet presAssocID="{E3D55CC2-8354-40DD-AE88-98B188D5F118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6AB9D7-5B18-49A8-8793-9BB9C7CADDA0}" type="presOf" srcId="{E3D55CC2-8354-40DD-AE88-98B188D5F118}" destId="{F50FC579-B210-4EEA-9370-6877F3CDB1E6}" srcOrd="0" destOrd="0" presId="urn:microsoft.com/office/officeart/2005/8/layout/vList4"/>
    <dgm:cxn modelId="{70A7160D-9E81-42F1-B153-2C681A705CDD}" type="presOf" srcId="{5532E8A7-5BBC-42DE-92DD-F02E0529B7B5}" destId="{FA35EC79-A06B-4440-AC09-0442A894AE5E}" srcOrd="1" destOrd="0" presId="urn:microsoft.com/office/officeart/2005/8/layout/vList4"/>
    <dgm:cxn modelId="{0FD6DC99-C850-4CA5-A9B5-F8AE9C0877BE}" type="presOf" srcId="{5532E8A7-5BBC-42DE-92DD-F02E0529B7B5}" destId="{497724FE-1D65-4744-8242-E32E4643B386}" srcOrd="0" destOrd="0" presId="urn:microsoft.com/office/officeart/2005/8/layout/vList4"/>
    <dgm:cxn modelId="{D0B81CFF-70D8-422F-9EA9-EEF648D2FC7C}" type="presOf" srcId="{C8BD4F28-0E91-4862-BDBD-99CFBDC8494E}" destId="{C33320DE-928D-462A-A603-3080569F2173}" srcOrd="0" destOrd="0" presId="urn:microsoft.com/office/officeart/2005/8/layout/vList4"/>
    <dgm:cxn modelId="{3B901684-5FDC-40C2-83CA-47E9040BA20E}" srcId="{30E048E6-4B1A-4F03-A0CC-2C3A4E5B672C}" destId="{DAC9D108-713C-4F7C-B802-EA25BD96C214}" srcOrd="0" destOrd="0" parTransId="{E8564D06-F1B0-417A-8B2A-0891DB804CC7}" sibTransId="{17F4847E-6CEE-4B28-9252-C7D755AF1211}"/>
    <dgm:cxn modelId="{A0119A4B-83FE-444F-A9C0-26E0FE61D4C0}" type="presOf" srcId="{E3D55CC2-8354-40DD-AE88-98B188D5F118}" destId="{1D4D2674-1BD6-4E1A-9019-BB3E31CA803B}" srcOrd="1" destOrd="0" presId="urn:microsoft.com/office/officeart/2005/8/layout/vList4"/>
    <dgm:cxn modelId="{6241D1F6-C825-4640-9C0C-0967BEA6BBA6}" type="presOf" srcId="{679A825C-B01B-4A1B-85BE-B37A444BD488}" destId="{E1711D6F-E26A-48A9-8CB1-984B80257E9B}" srcOrd="1" destOrd="0" presId="urn:microsoft.com/office/officeart/2005/8/layout/vList4"/>
    <dgm:cxn modelId="{78CE8597-011A-4E9F-B3C7-FA5CBD6F6F74}" type="presOf" srcId="{DAC9D108-713C-4F7C-B802-EA25BD96C214}" destId="{75618BE7-7462-472E-9A0D-C31A5C67B22B}" srcOrd="1" destOrd="0" presId="urn:microsoft.com/office/officeart/2005/8/layout/vList4"/>
    <dgm:cxn modelId="{73312560-C29E-4D23-935D-233025416881}" srcId="{30E048E6-4B1A-4F03-A0CC-2C3A4E5B672C}" destId="{5532E8A7-5BBC-42DE-92DD-F02E0529B7B5}" srcOrd="2" destOrd="0" parTransId="{20CFD1A3-E140-4005-BAAC-71CDADE7EEF8}" sibTransId="{D7AA9B96-6092-4D58-8E11-4EA5C94F1633}"/>
    <dgm:cxn modelId="{54FF092F-E772-4F4B-A8CE-9E77360933E0}" srcId="{30E048E6-4B1A-4F03-A0CC-2C3A4E5B672C}" destId="{679A825C-B01B-4A1B-85BE-B37A444BD488}" srcOrd="3" destOrd="0" parTransId="{2F89361A-CC88-4F75-A0A8-A8D0990E662B}" sibTransId="{C29A3037-4A07-46EC-B8A7-BA2A6349E121}"/>
    <dgm:cxn modelId="{9621BE61-C244-45FA-AB73-6AFADC8A24CC}" type="presOf" srcId="{30E048E6-4B1A-4F03-A0CC-2C3A4E5B672C}" destId="{754FED69-7722-45EC-B862-D30EDED86903}" srcOrd="0" destOrd="0" presId="urn:microsoft.com/office/officeart/2005/8/layout/vList4"/>
    <dgm:cxn modelId="{433198E4-F137-4133-8187-4CC49EF1C586}" type="presOf" srcId="{679A825C-B01B-4A1B-85BE-B37A444BD488}" destId="{50994A43-74CE-44AA-BABD-DC4C3D775062}" srcOrd="0" destOrd="0" presId="urn:microsoft.com/office/officeart/2005/8/layout/vList4"/>
    <dgm:cxn modelId="{5A3ADBB0-AE32-4394-87BF-F7142C70D37D}" type="presOf" srcId="{C8BD4F28-0E91-4862-BDBD-99CFBDC8494E}" destId="{6F47CCE8-0ECE-4482-9C8E-08B17FE1F631}" srcOrd="1" destOrd="0" presId="urn:microsoft.com/office/officeart/2005/8/layout/vList4"/>
    <dgm:cxn modelId="{31678DEB-CB31-42D6-97D7-072CE8AF91E6}" type="presOf" srcId="{DAC9D108-713C-4F7C-B802-EA25BD96C214}" destId="{A4B19BFF-F98B-4B0D-8294-0574A484C388}" srcOrd="0" destOrd="0" presId="urn:microsoft.com/office/officeart/2005/8/layout/vList4"/>
    <dgm:cxn modelId="{CA961486-FD61-4559-B972-89A1A9B9EA1E}" srcId="{30E048E6-4B1A-4F03-A0CC-2C3A4E5B672C}" destId="{E3D55CC2-8354-40DD-AE88-98B188D5F118}" srcOrd="4" destOrd="0" parTransId="{82CC8112-2F1D-4E4A-BDD0-EB008078D791}" sibTransId="{79872A8A-E643-45BD-AC2B-7B5C472229B6}"/>
    <dgm:cxn modelId="{5B460F0C-F9C7-40C9-8473-3694FB5C9C69}" srcId="{30E048E6-4B1A-4F03-A0CC-2C3A4E5B672C}" destId="{C8BD4F28-0E91-4862-BDBD-99CFBDC8494E}" srcOrd="1" destOrd="0" parTransId="{9A53ECA3-DE74-4150-9748-A6B7452171F2}" sibTransId="{98F357B7-65E9-4787-9C23-69AF6056C67F}"/>
    <dgm:cxn modelId="{D10B613B-585D-4D73-8BE8-7CFDD8FB4144}" type="presParOf" srcId="{754FED69-7722-45EC-B862-D30EDED86903}" destId="{41C7EB9A-E969-4BE6-B297-684771D4FFFB}" srcOrd="0" destOrd="0" presId="urn:microsoft.com/office/officeart/2005/8/layout/vList4"/>
    <dgm:cxn modelId="{3902F165-2C41-422A-BCD2-EC994306A26F}" type="presParOf" srcId="{41C7EB9A-E969-4BE6-B297-684771D4FFFB}" destId="{A4B19BFF-F98B-4B0D-8294-0574A484C388}" srcOrd="0" destOrd="0" presId="urn:microsoft.com/office/officeart/2005/8/layout/vList4"/>
    <dgm:cxn modelId="{020049D8-20C5-4519-B44A-8C8DB011F17A}" type="presParOf" srcId="{41C7EB9A-E969-4BE6-B297-684771D4FFFB}" destId="{44A599CB-695C-4025-A5DF-A3C71946FEA1}" srcOrd="1" destOrd="0" presId="urn:microsoft.com/office/officeart/2005/8/layout/vList4"/>
    <dgm:cxn modelId="{076F8AA2-74C3-4924-94E4-366F0048FBB1}" type="presParOf" srcId="{41C7EB9A-E969-4BE6-B297-684771D4FFFB}" destId="{75618BE7-7462-472E-9A0D-C31A5C67B22B}" srcOrd="2" destOrd="0" presId="urn:microsoft.com/office/officeart/2005/8/layout/vList4"/>
    <dgm:cxn modelId="{70391C33-A551-4012-AE00-7F8267AB7979}" type="presParOf" srcId="{754FED69-7722-45EC-B862-D30EDED86903}" destId="{ED81149D-46C4-409A-8A6A-736C7E98773B}" srcOrd="1" destOrd="0" presId="urn:microsoft.com/office/officeart/2005/8/layout/vList4"/>
    <dgm:cxn modelId="{88746386-A7FB-4A93-B945-22A8EB2AF2C3}" type="presParOf" srcId="{754FED69-7722-45EC-B862-D30EDED86903}" destId="{A32ACE51-4629-4F3E-8664-F922F9DEAD54}" srcOrd="2" destOrd="0" presId="urn:microsoft.com/office/officeart/2005/8/layout/vList4"/>
    <dgm:cxn modelId="{32937B8E-2F2A-49C5-837D-E8468E5D4F0F}" type="presParOf" srcId="{A32ACE51-4629-4F3E-8664-F922F9DEAD54}" destId="{C33320DE-928D-462A-A603-3080569F2173}" srcOrd="0" destOrd="0" presId="urn:microsoft.com/office/officeart/2005/8/layout/vList4"/>
    <dgm:cxn modelId="{CA58AF43-7728-4752-9F9E-E8793655319A}" type="presParOf" srcId="{A32ACE51-4629-4F3E-8664-F922F9DEAD54}" destId="{1E271C08-E2F8-494C-9F81-AABCA0FF9CD4}" srcOrd="1" destOrd="0" presId="urn:microsoft.com/office/officeart/2005/8/layout/vList4"/>
    <dgm:cxn modelId="{0C9280FA-C354-46B9-B22A-58B0A9926F24}" type="presParOf" srcId="{A32ACE51-4629-4F3E-8664-F922F9DEAD54}" destId="{6F47CCE8-0ECE-4482-9C8E-08B17FE1F631}" srcOrd="2" destOrd="0" presId="urn:microsoft.com/office/officeart/2005/8/layout/vList4"/>
    <dgm:cxn modelId="{F4CE3899-F3D5-4122-952C-62EB39A00A2F}" type="presParOf" srcId="{754FED69-7722-45EC-B862-D30EDED86903}" destId="{82B2463F-C83D-4A56-9BCB-837BBFDFAE76}" srcOrd="3" destOrd="0" presId="urn:microsoft.com/office/officeart/2005/8/layout/vList4"/>
    <dgm:cxn modelId="{AD6C37BC-C6DE-4A07-A5E1-8B5106F936B6}" type="presParOf" srcId="{754FED69-7722-45EC-B862-D30EDED86903}" destId="{D89FC999-571B-49BB-A9EC-6101E52009BE}" srcOrd="4" destOrd="0" presId="urn:microsoft.com/office/officeart/2005/8/layout/vList4"/>
    <dgm:cxn modelId="{53BE9817-49AE-439D-83EF-7722AE384683}" type="presParOf" srcId="{D89FC999-571B-49BB-A9EC-6101E52009BE}" destId="{497724FE-1D65-4744-8242-E32E4643B386}" srcOrd="0" destOrd="0" presId="urn:microsoft.com/office/officeart/2005/8/layout/vList4"/>
    <dgm:cxn modelId="{36C5895A-4E37-4936-81E2-44F78E2F08C0}" type="presParOf" srcId="{D89FC999-571B-49BB-A9EC-6101E52009BE}" destId="{AD025F92-5AC6-4C95-884F-9C4C4387C290}" srcOrd="1" destOrd="0" presId="urn:microsoft.com/office/officeart/2005/8/layout/vList4"/>
    <dgm:cxn modelId="{C640B28D-C0E3-4956-A8F2-9ACBD35CF198}" type="presParOf" srcId="{D89FC999-571B-49BB-A9EC-6101E52009BE}" destId="{FA35EC79-A06B-4440-AC09-0442A894AE5E}" srcOrd="2" destOrd="0" presId="urn:microsoft.com/office/officeart/2005/8/layout/vList4"/>
    <dgm:cxn modelId="{B6A51B76-2B40-4923-B6CC-391603C1E000}" type="presParOf" srcId="{754FED69-7722-45EC-B862-D30EDED86903}" destId="{8A8593AB-8ABE-461E-BAF6-8F5304756D88}" srcOrd="5" destOrd="0" presId="urn:microsoft.com/office/officeart/2005/8/layout/vList4"/>
    <dgm:cxn modelId="{D0F81D38-5059-48A8-855B-9012DF92656E}" type="presParOf" srcId="{754FED69-7722-45EC-B862-D30EDED86903}" destId="{C3CB10C8-D8A4-48BD-8936-11D91F87AE2D}" srcOrd="6" destOrd="0" presId="urn:microsoft.com/office/officeart/2005/8/layout/vList4"/>
    <dgm:cxn modelId="{60D86ADD-E9B5-4A66-8BE6-412E7BDEB80A}" type="presParOf" srcId="{C3CB10C8-D8A4-48BD-8936-11D91F87AE2D}" destId="{50994A43-74CE-44AA-BABD-DC4C3D775062}" srcOrd="0" destOrd="0" presId="urn:microsoft.com/office/officeart/2005/8/layout/vList4"/>
    <dgm:cxn modelId="{86E8D711-E5C1-4A67-BA5D-B2313BE9C32B}" type="presParOf" srcId="{C3CB10C8-D8A4-48BD-8936-11D91F87AE2D}" destId="{99A6A5B7-8C3C-4D9D-88AB-4A79CC7F0537}" srcOrd="1" destOrd="0" presId="urn:microsoft.com/office/officeart/2005/8/layout/vList4"/>
    <dgm:cxn modelId="{CF281B12-9E19-4E4B-A823-030F32A1D3D2}" type="presParOf" srcId="{C3CB10C8-D8A4-48BD-8936-11D91F87AE2D}" destId="{E1711D6F-E26A-48A9-8CB1-984B80257E9B}" srcOrd="2" destOrd="0" presId="urn:microsoft.com/office/officeart/2005/8/layout/vList4"/>
    <dgm:cxn modelId="{16F26E43-4427-4176-A42A-D0951E59581B}" type="presParOf" srcId="{754FED69-7722-45EC-B862-D30EDED86903}" destId="{A1EF0427-F496-421A-B10B-78FEF9F9389B}" srcOrd="7" destOrd="0" presId="urn:microsoft.com/office/officeart/2005/8/layout/vList4"/>
    <dgm:cxn modelId="{C511ADEE-5750-453D-88B1-B4CF93E1BCD7}" type="presParOf" srcId="{754FED69-7722-45EC-B862-D30EDED86903}" destId="{1C3C08AA-26F8-42EF-9570-AE283A83A9D7}" srcOrd="8" destOrd="0" presId="urn:microsoft.com/office/officeart/2005/8/layout/vList4"/>
    <dgm:cxn modelId="{306E9AA2-D760-4B8F-914A-7054FC4B5B0C}" type="presParOf" srcId="{1C3C08AA-26F8-42EF-9570-AE283A83A9D7}" destId="{F50FC579-B210-4EEA-9370-6877F3CDB1E6}" srcOrd="0" destOrd="0" presId="urn:microsoft.com/office/officeart/2005/8/layout/vList4"/>
    <dgm:cxn modelId="{FD7655FD-8D47-4284-9C40-BD4E8BF54139}" type="presParOf" srcId="{1C3C08AA-26F8-42EF-9570-AE283A83A9D7}" destId="{7ECFC01C-392D-476F-820B-D3AD8BB42268}" srcOrd="1" destOrd="0" presId="urn:microsoft.com/office/officeart/2005/8/layout/vList4"/>
    <dgm:cxn modelId="{1166F3F1-5334-49FF-8FE5-70B791E3F712}" type="presParOf" srcId="{1C3C08AA-26F8-42EF-9570-AE283A83A9D7}" destId="{1D4D2674-1BD6-4E1A-9019-BB3E31CA803B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169B3B-4F5C-4E3F-8434-B5B3753F963B}">
      <dsp:nvSpPr>
        <dsp:cNvPr id="0" name=""/>
        <dsp:cNvSpPr/>
      </dsp:nvSpPr>
      <dsp:spPr>
        <a:xfrm>
          <a:off x="42463" y="239856"/>
          <a:ext cx="1802478" cy="1421799"/>
        </a:xfrm>
        <a:prstGeom prst="ellipse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ФОП ДО</a:t>
          </a:r>
          <a:endParaRPr lang="ru-RU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6430" y="448074"/>
        <a:ext cx="1274544" cy="1005363"/>
      </dsp:txXfrm>
    </dsp:sp>
    <dsp:sp modelId="{141CEA06-DDA9-4055-A371-3275FC55C6AE}">
      <dsp:nvSpPr>
        <dsp:cNvPr id="0" name=""/>
        <dsp:cNvSpPr/>
      </dsp:nvSpPr>
      <dsp:spPr>
        <a:xfrm>
          <a:off x="2235305" y="1490440"/>
          <a:ext cx="675974" cy="608073"/>
        </a:xfrm>
        <a:prstGeom prst="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2235305" y="1642458"/>
        <a:ext cx="523956" cy="304037"/>
      </dsp:txXfrm>
    </dsp:sp>
    <dsp:sp modelId="{704261D3-9C72-4DA3-A521-BE735E88EC71}">
      <dsp:nvSpPr>
        <dsp:cNvPr id="0" name=""/>
        <dsp:cNvSpPr/>
      </dsp:nvSpPr>
      <dsp:spPr>
        <a:xfrm>
          <a:off x="65504" y="2364762"/>
          <a:ext cx="1733077" cy="1422254"/>
        </a:xfrm>
        <a:prstGeom prst="ellipse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ФГОС ДО</a:t>
          </a:r>
          <a:endParaRPr lang="ru-RU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9307" y="2573046"/>
        <a:ext cx="1225471" cy="10056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B19BFF-F98B-4B0D-8294-0574A484C388}">
      <dsp:nvSpPr>
        <dsp:cNvPr id="0" name=""/>
        <dsp:cNvSpPr/>
      </dsp:nvSpPr>
      <dsp:spPr>
        <a:xfrm>
          <a:off x="0" y="51281"/>
          <a:ext cx="10743484" cy="104019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>
            <a:solidFill>
              <a:schemeClr val="bg1"/>
            </a:solidFill>
            <a:latin typeface="Times New Roman" pitchFamily="18" charset="0"/>
            <a:ea typeface="Tahoma"/>
            <a:cs typeface="Times New Roman" pitchFamily="18" charset="0"/>
          </a:endParaRPr>
        </a:p>
        <a:p>
          <a:pPr lvl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  <a:latin typeface="Times New Roman" pitchFamily="18" charset="0"/>
              <a:ea typeface="Tahoma"/>
              <a:cs typeface="Times New Roman" pitchFamily="18" charset="0"/>
            </a:rPr>
            <a:t>3-4 года</a:t>
          </a:r>
        </a:p>
        <a:p>
          <a:pPr lvl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  <a:latin typeface="Times New Roman" pitchFamily="18" charset="0"/>
              <a:ea typeface="Tahoma"/>
              <a:cs typeface="Times New Roman" pitchFamily="18" charset="0"/>
            </a:rPr>
            <a:t>Обогащать детей знания о малой родине и поддерживать их отражения в различных видах деятельности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bg1"/>
              </a:solidFill>
              <a:latin typeface="Times New Roman" pitchFamily="18" charset="0"/>
              <a:ea typeface="Tahoma"/>
              <a:cs typeface="Times New Roman" pitchFamily="18" charset="0"/>
            </a:rPr>
            <a:t>  </a:t>
          </a:r>
          <a:endParaRPr lang="ru-RU" sz="1800" kern="1200" dirty="0">
            <a:solidFill>
              <a:schemeClr val="bg1"/>
            </a:solidFill>
          </a:endParaRPr>
        </a:p>
      </dsp:txBody>
      <dsp:txXfrm>
        <a:off x="2252715" y="51281"/>
        <a:ext cx="8490768" cy="1040190"/>
      </dsp:txXfrm>
    </dsp:sp>
    <dsp:sp modelId="{44A599CB-695C-4025-A5DF-A3C71946FEA1}">
      <dsp:nvSpPr>
        <dsp:cNvPr id="0" name=""/>
        <dsp:cNvSpPr/>
      </dsp:nvSpPr>
      <dsp:spPr>
        <a:xfrm>
          <a:off x="104019" y="104019"/>
          <a:ext cx="2148696" cy="83215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3320DE-928D-462A-A603-3080569F2173}">
      <dsp:nvSpPr>
        <dsp:cNvPr id="0" name=""/>
        <dsp:cNvSpPr/>
      </dsp:nvSpPr>
      <dsp:spPr>
        <a:xfrm>
          <a:off x="0" y="1144209"/>
          <a:ext cx="10743484" cy="1040190"/>
        </a:xfrm>
        <a:prstGeom prst="roundRect">
          <a:avLst>
            <a:gd name="adj" fmla="val 1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bg1"/>
              </a:solidFill>
              <a:latin typeface="Times New Roman" pitchFamily="18" charset="0"/>
              <a:ea typeface="Tahoma"/>
              <a:cs typeface="Times New Roman" pitchFamily="18" charset="0"/>
            </a:rPr>
            <a:t> </a:t>
          </a:r>
          <a:r>
            <a:rPr lang="ru-RU" sz="2400" kern="1200" dirty="0" smtClean="0">
              <a:solidFill>
                <a:schemeClr val="bg1"/>
              </a:solidFill>
              <a:latin typeface="Times New Roman" pitchFamily="18" charset="0"/>
              <a:ea typeface="Tahoma"/>
              <a:cs typeface="Times New Roman" pitchFamily="18" charset="0"/>
            </a:rPr>
            <a:t>от 2 месяцев до 1 года 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  <a:latin typeface="Times New Roman" pitchFamily="18" charset="0"/>
              <a:ea typeface="Tahoma"/>
              <a:cs typeface="Times New Roman" pitchFamily="18" charset="0"/>
            </a:rPr>
            <a:t>Развивать интерес к объектам живой и неживой природы</a:t>
          </a:r>
          <a:endParaRPr lang="ru-RU" sz="2400" kern="1200" dirty="0">
            <a:solidFill>
              <a:schemeClr val="bg1"/>
            </a:solidFill>
          </a:endParaRPr>
        </a:p>
      </dsp:txBody>
      <dsp:txXfrm>
        <a:off x="2252715" y="1144209"/>
        <a:ext cx="8490768" cy="1040190"/>
      </dsp:txXfrm>
    </dsp:sp>
    <dsp:sp modelId="{1E271C08-E2F8-494C-9F81-AABCA0FF9CD4}">
      <dsp:nvSpPr>
        <dsp:cNvPr id="0" name=""/>
        <dsp:cNvSpPr/>
      </dsp:nvSpPr>
      <dsp:spPr>
        <a:xfrm>
          <a:off x="104019" y="1248228"/>
          <a:ext cx="2148696" cy="83215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7724FE-1D65-4744-8242-E32E4643B386}">
      <dsp:nvSpPr>
        <dsp:cNvPr id="0" name=""/>
        <dsp:cNvSpPr/>
      </dsp:nvSpPr>
      <dsp:spPr>
        <a:xfrm>
          <a:off x="0" y="2288418"/>
          <a:ext cx="10743484" cy="1040190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Tahoma"/>
              <a:cs typeface="Times New Roman" pitchFamily="18" charset="0"/>
            </a:rPr>
            <a:t> </a:t>
          </a:r>
          <a:r>
            <a:rPr lang="ru-RU" sz="2400" kern="1200" dirty="0" smtClean="0">
              <a:solidFill>
                <a:schemeClr val="bg1"/>
              </a:solidFill>
              <a:latin typeface="Times New Roman" pitchFamily="18" charset="0"/>
              <a:ea typeface="Tahoma"/>
              <a:cs typeface="Times New Roman" pitchFamily="18" charset="0"/>
            </a:rPr>
            <a:t>5-6лет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  <a:latin typeface="Times New Roman" pitchFamily="18" charset="0"/>
              <a:ea typeface="Tahoma"/>
              <a:cs typeface="Times New Roman" pitchFamily="18" charset="0"/>
            </a:rPr>
            <a:t> Туристические прогулки и экскурсии и др.</a:t>
          </a:r>
          <a:endParaRPr lang="ru-RU" sz="2400" kern="1200" dirty="0">
            <a:solidFill>
              <a:schemeClr val="bg1"/>
            </a:solidFill>
          </a:endParaRPr>
        </a:p>
      </dsp:txBody>
      <dsp:txXfrm>
        <a:off x="2252715" y="2288418"/>
        <a:ext cx="8490768" cy="1040190"/>
      </dsp:txXfrm>
    </dsp:sp>
    <dsp:sp modelId="{AD025F92-5AC6-4C95-884F-9C4C4387C290}">
      <dsp:nvSpPr>
        <dsp:cNvPr id="0" name=""/>
        <dsp:cNvSpPr/>
      </dsp:nvSpPr>
      <dsp:spPr>
        <a:xfrm>
          <a:off x="104019" y="2392437"/>
          <a:ext cx="2148696" cy="83215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994A43-74CE-44AA-BABD-DC4C3D775062}">
      <dsp:nvSpPr>
        <dsp:cNvPr id="0" name=""/>
        <dsp:cNvSpPr/>
      </dsp:nvSpPr>
      <dsp:spPr>
        <a:xfrm>
          <a:off x="0" y="3432627"/>
          <a:ext cx="10743484" cy="1040190"/>
        </a:xfrm>
        <a:prstGeom prst="roundRect">
          <a:avLst>
            <a:gd name="adj" fmla="val 1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2-3</a:t>
          </a:r>
          <a:r>
            <a:rPr lang="ru-RU" sz="2400" b="1" kern="1200" baseline="0" dirty="0" smtClean="0">
              <a:latin typeface="Times New Roman" pitchFamily="18" charset="0"/>
              <a:cs typeface="Times New Roman" pitchFamily="18" charset="0"/>
            </a:rPr>
            <a:t> года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baseline="0" dirty="0" smtClean="0">
              <a:latin typeface="Times New Roman" pitchFamily="18" charset="0"/>
              <a:cs typeface="Times New Roman" pitchFamily="18" charset="0"/>
            </a:rPr>
            <a:t>Театрализованная деятельность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2252715" y="3432627"/>
        <a:ext cx="8490768" cy="1040190"/>
      </dsp:txXfrm>
    </dsp:sp>
    <dsp:sp modelId="{99A6A5B7-8C3C-4D9D-88AB-4A79CC7F0537}">
      <dsp:nvSpPr>
        <dsp:cNvPr id="0" name=""/>
        <dsp:cNvSpPr/>
      </dsp:nvSpPr>
      <dsp:spPr>
        <a:xfrm>
          <a:off x="104019" y="3536647"/>
          <a:ext cx="2148696" cy="83215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0FC579-B210-4EEA-9370-6877F3CDB1E6}">
      <dsp:nvSpPr>
        <dsp:cNvPr id="0" name=""/>
        <dsp:cNvSpPr/>
      </dsp:nvSpPr>
      <dsp:spPr>
        <a:xfrm>
          <a:off x="0" y="4576837"/>
          <a:ext cx="10743484" cy="1040190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Tahoma"/>
              <a:cs typeface="Times New Roman" pitchFamily="18" charset="0"/>
            </a:rPr>
            <a:t>3 - 4 года 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Tahoma"/>
              <a:cs typeface="Times New Roman" pitchFamily="18" charset="0"/>
            </a:rPr>
            <a:t>Подготовка детей к обучению грамоте</a:t>
          </a:r>
          <a:endParaRPr lang="ru-RU" sz="2600" kern="1200" dirty="0"/>
        </a:p>
      </dsp:txBody>
      <dsp:txXfrm>
        <a:off x="2252715" y="4576837"/>
        <a:ext cx="8490768" cy="1040190"/>
      </dsp:txXfrm>
    </dsp:sp>
    <dsp:sp modelId="{7ECFC01C-392D-476F-820B-D3AD8BB42268}">
      <dsp:nvSpPr>
        <dsp:cNvPr id="0" name=""/>
        <dsp:cNvSpPr/>
      </dsp:nvSpPr>
      <dsp:spPr>
        <a:xfrm>
          <a:off x="104019" y="4680856"/>
          <a:ext cx="2148696" cy="83215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0475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9" y="1"/>
            <a:ext cx="2950475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3D490F-46EB-4146-98A6-96CFF4447C3A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1425"/>
            <a:ext cx="5957888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78723"/>
            <a:ext cx="544703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600"/>
            <a:ext cx="2950475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9" y="9431600"/>
            <a:ext cx="2950475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7F3BC5-1356-4D01-9FC3-E7E8B6D0B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253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F3BC5-1356-4D01-9FC3-E7E8B6D0B22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768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5450" y="1241425"/>
            <a:ext cx="5957888" cy="3351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D03057-2050-4455-9AF0-ED7ECB6DAA9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26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F3BC5-1356-4D01-9FC3-E7E8B6D0B22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997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F3BC5-1356-4D01-9FC3-E7E8B6D0B22F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820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6863-FA8A-47E4-A5FB-8E027E79054A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9193-282B-451F-B1A6-9BBA95DC1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601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6863-FA8A-47E4-A5FB-8E027E79054A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9193-282B-451F-B1A6-9BBA95DC1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023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6863-FA8A-47E4-A5FB-8E027E79054A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9193-282B-451F-B1A6-9BBA95DC1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58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FDEA1-3F8F-4C1B-9CD4-B56A567DA3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37F77-C661-4978-B924-566018C0AE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794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FDEA1-3F8F-4C1B-9CD4-B56A567DA3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37F77-C661-4978-B924-566018C0AE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6397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FDEA1-3F8F-4C1B-9CD4-B56A567DA3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37F77-C661-4978-B924-566018C0AE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879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FDEA1-3F8F-4C1B-9CD4-B56A567DA3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37F77-C661-4978-B924-566018C0AE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2042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FDEA1-3F8F-4C1B-9CD4-B56A567DA3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37F77-C661-4978-B924-566018C0AE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2878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FDEA1-3F8F-4C1B-9CD4-B56A567DA3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37F77-C661-4978-B924-566018C0AE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6412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FDEA1-3F8F-4C1B-9CD4-B56A567DA3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37F77-C661-4978-B924-566018C0AE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614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FDEA1-3F8F-4C1B-9CD4-B56A567DA3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37F77-C661-4978-B924-566018C0AE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83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6863-FA8A-47E4-A5FB-8E027E79054A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9193-282B-451F-B1A6-9BBA95DC1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2784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FDEA1-3F8F-4C1B-9CD4-B56A567DA3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37F77-C661-4978-B924-566018C0AE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573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FDEA1-3F8F-4C1B-9CD4-B56A567DA3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37F77-C661-4978-B924-566018C0AE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5293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FDEA1-3F8F-4C1B-9CD4-B56A567DA3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37F77-C661-4978-B924-566018C0AE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8679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CDCADD6-262A-4A55-A7AF-9875C4AA82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A6EE3F-0589-4ED5-A352-18BFE7BDD7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CBC3749-6986-4AA0-8EAD-F70B58865C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F9CE2C-B910-429C-85CF-D144899B0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0781-DF5B-4B5D-92E8-A78A044B27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04F6E8-721E-4E92-B432-3C635A9F8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D44143-3B67-4553-B937-15D88EF9D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B5D8-2242-469A-BD83-287B6AD46F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0630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77B3B4-BF0C-4070-B945-C3EAA3A30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12E89F-861A-4077-8478-8097ABADC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46BDD0-E73E-4285-991B-F7E21E014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0781-DF5B-4B5D-92E8-A78A044B27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155F8D-82DB-4A82-A5C1-9970EC6FC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24415F-EFDB-4E4F-846D-444696095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B5D8-2242-469A-BD83-287B6AD46F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7997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5490B1-5345-4F1D-BFB2-8D6DB6222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DCA636-AD7A-46C7-B22E-56D20C62D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0BA83D-C8B4-408D-9297-BF53281E5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0781-DF5B-4B5D-92E8-A78A044B27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43849D-73F6-4A86-87FE-7B34C58CF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88885E-2E1E-4E9B-A7AB-57C0FEEC3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B5D8-2242-469A-BD83-287B6AD46F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2618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D0099E-FEBD-45FC-97C5-E2902C822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FB09A6-99A0-4FB2-9D95-EBAC1A64D8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13ECBEC-AAE1-4D17-9488-81B7BCB9CD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5E46CF-5A82-4870-872A-1D74AAB4D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0781-DF5B-4B5D-92E8-A78A044B27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FD66147-F4B4-4942-BFF6-1BF479C82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C189829-421D-47D4-AF52-F1C98EF6D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B5D8-2242-469A-BD83-287B6AD46F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0166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50DB73-26FA-4D68-909C-AC6654E8B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1F055B-418C-49A7-9DFB-DFF674100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C7BC0A-B898-44FB-9790-2574146BFC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1804D6F-E907-42E7-8478-0C179D5CB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27F027F-B998-444E-8E02-C9E9BEA9A3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71BB8DD-7EA9-4F91-8D7C-8006FB308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0781-DF5B-4B5D-92E8-A78A044B27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9C4E9D5-4CBA-45A8-B964-A9C34666D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8B09C47-08E2-4B58-983F-FEFC702C1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B5D8-2242-469A-BD83-287B6AD46F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1328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C42818-4C39-4B53-B939-A81CFD764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3A54A7D-2FEF-49A0-8AED-E89C9D883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0781-DF5B-4B5D-92E8-A78A044B27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2892048-B2F1-4DF0-8F7D-8FB03C444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75FCBE-5353-415B-BEDA-53176020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B5D8-2242-469A-BD83-287B6AD46F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8266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29F577A-A323-4039-B4AA-C63B34D14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0781-DF5B-4B5D-92E8-A78A044B27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4514875-2E66-43B6-825F-9E87B52E2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C3205AC-B724-466B-9670-0D391A49E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B5D8-2242-469A-BD83-287B6AD46F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468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6863-FA8A-47E4-A5FB-8E027E79054A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9193-282B-451F-B1A6-9BBA95DC1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1056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D4A508-F9C1-489C-9A27-908DB7A0D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599173-8945-4B05-BF35-E371B44DC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43D7B9E-753F-4F10-AB58-CE9AC84B61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F2B5B24-4ABC-42F9-88B9-5B01F3CB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0781-DF5B-4B5D-92E8-A78A044B27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5893E1-2756-40AB-B0EA-902514F87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CAE2D30-A50D-49A0-B3B9-44387F41C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B5D8-2242-469A-BD83-287B6AD46F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9918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46D2BA-C145-4F33-8FCB-A87DCC625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195561E-B913-4BB0-8381-7C88E88A7F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702E656-170E-4A5A-95F8-0FE2E3A099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077922-BEDE-4B29-AF91-8C33C34AF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0781-DF5B-4B5D-92E8-A78A044B27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BFD06E4-5012-43B3-B950-F6EF43E11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492E80-9386-4255-AB86-64B9BD8A8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B5D8-2242-469A-BD83-287B6AD46F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2513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C0D2B6-EDFC-4157-84C6-2BD0672EE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6967E94-C757-471C-A293-98C1F02C66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DE3E9C-8E71-4A73-A345-6B70D3002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0781-DF5B-4B5D-92E8-A78A044B27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A5C638-4BD9-40BF-BF56-0A88B1AA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D3F2E2-786D-4E85-990E-CA2DDC125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B5D8-2242-469A-BD83-287B6AD46F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4559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C5B9ED3-7530-438E-9981-31D23E6D41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E20E097-3930-4DDD-A6F5-4544C9414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D00CFC-255C-4232-BE01-B9BBC7934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0781-DF5B-4B5D-92E8-A78A044B27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7E8972-8F69-4C9A-B629-A4FB02BA3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85556D-6B88-4392-ADAB-E571656B4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B5D8-2242-469A-BD83-287B6AD46F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1095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8393E-883B-4DFD-9A0D-6968C46A3BD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D2F9-AAC0-4DF5-A70C-183D780E043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7615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8393E-883B-4DFD-9A0D-6968C46A3BD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D2F9-AAC0-4DF5-A70C-183D780E043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7210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8393E-883B-4DFD-9A0D-6968C46A3BD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D2F9-AAC0-4DF5-A70C-183D780E043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2923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8393E-883B-4DFD-9A0D-6968C46A3BD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D2F9-AAC0-4DF5-A70C-183D780E043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3877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8393E-883B-4DFD-9A0D-6968C46A3BD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D2F9-AAC0-4DF5-A70C-183D780E043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4379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8393E-883B-4DFD-9A0D-6968C46A3BD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D2F9-AAC0-4DF5-A70C-183D780E043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696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6863-FA8A-47E4-A5FB-8E027E79054A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9193-282B-451F-B1A6-9BBA95DC1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4000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8393E-883B-4DFD-9A0D-6968C46A3BD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D2F9-AAC0-4DF5-A70C-183D780E043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5945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8393E-883B-4DFD-9A0D-6968C46A3BD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D2F9-AAC0-4DF5-A70C-183D780E043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1856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8393E-883B-4DFD-9A0D-6968C46A3BD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D2F9-AAC0-4DF5-A70C-183D780E043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1649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8393E-883B-4DFD-9A0D-6968C46A3BD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D2F9-AAC0-4DF5-A70C-183D780E043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8722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8393E-883B-4DFD-9A0D-6968C46A3BD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D2F9-AAC0-4DF5-A70C-183D780E043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052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6863-FA8A-47E4-A5FB-8E027E79054A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9193-282B-451F-B1A6-9BBA95DC1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656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6863-FA8A-47E4-A5FB-8E027E79054A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9193-282B-451F-B1A6-9BBA95DC1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183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6863-FA8A-47E4-A5FB-8E027E79054A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9193-282B-451F-B1A6-9BBA95DC1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762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6863-FA8A-47E4-A5FB-8E027E79054A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9193-282B-451F-B1A6-9BBA95DC1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093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6863-FA8A-47E4-A5FB-8E027E79054A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9193-282B-451F-B1A6-9BBA95DC1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055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96863-FA8A-47E4-A5FB-8E027E79054A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09193-282B-451F-B1A6-9BBA95DC1A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5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D3FDEA1-3F8F-4C1B-9CD4-B56A567DA36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D3137F77-C661-4978-B924-566018C0AE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614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FEF90F-8C62-4D62-B7E9-B06813CF619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13683F-2216-42E7-89D7-DDFE9CF99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AA4A729-8930-4EDF-A98C-ABC1F8228A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4631BE-E4D5-4CCF-9D7D-1414E8DAEB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F0781-DF5B-4B5D-92E8-A78A044B27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9CC3B2-9D4F-486C-ACBC-8E0B1DFA42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07ECE5-62D6-4DA1-AFEB-60BFABEF1B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DB5D8-2242-469A-BD83-287B6AD46F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401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8393E-883B-4DFD-9A0D-6968C46A3BD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8D2F9-AAC0-4DF5-A70C-183D780E043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002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cloud.mail.ru/public/kaU9/fmb4tTJcs" TargetMode="External"/><Relationship Id="rId3" Type="http://schemas.openxmlformats.org/officeDocument/2006/relationships/image" Target="../media/image10.png"/><Relationship Id="rId7" Type="http://schemas.openxmlformats.org/officeDocument/2006/relationships/hyperlink" Target="http://publication.pravo.gov.ru/Document/View/0001202301270036" TargetMode="External"/><Relationship Id="rId12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ublication.pravo.gov.ru/Document/View/0001202212280044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docs.cntd.ru/document/499057887" TargetMode="External"/><Relationship Id="rId10" Type="http://schemas.openxmlformats.org/officeDocument/2006/relationships/image" Target="../media/image28.png"/><Relationship Id="rId4" Type="http://schemas.openxmlformats.org/officeDocument/2006/relationships/hyperlink" Target="https://cloud.mail.ru/public/csy3/pCFsQbLRR" TargetMode="External"/><Relationship Id="rId9" Type="http://schemas.openxmlformats.org/officeDocument/2006/relationships/hyperlink" Target="https://docs.cntd.ru/document/902389617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du.gov.ru/document/f4f7837770384bfa1faa1827ec8d72d4/" TargetMode="External"/><Relationship Id="rId7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hyperlink" Target="https://docs.edu.gov.ru/document/8a9cc6ca040d8c6dd31a077fd2a6e226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hyperlink" Target="https://docs.cntd.ru/document/902389617#8PG0LS" TargetMode="Externa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cloud.mail.ru/public/QKJB/RzHJRK2Bi" TargetMode="External"/><Relationship Id="rId3" Type="http://schemas.openxmlformats.org/officeDocument/2006/relationships/hyperlink" Target="https://cloud.mail.ru/public/rSbX/y5Z2KaJkW" TargetMode="External"/><Relationship Id="rId7" Type="http://schemas.openxmlformats.org/officeDocument/2006/relationships/hyperlink" Target="https://cloud.mail.ru/public/nEm7/b7JgmhN6Q" TargetMode="External"/><Relationship Id="rId12" Type="http://schemas.openxmlformats.org/officeDocument/2006/relationships/hyperlink" Target="https://cloud.mail.ru/public/RyLM/nGfCvqt92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loud.mail.ru/public/Q2ER/Vj7VJC2nR" TargetMode="External"/><Relationship Id="rId11" Type="http://schemas.openxmlformats.org/officeDocument/2006/relationships/image" Target="../media/image33.jpeg"/><Relationship Id="rId5" Type="http://schemas.openxmlformats.org/officeDocument/2006/relationships/hyperlink" Target="https://cloud.mail.ru/public/1KmJ/GLv6yTnUp" TargetMode="External"/><Relationship Id="rId10" Type="http://schemas.openxmlformats.org/officeDocument/2006/relationships/image" Target="../media/image36.png"/><Relationship Id="rId4" Type="http://schemas.openxmlformats.org/officeDocument/2006/relationships/hyperlink" Target="https://cloud.mail.ru/public/2Eia/etojEDeoS" TargetMode="External"/><Relationship Id="rId9" Type="http://schemas.openxmlformats.org/officeDocument/2006/relationships/hyperlink" Target="https://cloud.mail.ru/public/R3VZ/8o5QB7Utm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9.png"/><Relationship Id="rId4" Type="http://schemas.openxmlformats.org/officeDocument/2006/relationships/image" Target="../media/image3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33.jpe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33.jpeg"/><Relationship Id="rId4" Type="http://schemas.openxmlformats.org/officeDocument/2006/relationships/image" Target="../media/image4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52.png"/><Relationship Id="rId4" Type="http://schemas.openxmlformats.org/officeDocument/2006/relationships/image" Target="../media/image5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33.jpeg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5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33.jpeg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7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hyperlink" Target="https://docs.edu.gov.ru/document/f4f7837770384bfa1faa1827ec8d72d4/?ysclid=le6tcj9677368387754" TargetMode="External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7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13" Type="http://schemas.openxmlformats.org/officeDocument/2006/relationships/image" Target="../media/image84.jpeg"/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12" Type="http://schemas.openxmlformats.org/officeDocument/2006/relationships/image" Target="../media/image83.jpg"/><Relationship Id="rId17" Type="http://schemas.openxmlformats.org/officeDocument/2006/relationships/image" Target="../media/image9.png"/><Relationship Id="rId2" Type="http://schemas.openxmlformats.org/officeDocument/2006/relationships/image" Target="../media/image10.png"/><Relationship Id="rId16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11" Type="http://schemas.openxmlformats.org/officeDocument/2006/relationships/image" Target="../media/image82.jpg"/><Relationship Id="rId5" Type="http://schemas.openxmlformats.org/officeDocument/2006/relationships/image" Target="../media/image76.jpeg"/><Relationship Id="rId15" Type="http://schemas.openxmlformats.org/officeDocument/2006/relationships/image" Target="../media/image85.png"/><Relationship Id="rId10" Type="http://schemas.openxmlformats.org/officeDocument/2006/relationships/image" Target="../media/image81.png"/><Relationship Id="rId4" Type="http://schemas.openxmlformats.org/officeDocument/2006/relationships/image" Target="../media/image75.jpeg"/><Relationship Id="rId9" Type="http://schemas.openxmlformats.org/officeDocument/2006/relationships/image" Target="../media/image80.png"/><Relationship Id="rId14" Type="http://schemas.openxmlformats.org/officeDocument/2006/relationships/hyperlink" Target="https://docs.edu.gov.ru/document/0e6ad380fc69dd72b6065672830540ac/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hyperlink" Target="https://www.surwiki.admsurgut.ru/wiki/index.php?title=%D0%A2%D0%95%D0%A0%D0%A0%D0%98%D0%A2%D0%9E%D0%A0%D0%98%D0%AF_%D0%92%D0%9E%D0%A1%D0%9F%D0%98%D0%A2%D0%90%D0%9D%D0%98%D0%AF" TargetMode="External"/><Relationship Id="rId7" Type="http://schemas.openxmlformats.org/officeDocument/2006/relationships/hyperlink" Target="https://www.surwiki.admsurgut.ru/wiki/index.php?title=%D0%A2%D0%95%D0%A0%D0%A0%D0%98%D0%A2%D0%9E%D0%A0%D0%98%D0%AF_%D0%A3%D0%9F%D0%A0%D0%90%D0%92%D0%9B%D0%95%D0%9D%D0%98%D0%A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urwiki.admsurgut.ru/wiki/index.php?title=%D0%A2%D0%95%D0%A0%D0%A0%D0%98%D0%A2%D0%9E%D0%A0%D0%98%D0%AF_%D0%94%D0%98%D0%A1%D0%A2%D0%90%D0%9D%D0%A2%D0%90" TargetMode="External"/><Relationship Id="rId5" Type="http://schemas.openxmlformats.org/officeDocument/2006/relationships/hyperlink" Target="https://www.surwiki.admsurgut.ru/wiki/index.php?title=%D0%A2%D0%95%D0%A0%D0%A0%D0%98%D0%A2%D0%9E%D0%A0%D0%98%D0%AF_%D0%A1%D0%9E%D0%94%D0%95%D0%A0%D0%96%D0%90%D0%9D%D0%98%D0%AF" TargetMode="External"/><Relationship Id="rId10" Type="http://schemas.openxmlformats.org/officeDocument/2006/relationships/image" Target="../media/image9.png"/><Relationship Id="rId4" Type="http://schemas.openxmlformats.org/officeDocument/2006/relationships/hyperlink" Target="https://www.surwiki.admsurgut.ru/wiki/index.php?title=%D0%A2%D0%95%D0%A0%D0%A0%D0%98%D0%A2%D0%9E%D0%A0%D0%98%D0%AF_%D0%A3%D0%A1%D0%9F%D0%95%D0%A5%D0%90" TargetMode="External"/><Relationship Id="rId9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99.jpeg"/><Relationship Id="rId4" Type="http://schemas.openxmlformats.org/officeDocument/2006/relationships/image" Target="../media/image9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99.jpeg"/><Relationship Id="rId4" Type="http://schemas.openxmlformats.org/officeDocument/2006/relationships/image" Target="../media/image11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9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9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99.jpeg"/><Relationship Id="rId4" Type="http://schemas.openxmlformats.org/officeDocument/2006/relationships/image" Target="../media/image11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jpeg"/><Relationship Id="rId5" Type="http://schemas.openxmlformats.org/officeDocument/2006/relationships/image" Target="../media/image9.png"/><Relationship Id="rId4" Type="http://schemas.openxmlformats.org/officeDocument/2006/relationships/image" Target="../media/image11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99.jpeg"/><Relationship Id="rId4" Type="http://schemas.openxmlformats.org/officeDocument/2006/relationships/image" Target="../media/image119.png"/></Relationships>
</file>

<file path=ppt/slides/_rels/slide5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20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image" Target="../media/image99.jpeg"/><Relationship Id="rId4" Type="http://schemas.openxmlformats.org/officeDocument/2006/relationships/diagramData" Target="../diagrams/data2.xml"/><Relationship Id="rId9" Type="http://schemas.openxmlformats.org/officeDocument/2006/relationships/image" Target="../media/image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9.png"/><Relationship Id="rId4" Type="http://schemas.openxmlformats.org/officeDocument/2006/relationships/image" Target="../media/image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99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3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3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3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3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3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3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3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3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3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3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99.jpeg"/><Relationship Id="rId4" Type="http://schemas.openxmlformats.org/officeDocument/2006/relationships/image" Target="../media/image13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41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3.jpeg"/><Relationship Id="rId4" Type="http://schemas.openxmlformats.org/officeDocument/2006/relationships/image" Target="../media/image142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5.jpeg"/><Relationship Id="rId4" Type="http://schemas.openxmlformats.org/officeDocument/2006/relationships/hyperlink" Target="http://publication.pravo.gov.ru/Document/View/000120221228004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ject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8047"/>
            <a:ext cx="12191999" cy="6819953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744584" y="3598578"/>
            <a:ext cx="11090367" cy="1083501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3600" spc="-15" dirty="0" smtClean="0">
                <a:latin typeface="Times New Roman"/>
                <a:cs typeface="Times New Roman"/>
              </a:rPr>
              <a:t>Установочный педагогический </a:t>
            </a:r>
            <a:r>
              <a:rPr lang="ru-RU" sz="3600" spc="-15" dirty="0">
                <a:latin typeface="Times New Roman"/>
                <a:cs typeface="Times New Roman"/>
              </a:rPr>
              <a:t>совет </a:t>
            </a:r>
            <a:r>
              <a:rPr lang="ru-RU" sz="3600" spc="-15" dirty="0" smtClean="0">
                <a:latin typeface="Times New Roman"/>
                <a:cs typeface="Times New Roman"/>
              </a:rPr>
              <a:t>№1</a:t>
            </a:r>
            <a:br>
              <a:rPr lang="ru-RU" sz="3600" spc="-15" dirty="0" smtClean="0">
                <a:latin typeface="Times New Roman"/>
                <a:cs typeface="Times New Roman"/>
              </a:rPr>
            </a:br>
            <a:r>
              <a:rPr lang="ru-RU" sz="3600" dirty="0" smtClean="0">
                <a:solidFill>
                  <a:srgbClr val="111111"/>
                </a:solidFill>
                <a:latin typeface="Times New Roman"/>
                <a:ea typeface="Times New Roman"/>
              </a:rPr>
              <a:t>«</a:t>
            </a:r>
            <a:r>
              <a:rPr lang="ru-RU" sz="3600" dirty="0">
                <a:solidFill>
                  <a:srgbClr val="111111"/>
                </a:solidFill>
                <a:latin typeface="Times New Roman"/>
                <a:ea typeface="Times New Roman"/>
              </a:rPr>
              <a:t>Приоритетные линии развития МБДОУ №18 «Мишутка» </a:t>
            </a:r>
            <a:r>
              <a:rPr lang="ru-RU" sz="3600" dirty="0" smtClean="0">
                <a:solidFill>
                  <a:srgbClr val="111111"/>
                </a:solidFill>
                <a:latin typeface="Times New Roman"/>
                <a:ea typeface="Times New Roman"/>
              </a:rPr>
              <a:t/>
            </a:r>
            <a:br>
              <a:rPr lang="ru-RU" sz="3600" dirty="0" smtClean="0">
                <a:solidFill>
                  <a:srgbClr val="111111"/>
                </a:solidFill>
                <a:latin typeface="Times New Roman"/>
                <a:ea typeface="Times New Roman"/>
              </a:rPr>
            </a:br>
            <a:r>
              <a:rPr lang="ru-RU" sz="3600" dirty="0" smtClean="0">
                <a:solidFill>
                  <a:srgbClr val="111111"/>
                </a:solidFill>
                <a:latin typeface="Times New Roman"/>
                <a:ea typeface="Times New Roman"/>
              </a:rPr>
              <a:t>в </a:t>
            </a:r>
            <a:r>
              <a:rPr lang="ru-RU" sz="3600" dirty="0">
                <a:solidFill>
                  <a:srgbClr val="111111"/>
                </a:solidFill>
                <a:latin typeface="Times New Roman"/>
                <a:ea typeface="Times New Roman"/>
              </a:rPr>
              <a:t>2023 – 2024г.г.». </a:t>
            </a:r>
            <a:r>
              <a:rPr lang="ru-RU" sz="3200" dirty="0">
                <a:latin typeface="Times New Roman"/>
                <a:ea typeface="Times New Roman"/>
              </a:rPr>
              <a:t/>
            </a:r>
            <a:br>
              <a:rPr lang="ru-RU" sz="3200" dirty="0">
                <a:latin typeface="Times New Roman"/>
                <a:ea typeface="Times New Roman"/>
              </a:rPr>
            </a:br>
            <a:r>
              <a:rPr lang="ru-RU" sz="3600" spc="-15" dirty="0">
                <a:latin typeface="Times New Roman"/>
                <a:cs typeface="Times New Roman"/>
              </a:rPr>
              <a:t/>
            </a:r>
            <a:br>
              <a:rPr lang="ru-RU" sz="3600" spc="-15" dirty="0">
                <a:latin typeface="Times New Roman"/>
                <a:cs typeface="Times New Roman"/>
              </a:rPr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8085" y="5834675"/>
            <a:ext cx="7766936" cy="1096899"/>
          </a:xfrm>
        </p:spPr>
        <p:txBody>
          <a:bodyPr/>
          <a:lstStyle/>
          <a:p>
            <a:pPr algn="ctr"/>
            <a:r>
              <a:rPr lang="ru-RU" kern="0" spc="-15" dirty="0">
                <a:solidFill>
                  <a:schemeClr val="tx1"/>
                </a:solidFill>
                <a:latin typeface="Times New Roman"/>
                <a:cs typeface="Times New Roman"/>
              </a:rPr>
              <a:t>г. Сургут, 2023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643313" y="171452"/>
            <a:ext cx="5950144" cy="12395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31520" y="94708"/>
            <a:ext cx="110903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№18 «Мишутка»</a:t>
            </a:r>
          </a:p>
        </p:txBody>
      </p:sp>
      <p:pic>
        <p:nvPicPr>
          <p:cNvPr id="11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882128" y="-3252651"/>
            <a:ext cx="1722816" cy="113085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50907"/>
            <a:ext cx="1755647" cy="17556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1079" y="492151"/>
            <a:ext cx="3733808" cy="78638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6" y="1585930"/>
            <a:ext cx="1720103" cy="17201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2416" y="4520236"/>
            <a:ext cx="2121376" cy="194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14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Shape 3930"/>
          <p:cNvSpPr/>
          <p:nvPr/>
        </p:nvSpPr>
        <p:spPr>
          <a:xfrm>
            <a:off x="221727" y="2594903"/>
            <a:ext cx="11735812" cy="1480472"/>
          </a:xfrm>
          <a:prstGeom prst="flowChartAlternateProcess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Приказ Министерства просвещения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РФ от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08.11.2022 № 955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«О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внесении изменений в некоторые приказы Министерства образования и науки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РФ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и Министерства просвещения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РФ,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касающиеся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ФГОС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общего образования и образования обучающихся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ОВЗ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и умственной отсталостью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  <a:hlinkClick r:id=""/>
            </a:endParaRPr>
          </a:p>
          <a:p>
            <a:pPr lvl="0"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интеллектуальными нарушениями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)»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Ссылка на полную версию документа: docs.cntd.ru</a:t>
            </a:r>
            <a:endParaRPr lang="ru-RU" sz="1400" dirty="0">
              <a:solidFill>
                <a:srgbClr val="004C64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tillium Web Light"/>
            </a:endParaRPr>
          </a:p>
        </p:txBody>
      </p:sp>
      <p:sp>
        <p:nvSpPr>
          <p:cNvPr id="20" name="Shape 3930"/>
          <p:cNvSpPr/>
          <p:nvPr/>
        </p:nvSpPr>
        <p:spPr>
          <a:xfrm>
            <a:off x="209230" y="5651564"/>
            <a:ext cx="11727263" cy="1071898"/>
          </a:xfrm>
          <a:prstGeom prst="flowChartAlternateProcess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 от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25.11.2022 № 1028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Федеральной образовательной программы дошкольного образования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lvl="0"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tillium Web Light"/>
              </a:rPr>
              <a:t>Ссылка на полную версию документа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tillium Web Light"/>
              </a:rPr>
              <a:t>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pravo.gov.ru)</a:t>
            </a:r>
            <a:endParaRPr lang="ru-RU" sz="1400" dirty="0">
              <a:solidFill>
                <a:srgbClr val="004C64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tillium Web Light"/>
            </a:endParaRPr>
          </a:p>
        </p:txBody>
      </p:sp>
      <p:sp>
        <p:nvSpPr>
          <p:cNvPr id="7" name="Shape 3930"/>
          <p:cNvSpPr/>
          <p:nvPr/>
        </p:nvSpPr>
        <p:spPr>
          <a:xfrm>
            <a:off x="217779" y="4288493"/>
            <a:ext cx="11727263" cy="1175457"/>
          </a:xfrm>
          <a:prstGeom prst="flowChartAlternateProcess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 от 24.11.2022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1022 «Об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Федеральной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адаптированной образовательной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дошкольного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для обучающихся с ОВЗ» </a:t>
            </a:r>
          </a:p>
          <a:p>
            <a:pPr lvl="0"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tillium Web Light"/>
              </a:rPr>
              <a:t>Ссылка на полную версию документа:</a:t>
            </a:r>
            <a:r>
              <a:rPr lang="ru-RU" sz="1400" dirty="0" smtClean="0">
                <a:solidFill>
                  <a:srgbClr val="004C6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tillium Web Light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pravo.gov.ru)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4001" y="374435"/>
            <a:ext cx="101756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9B3B5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Нормативная база перехода на ФОП </a:t>
            </a:r>
            <a:r>
              <a:rPr lang="ru-RU" sz="2400" b="1" dirty="0" smtClean="0">
                <a:solidFill>
                  <a:srgbClr val="9B3B5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ДО/ФАОП ДО  </a:t>
            </a:r>
            <a:endParaRPr lang="ru-RU" sz="2400" b="1" dirty="0">
              <a:solidFill>
                <a:srgbClr val="9B3B52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9B3B5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 федеральном уровне: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5193324" y="2424578"/>
            <a:ext cx="586155" cy="257076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4892432" y="4100873"/>
            <a:ext cx="586155" cy="257076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5788332" y="5473831"/>
            <a:ext cx="586155" cy="257076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936824" y="4081132"/>
            <a:ext cx="311576" cy="18186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hape 3929"/>
          <p:cNvSpPr/>
          <p:nvPr/>
        </p:nvSpPr>
        <p:spPr>
          <a:xfrm>
            <a:off x="209230" y="1289882"/>
            <a:ext cx="11748311" cy="1134699"/>
          </a:xfrm>
          <a:prstGeom prst="flowChartAlternateProcess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algn="ctr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Федеральный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"/>
              </a:rPr>
              <a:t>закон РФ от 24 сентября 2022 года № 371-ФЗ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"/>
              </a:rPr>
              <a:t>«О внесении изменений в ФЗ «Об образовании в РФ» 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"/>
              </a:rPr>
              <a:t>и статью 1 ФЗ «Об обязательных требованиях в РФ»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Ссылка на полную версию документа:  docs.cntd.ru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997" y="-296738"/>
            <a:ext cx="1402332" cy="140233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562" y="4760851"/>
            <a:ext cx="1262692" cy="115781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7" y="383796"/>
            <a:ext cx="906086" cy="90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97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Shape 3929"/>
          <p:cNvSpPr/>
          <p:nvPr/>
        </p:nvSpPr>
        <p:spPr>
          <a:xfrm>
            <a:off x="217779" y="1685536"/>
            <a:ext cx="11748311" cy="1673129"/>
          </a:xfrm>
          <a:prstGeom prst="flowChartAlternateProcess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algn="ctr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формированию инфраструктуры </a:t>
            </a:r>
          </a:p>
          <a:p>
            <a:pPr algn="ctr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 образовательных организаций </a:t>
            </a:r>
          </a:p>
          <a:p>
            <a:pPr algn="ctr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комплектации учебно-методических материалов </a:t>
            </a:r>
          </a:p>
          <a:p>
            <a:pPr algn="ctr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реализации образовательных программ дошкольного образования </a:t>
            </a:r>
          </a:p>
          <a:p>
            <a:pPr algn="ctr" fontAlgn="base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Ссылка на полную версию документа: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(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edu.gov.ru)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3930"/>
          <p:cNvSpPr/>
          <p:nvPr/>
        </p:nvSpPr>
        <p:spPr>
          <a:xfrm>
            <a:off x="230278" y="3838768"/>
            <a:ext cx="11735812" cy="1694287"/>
          </a:xfrm>
          <a:prstGeom prst="flowChartAlternateProcess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Titillium Web Light"/>
              </a:rPr>
              <a:t>Методические рекомендации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  <a:sym typeface="Titillium Web Light"/>
            </a:endParaRPr>
          </a:p>
          <a:p>
            <a:pPr lvl="0" algn="ctr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Titillium Web Light"/>
              </a:rPr>
              <a:t>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Titillium Web Light"/>
              </a:rPr>
              <a:t>реализации федеральной образовательной программы дошкольного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Titillium Web Light"/>
              </a:rPr>
              <a:t>образования</a:t>
            </a:r>
          </a:p>
          <a:p>
            <a:pPr lvl="0" algn="ctr" fontAlgn="base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Ссылка на полную версию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документа: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Titillium Web Light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sym typeface="Titillium Web Light"/>
                <a:hlinkClick r:id="rId4"/>
              </a:rPr>
              <a:t>https://docs.edu.gov.ru/document/8a9cc6ca040d8c6dd31a077fd2a6e226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Titillium Web Light"/>
                <a:hlinkClick r:id="rId4"/>
              </a:rPr>
              <a:t>/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  <a:sym typeface="Titillium Web Light"/>
            </a:endParaRPr>
          </a:p>
          <a:p>
            <a:pPr lvl="0" algn="ctr" fontAlgn="base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  <a:sym typeface="Titillium Web Ligh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4001" y="374435"/>
            <a:ext cx="101756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B3B5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Методическая </a:t>
            </a:r>
            <a:r>
              <a:rPr lang="ru-RU" sz="2400" b="1" dirty="0">
                <a:solidFill>
                  <a:srgbClr val="9B3B5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база перехода на ФОП </a:t>
            </a:r>
            <a:r>
              <a:rPr lang="ru-RU" sz="2400" b="1" dirty="0" smtClean="0">
                <a:solidFill>
                  <a:srgbClr val="9B3B5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ДО/ФАОП ДО  </a:t>
            </a:r>
            <a:endParaRPr lang="ru-RU" sz="2400" b="1" dirty="0">
              <a:solidFill>
                <a:srgbClr val="9B3B52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9B3B5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 федеральном уровне: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686" y="-111781"/>
            <a:ext cx="972431" cy="9724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75" y="265278"/>
            <a:ext cx="938940" cy="9389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954" y="4929443"/>
            <a:ext cx="1674606" cy="153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13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" y="105044"/>
            <a:ext cx="12042711" cy="944928"/>
          </a:xfrm>
        </p:spPr>
        <p:txBody>
          <a:bodyPr>
            <a:normAutofit/>
          </a:bodyPr>
          <a:lstStyle/>
          <a:p>
            <a:pPr algn="ctr" defTabSz="457200"/>
            <a:r>
              <a:rPr lang="ru-RU" sz="2400" b="1" dirty="0" smtClean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</a:t>
            </a:r>
            <a:r>
              <a:rPr lang="ru-RU" sz="2400" b="1" dirty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программ </a:t>
            </a:r>
            <a:r>
              <a:rPr lang="ru-RU" sz="2400" b="1" dirty="0" smtClean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видам и уровням </a:t>
            </a:r>
            <a:r>
              <a:rPr lang="ru-RU" sz="2400" b="1" dirty="0" smtClean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400" b="1" dirty="0">
              <a:solidFill>
                <a:srgbClr val="9B3B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7511" y="2076060"/>
            <a:ext cx="2774301" cy="181947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образовательные программы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7511" y="4758612"/>
            <a:ext cx="2774301" cy="181947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образовательные программы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72599" y="1195214"/>
            <a:ext cx="3469852" cy="91350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общеобразовательные программы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372595" y="2283667"/>
            <a:ext cx="3469852" cy="12456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профессиональные образовательные программы 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72594" y="3714479"/>
            <a:ext cx="3469852" cy="92139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программы профессионального обучения 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72594" y="4791273"/>
            <a:ext cx="3469852" cy="87707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общеобразовательные программы 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372591" y="5803102"/>
            <a:ext cx="3469852" cy="87707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профессиональные программы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cxnSp>
        <p:nvCxnSpPr>
          <p:cNvPr id="14" name="Прямая со стрелкой 13"/>
          <p:cNvCxnSpPr>
            <a:stCxn id="5" idx="3"/>
          </p:cNvCxnSpPr>
          <p:nvPr/>
        </p:nvCxnSpPr>
        <p:spPr>
          <a:xfrm>
            <a:off x="3011811" y="2985795"/>
            <a:ext cx="360780" cy="128089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5" idx="3"/>
          </p:cNvCxnSpPr>
          <p:nvPr/>
        </p:nvCxnSpPr>
        <p:spPr>
          <a:xfrm flipV="1">
            <a:off x="3011812" y="2971803"/>
            <a:ext cx="484059" cy="1399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5" idx="3"/>
            <a:endCxn id="7" idx="1"/>
          </p:cNvCxnSpPr>
          <p:nvPr/>
        </p:nvCxnSpPr>
        <p:spPr>
          <a:xfrm flipV="1">
            <a:off x="3011812" y="1651969"/>
            <a:ext cx="360787" cy="133382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6" idx="3"/>
            <a:endCxn id="12" idx="1"/>
          </p:cNvCxnSpPr>
          <p:nvPr/>
        </p:nvCxnSpPr>
        <p:spPr>
          <a:xfrm>
            <a:off x="3011811" y="5668350"/>
            <a:ext cx="360780" cy="573291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11" idx="1"/>
          </p:cNvCxnSpPr>
          <p:nvPr/>
        </p:nvCxnSpPr>
        <p:spPr>
          <a:xfrm flipV="1">
            <a:off x="3011811" y="5229812"/>
            <a:ext cx="360783" cy="459533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Скругленный прямоугольник 30"/>
          <p:cNvSpPr/>
          <p:nvPr/>
        </p:nvSpPr>
        <p:spPr>
          <a:xfrm>
            <a:off x="7564004" y="1952445"/>
            <a:ext cx="4202304" cy="899957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программы начального общего образования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7572979" y="2971803"/>
            <a:ext cx="4202304" cy="899957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программы основного общего образования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532620" y="3973023"/>
            <a:ext cx="4202304" cy="899957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программы среднего общего образования</a:t>
            </a:r>
          </a:p>
        </p:txBody>
      </p:sp>
      <p:cxnSp>
        <p:nvCxnSpPr>
          <p:cNvPr id="34" name="Прямая со стрелкой 33"/>
          <p:cNvCxnSpPr>
            <a:endCxn id="32" idx="1"/>
          </p:cNvCxnSpPr>
          <p:nvPr/>
        </p:nvCxnSpPr>
        <p:spPr>
          <a:xfrm>
            <a:off x="6811055" y="1463527"/>
            <a:ext cx="761925" cy="19582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endCxn id="31" idx="1"/>
          </p:cNvCxnSpPr>
          <p:nvPr/>
        </p:nvCxnSpPr>
        <p:spPr>
          <a:xfrm>
            <a:off x="6851412" y="1533477"/>
            <a:ext cx="712592" cy="8689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6851414" y="1533475"/>
            <a:ext cx="685697" cy="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stCxn id="7" idx="3"/>
            <a:endCxn id="33" idx="1"/>
          </p:cNvCxnSpPr>
          <p:nvPr/>
        </p:nvCxnSpPr>
        <p:spPr>
          <a:xfrm>
            <a:off x="6842449" y="1651969"/>
            <a:ext cx="690171" cy="277103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4" name="Скругленный прямоугольник 53"/>
          <p:cNvSpPr/>
          <p:nvPr/>
        </p:nvSpPr>
        <p:spPr>
          <a:xfrm>
            <a:off x="7593160" y="4983378"/>
            <a:ext cx="4161945" cy="8672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общеразвивающие программы</a:t>
            </a: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7613340" y="5921345"/>
            <a:ext cx="4161945" cy="8672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предпрофессиональные программы</a:t>
            </a:r>
          </a:p>
        </p:txBody>
      </p:sp>
      <p:cxnSp>
        <p:nvCxnSpPr>
          <p:cNvPr id="61" name="Прямая со стрелкой 60"/>
          <p:cNvCxnSpPr>
            <a:endCxn id="55" idx="1"/>
          </p:cNvCxnSpPr>
          <p:nvPr/>
        </p:nvCxnSpPr>
        <p:spPr>
          <a:xfrm>
            <a:off x="6837065" y="5274479"/>
            <a:ext cx="776272" cy="1080468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endCxn id="54" idx="1"/>
          </p:cNvCxnSpPr>
          <p:nvPr/>
        </p:nvCxnSpPr>
        <p:spPr>
          <a:xfrm>
            <a:off x="6837064" y="5295478"/>
            <a:ext cx="756093" cy="121505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8" name="Рисунок 3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991" y="-256532"/>
            <a:ext cx="1298712" cy="1298712"/>
          </a:xfrm>
          <a:prstGeom prst="rect">
            <a:avLst/>
          </a:prstGeom>
        </p:spPr>
      </p:pic>
      <p:sp>
        <p:nvSpPr>
          <p:cNvPr id="67" name="Прямоугольник 66"/>
          <p:cNvSpPr/>
          <p:nvPr/>
        </p:nvSpPr>
        <p:spPr>
          <a:xfrm>
            <a:off x="52790" y="1016611"/>
            <a:ext cx="33041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ФЗ от 29 декабря 2012 г. </a:t>
            </a:r>
            <a:endParaRPr lang="ru-RU" sz="1600" b="1" dirty="0" smtClean="0">
              <a:solidFill>
                <a:srgbClr val="9B3B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1600" b="1" dirty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273-ФЗ </a:t>
            </a:r>
            <a:endParaRPr lang="ru-RU" sz="1600" b="1" dirty="0" smtClean="0">
              <a:solidFill>
                <a:srgbClr val="9B3B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образовании в РФ</a:t>
            </a:r>
            <a:r>
              <a:rPr lang="ru-RU" sz="1600" b="1" dirty="0" smtClean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b="1" dirty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600" b="1" dirty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(статья </a:t>
            </a:r>
            <a:r>
              <a:rPr lang="ru-RU" sz="1600" b="1" dirty="0" smtClean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12) </a:t>
            </a: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233" y="4048043"/>
            <a:ext cx="26872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Ссылка на источник: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://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docs.cntd.ru/document/902389617#8PG0LS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532620" y="954027"/>
            <a:ext cx="4202304" cy="899957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программы дошкольного образования</a:t>
            </a: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55" y="376059"/>
            <a:ext cx="808906" cy="80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09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206509"/>
            <a:ext cx="10515600" cy="78253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2700" b="1" dirty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образовательная программа дошкольного образования </a:t>
            </a:r>
            <a:r>
              <a:rPr lang="ru-RU" sz="2700" b="1" dirty="0" smtClean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700" b="1" dirty="0" err="1" smtClean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700" b="1" dirty="0" smtClean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25.11.2022 №1028</a:t>
            </a:r>
            <a:endParaRPr lang="ru-RU" sz="2700" b="1" dirty="0">
              <a:solidFill>
                <a:srgbClr val="9B3B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5391" y="1051896"/>
            <a:ext cx="11881215" cy="193143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r>
              <a:rPr lang="ru-RU" sz="1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Обязательный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для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организаций, реализующих образовательные программы дошкольного образования</a:t>
            </a:r>
          </a:p>
          <a:p>
            <a:pPr algn="ctr" defTabSz="457200"/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defTabSz="45720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единые для всей страны базовые объем, содержание и планируемые результаты дошкольного образования </a:t>
            </a:r>
          </a:p>
          <a:p>
            <a:pPr marL="285750" indent="-285750" algn="just" defTabSz="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Предусматривает интеграцию обучения и воспитания детей в едином образовательном процессе 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609082225"/>
              </p:ext>
            </p:extLst>
          </p:nvPr>
        </p:nvGraphicFramePr>
        <p:xfrm>
          <a:off x="456936" y="3039448"/>
          <a:ext cx="11377127" cy="4196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097669180"/>
              </p:ext>
            </p:extLst>
          </p:nvPr>
        </p:nvGraphicFramePr>
        <p:xfrm>
          <a:off x="1824791" y="2766473"/>
          <a:ext cx="7204836" cy="4006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2" name="Крест 11"/>
          <p:cNvSpPr/>
          <p:nvPr/>
        </p:nvSpPr>
        <p:spPr>
          <a:xfrm>
            <a:off x="1109618" y="4837764"/>
            <a:ext cx="558801" cy="415552"/>
          </a:xfrm>
          <a:prstGeom prst="plus">
            <a:avLst>
              <a:gd name="adj" fmla="val 35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ru-RU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68150" y="4138203"/>
            <a:ext cx="22362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457200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Часть, </a:t>
            </a:r>
            <a:endParaRPr lang="ru-RU" sz="12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defTabSz="457200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формируемая </a:t>
            </a:r>
          </a:p>
          <a:p>
            <a:pPr algn="r" defTabSz="457200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 ОО </a:t>
            </a: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659784" y="4646034"/>
            <a:ext cx="18253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часть</a:t>
            </a: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7455" y="2969334"/>
            <a:ext cx="46782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компонент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Парциальные программы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 ДОО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032181" y="4276703"/>
            <a:ext cx="10805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320108" y="4009789"/>
            <a:ext cx="4138946" cy="28191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605253" y="4461368"/>
            <a:ext cx="3499962" cy="2403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93345" lvl="0" indent="-342900">
              <a:lnSpc>
                <a:spcPct val="78000"/>
              </a:lnSpc>
              <a:spcBef>
                <a:spcPts val="250"/>
              </a:spcBef>
              <a:spcAft>
                <a:spcPts val="0"/>
              </a:spcAft>
              <a:buSzPts val="1200"/>
              <a:buFont typeface="Wingdings" pitchFamily="2" charset="2"/>
              <a:buChar char="q"/>
              <a:tabLst>
                <a:tab pos="286385" algn="l"/>
                <a:tab pos="287020" algn="l"/>
              </a:tabLst>
            </a:pP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Специфики </a:t>
            </a:r>
            <a:r>
              <a:rPr lang="ru-RU" sz="1400" dirty="0" err="1">
                <a:latin typeface="Times New Roman" pitchFamily="18" charset="0"/>
                <a:ea typeface="Arial MT"/>
                <a:cs typeface="Times New Roman" pitchFamily="18" charset="0"/>
              </a:rPr>
              <a:t>этнонациональных</a:t>
            </a: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,</a:t>
            </a:r>
            <a:r>
              <a:rPr lang="ru-RU" sz="1400" spc="5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социокультурных,</a:t>
            </a:r>
            <a:r>
              <a:rPr lang="ru-RU" sz="1400" spc="-30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и</a:t>
            </a:r>
            <a:r>
              <a:rPr lang="ru-RU" sz="1400" spc="-25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иных условий,</a:t>
            </a:r>
            <a:r>
              <a:rPr lang="ru-RU" sz="1400" spc="-35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в</a:t>
            </a:r>
            <a:r>
              <a:rPr lang="ru-RU" sz="1400" spc="-25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ea typeface="Arial MT"/>
                <a:cs typeface="Times New Roman" pitchFamily="18" charset="0"/>
              </a:rPr>
              <a:t>т.ч</a:t>
            </a: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.</a:t>
            </a:r>
            <a:r>
              <a:rPr lang="ru-RU" sz="1400" spc="-360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региональных</a:t>
            </a:r>
          </a:p>
          <a:p>
            <a:pPr marL="342900" lvl="0" indent="-342900">
              <a:lnSpc>
                <a:spcPts val="1070"/>
              </a:lnSpc>
              <a:spcAft>
                <a:spcPts val="0"/>
              </a:spcAft>
              <a:buSzPts val="1200"/>
              <a:buFont typeface="Wingdings" pitchFamily="2" charset="2"/>
              <a:buChar char="q"/>
              <a:tabLst>
                <a:tab pos="286385" algn="l"/>
                <a:tab pos="287020" algn="l"/>
              </a:tabLst>
            </a:pP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Сложившихся</a:t>
            </a:r>
            <a:r>
              <a:rPr lang="ru-RU" sz="1400" spc="-25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традиций</a:t>
            </a:r>
            <a:r>
              <a:rPr lang="ru-RU" sz="1400" spc="-20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ДОО</a:t>
            </a:r>
            <a:r>
              <a:rPr lang="ru-RU" sz="1400" spc="-15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или</a:t>
            </a:r>
            <a:r>
              <a:rPr lang="ru-RU" sz="1400" spc="-25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группы</a:t>
            </a:r>
          </a:p>
          <a:p>
            <a:pPr marL="342900" marR="60960" lvl="0" indent="-342900">
              <a:lnSpc>
                <a:spcPct val="78000"/>
              </a:lnSpc>
              <a:spcBef>
                <a:spcPts val="100"/>
              </a:spcBef>
              <a:spcAft>
                <a:spcPts val="0"/>
              </a:spcAft>
              <a:buSzPts val="1200"/>
              <a:buFont typeface="Wingdings" pitchFamily="2" charset="2"/>
              <a:buChar char="q"/>
              <a:tabLst>
                <a:tab pos="286385" algn="l"/>
                <a:tab pos="287020" algn="l"/>
              </a:tabLst>
            </a:pP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Выбора авторских парциальных</a:t>
            </a:r>
            <a:r>
              <a:rPr lang="ru-RU" sz="1400" spc="5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образовательных</a:t>
            </a:r>
            <a:r>
              <a:rPr lang="ru-RU" sz="1400" spc="-45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программ</a:t>
            </a:r>
            <a:r>
              <a:rPr lang="ru-RU" sz="1400" spc="-55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дошкольного</a:t>
            </a:r>
            <a:r>
              <a:rPr lang="ru-RU" sz="1400" spc="-360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образования</a:t>
            </a:r>
          </a:p>
          <a:p>
            <a:pPr marL="342900" marR="11430" lvl="0" indent="-342900">
              <a:lnSpc>
                <a:spcPct val="78000"/>
              </a:lnSpc>
              <a:spcBef>
                <a:spcPts val="20"/>
              </a:spcBef>
              <a:spcAft>
                <a:spcPts val="0"/>
              </a:spcAft>
              <a:buSzPts val="1200"/>
              <a:buFont typeface="Wingdings" pitchFamily="2" charset="2"/>
              <a:buChar char="q"/>
              <a:tabLst>
                <a:tab pos="286385" algn="l"/>
                <a:tab pos="287020" algn="l"/>
              </a:tabLst>
            </a:pP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Выбора форм организации работы с</a:t>
            </a:r>
            <a:r>
              <a:rPr lang="ru-RU" sz="1400" spc="5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детьми, которые в наибольшей степени</a:t>
            </a:r>
            <a:r>
              <a:rPr lang="ru-RU" sz="1400" spc="5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соответствуют</a:t>
            </a:r>
            <a:r>
              <a:rPr lang="ru-RU" sz="1400" spc="-40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потребностям</a:t>
            </a:r>
            <a:r>
              <a:rPr lang="ru-RU" sz="1400" spc="-20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и</a:t>
            </a:r>
            <a:r>
              <a:rPr lang="ru-RU" sz="1400" spc="-35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интересам</a:t>
            </a:r>
            <a:r>
              <a:rPr lang="ru-RU" sz="1400" spc="-360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детей, а также возможностям</a:t>
            </a:r>
            <a:r>
              <a:rPr lang="ru-RU" sz="1400" spc="5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педагогического коллектива и ДОО в</a:t>
            </a:r>
            <a:r>
              <a:rPr lang="ru-RU" sz="1400" spc="5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Arial MT"/>
                <a:cs typeface="Times New Roman" pitchFamily="18" charset="0"/>
              </a:rPr>
              <a:t>целом</a:t>
            </a:r>
            <a:endParaRPr lang="ru-RU" sz="1400" dirty="0">
              <a:effectLst/>
              <a:latin typeface="Times New Roman" pitchFamily="18" charset="0"/>
              <a:ea typeface="Arial MT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11777" y="4061174"/>
            <a:ext cx="3486914" cy="38779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R="7620" algn="ctr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</a:pPr>
            <a:r>
              <a:rPr lang="ru-RU" sz="1200" b="1" dirty="0">
                <a:latin typeface="Times New Roman" pitchFamily="18" charset="0"/>
                <a:ea typeface="Tahoma"/>
                <a:cs typeface="Times New Roman" pitchFamily="18" charset="0"/>
              </a:rPr>
              <a:t>Выбор</a:t>
            </a:r>
            <a:r>
              <a:rPr lang="ru-RU" sz="1200" b="1" spc="-5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200" b="1" dirty="0">
                <a:latin typeface="Times New Roman" pitchFamily="18" charset="0"/>
                <a:ea typeface="Tahoma"/>
                <a:cs typeface="Times New Roman" pitchFamily="18" charset="0"/>
              </a:rPr>
              <a:t>содержания</a:t>
            </a:r>
            <a:r>
              <a:rPr lang="ru-RU" sz="1200" b="1" spc="-4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200" b="1" dirty="0"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z="1200" b="1" spc="-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200" b="1" dirty="0">
                <a:latin typeface="Times New Roman" pitchFamily="18" charset="0"/>
                <a:ea typeface="Tahoma"/>
                <a:cs typeface="Times New Roman" pitchFamily="18" charset="0"/>
              </a:rPr>
              <a:t>технологий</a:t>
            </a:r>
            <a:r>
              <a:rPr lang="ru-RU" sz="1200" b="1" spc="-33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200" b="1" dirty="0">
                <a:latin typeface="Times New Roman" pitchFamily="18" charset="0"/>
                <a:ea typeface="Tahoma"/>
                <a:cs typeface="Times New Roman" pitchFamily="18" charset="0"/>
              </a:rPr>
              <a:t>ориентирован</a:t>
            </a:r>
            <a:r>
              <a:rPr lang="ru-RU" sz="1200" b="1" spc="-5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200" b="1" dirty="0">
                <a:latin typeface="Times New Roman" pitchFamily="18" charset="0"/>
                <a:ea typeface="Tahoma"/>
                <a:cs typeface="Times New Roman" pitchFamily="18" charset="0"/>
              </a:rPr>
              <a:t>на</a:t>
            </a:r>
            <a:r>
              <a:rPr lang="ru-RU" sz="1200" b="1" spc="-2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200" b="1" dirty="0">
                <a:latin typeface="Times New Roman" pitchFamily="18" charset="0"/>
                <a:ea typeface="Tahoma"/>
                <a:cs typeface="Times New Roman" pitchFamily="18" charset="0"/>
              </a:rPr>
              <a:t>специфику:</a:t>
            </a:r>
            <a:endParaRPr lang="ru-RU" sz="1100" dirty="0">
              <a:effectLst/>
              <a:latin typeface="Times New Roman" pitchFamily="18" charset="0"/>
              <a:ea typeface="Tahoma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868149" y="3569906"/>
            <a:ext cx="1118119" cy="46915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опдо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9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1205" y="149289"/>
            <a:ext cx="10515600" cy="126896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 ДО </a:t>
            </a:r>
            <a:r>
              <a:rPr lang="ru-RU" altLang="ru-RU" sz="2400" b="1" dirty="0" smtClean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</a:t>
            </a:r>
            <a:r>
              <a:rPr lang="ru-RU" altLang="ru-RU" sz="2400" b="1" dirty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себя </a:t>
            </a:r>
            <a:r>
              <a:rPr lang="ru-RU" altLang="ru-RU" sz="2400" b="1" dirty="0" smtClean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учебно-методическую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документацию</a:t>
            </a:r>
            <a:r>
              <a:rPr lang="ru-RU" altLang="ru-RU" sz="2400" b="1" dirty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b="1" dirty="0" smtClean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400" b="1" dirty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которой входят</a:t>
            </a:r>
            <a:r>
              <a:rPr lang="ru-RU" altLang="ru-RU" sz="2400" b="1" dirty="0" smtClean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solidFill>
                <a:srgbClr val="9B3B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5901" y="1271153"/>
            <a:ext cx="11370905" cy="152089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Tx/>
              <a:buChar char="-"/>
            </a:pP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федеральная 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воспитания </a:t>
            </a: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содержательном </a:t>
            </a: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разделе)</a:t>
            </a:r>
          </a:p>
          <a:p>
            <a:pPr algn="just">
              <a:buFontTx/>
              <a:buChar char="-"/>
            </a:pP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и распорядок дня дошкольных групп (в организационном </a:t>
            </a: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разделе)</a:t>
            </a:r>
            <a:endParaRPr lang="ru-RU" alt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федеральный 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план воспитательной работы (в организационном разделе) и </a:t>
            </a:r>
            <a:r>
              <a:rPr lang="ru-RU" alt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иные </a:t>
            </a:r>
            <a:r>
              <a:rPr lang="ru-RU" alt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5901" y="3022414"/>
            <a:ext cx="11370905" cy="331236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иным компонентам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 ДО отнесены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FontTx/>
              <a:buChar char="-"/>
            </a:pP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</a:t>
            </a: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</a:p>
          <a:p>
            <a:pPr marL="285750" indent="-285750" algn="just">
              <a:buFontTx/>
              <a:buChar char="-"/>
            </a:pP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достижения планируемых </a:t>
            </a: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содержание образования по образовательным областям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Вариативные формы, способы, методы и средства реализации Программы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и направления поддержки детской инициативы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взаимодействия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коллектива с родителями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и задачи КРР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условия реализации Программы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РППС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 Программы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Примерные перечни произведений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Кадровые условия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Программы</a:t>
            </a:r>
          </a:p>
          <a:p>
            <a:pPr marL="285750" indent="-285750" algn="just">
              <a:buFontTx/>
              <a:buChar char="-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" y="6334780"/>
            <a:ext cx="114704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*сделан запрос в Министерство просвещения об обязательности в ОПДО учебного плана, календарного учебного графика и рабочих программ групп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929" y="-147528"/>
            <a:ext cx="1029954" cy="10299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25" y="327021"/>
            <a:ext cx="747038" cy="74703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823" y="4678597"/>
            <a:ext cx="1674606" cy="153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46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5946"/>
            <a:ext cx="10515600" cy="502621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9B3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 = Структура ФОП ДО = структура ОП ДО</a:t>
            </a:r>
            <a:endParaRPr lang="ru-RU" sz="2400" b="1" dirty="0">
              <a:solidFill>
                <a:srgbClr val="9B3B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5970" y="657086"/>
            <a:ext cx="3222172" cy="52251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304523" y="647755"/>
            <a:ext cx="3222172" cy="52251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8816" y="1248320"/>
            <a:ext cx="3446107" cy="522514"/>
          </a:xfrm>
          <a:prstGeom prst="roundRect">
            <a:avLst/>
          </a:prstGeom>
          <a:solidFill>
            <a:srgbClr val="FFE38B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"/>
              </a:rPr>
              <a:t>Пояснительная </a:t>
            </a: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"/>
              </a:rPr>
              <a:t>записка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8575" y="2451528"/>
            <a:ext cx="3446107" cy="522514"/>
          </a:xfrm>
          <a:prstGeom prst="roundRect">
            <a:avLst/>
          </a:prstGeom>
          <a:solidFill>
            <a:srgbClr val="FFE38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6611" y="1805197"/>
            <a:ext cx="35953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"/>
              </a:rPr>
              <a:t>Цели и задачи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"/>
              </a:rPr>
              <a:t>Принципы и подходы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1963" y="3085028"/>
            <a:ext cx="38193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В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младенческом возрасте (к 1 году)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раннем возрасте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/>
              </a:rPr>
              <a:t>В дошкольном возрасте: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/>
              </a:rPr>
              <a:t>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3 годам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  <a:hlinkClick r:id="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/>
              </a:rPr>
              <a:t>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4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/>
              </a:rPr>
              <a:t>годам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/>
              </a:rPr>
              <a:t>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5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/>
              </a:rPr>
              <a:t>годам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/>
              </a:rPr>
              <a:t>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6 годам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концу дошкольного возраста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7709" y="5903562"/>
            <a:ext cx="3446107" cy="522514"/>
          </a:xfrm>
          <a:prstGeom prst="roundRect">
            <a:avLst/>
          </a:prstGeom>
          <a:solidFill>
            <a:srgbClr val="FFE38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диагностика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931293" y="1242395"/>
            <a:ext cx="3971536" cy="522514"/>
          </a:xfrm>
          <a:prstGeom prst="roundRect">
            <a:avLst/>
          </a:prstGeom>
          <a:solidFill>
            <a:srgbClr val="FFE38B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содержание образования по ОО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929970" y="2298740"/>
            <a:ext cx="3979913" cy="809646"/>
          </a:xfrm>
          <a:prstGeom prst="roundRect">
            <a:avLst/>
          </a:prstGeom>
          <a:solidFill>
            <a:srgbClr val="FFE38B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Вариативные формы, способы, методы и средства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049485" y="1717700"/>
            <a:ext cx="3900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СКР       *ПР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       *РР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5"/>
            </a:endParaRP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        * ХЭР        * ФР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947491" y="5667683"/>
            <a:ext cx="3943775" cy="522514"/>
          </a:xfrm>
          <a:prstGeom prst="roundRect">
            <a:avLst/>
          </a:prstGeom>
          <a:solidFill>
            <a:srgbClr val="FFE38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КРР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Методические рекомендации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086531" y="1242395"/>
            <a:ext cx="3906416" cy="522514"/>
          </a:xfrm>
          <a:prstGeom prst="roundRect">
            <a:avLst/>
          </a:prstGeom>
          <a:solidFill>
            <a:srgbClr val="FFE38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условия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086531" y="1837035"/>
            <a:ext cx="3893856" cy="522514"/>
          </a:xfrm>
          <a:prstGeom prst="roundRect">
            <a:avLst/>
          </a:prstGeom>
          <a:solidFill>
            <a:srgbClr val="FFE38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РППС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059775" y="6251844"/>
            <a:ext cx="3922604" cy="522514"/>
          </a:xfrm>
          <a:prstGeom prst="roundRect">
            <a:avLst/>
          </a:prstGeom>
          <a:solidFill>
            <a:srgbClr val="FFE38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план воспитательной работы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929970" y="3158721"/>
            <a:ext cx="3949911" cy="824608"/>
          </a:xfrm>
          <a:prstGeom prst="roundRect">
            <a:avLst/>
          </a:prstGeom>
          <a:solidFill>
            <a:srgbClr val="FFE38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ОД разных видов и культурных практик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951669" y="4049752"/>
            <a:ext cx="3926783" cy="885936"/>
          </a:xfrm>
          <a:prstGeom prst="roundRect">
            <a:avLst/>
          </a:prstGeom>
          <a:solidFill>
            <a:srgbClr val="FFE38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и направления поддержки детской инициативы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965012" y="4997338"/>
            <a:ext cx="3935401" cy="608701"/>
          </a:xfrm>
          <a:prstGeom prst="roundRect">
            <a:avLst/>
          </a:prstGeom>
          <a:solidFill>
            <a:srgbClr val="FFE38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Особенности взаимодействия с семьями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935191" y="6251844"/>
            <a:ext cx="3943775" cy="522514"/>
          </a:xfrm>
          <a:prstGeom prst="roundRect">
            <a:avLst/>
          </a:prstGeom>
          <a:solidFill>
            <a:srgbClr val="FFE38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Федеральная рабочая программа воспитания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9" y="-127308"/>
            <a:ext cx="1036320" cy="1036320"/>
          </a:xfrm>
          <a:prstGeom prst="rect">
            <a:avLst/>
          </a:prstGeom>
        </p:spPr>
      </p:pic>
      <p:sp>
        <p:nvSpPr>
          <p:cNvPr id="28" name="Скругленный прямоугольник 27"/>
          <p:cNvSpPr/>
          <p:nvPr/>
        </p:nvSpPr>
        <p:spPr>
          <a:xfrm>
            <a:off x="8099091" y="2425750"/>
            <a:ext cx="3893856" cy="522514"/>
          </a:xfrm>
          <a:prstGeom prst="roundRect">
            <a:avLst/>
          </a:prstGeom>
          <a:solidFill>
            <a:srgbClr val="FFE38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Кадровые условия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8115277" y="3008540"/>
            <a:ext cx="3893856" cy="522514"/>
          </a:xfrm>
          <a:prstGeom prst="roundRect">
            <a:avLst/>
          </a:prstGeom>
          <a:solidFill>
            <a:srgbClr val="FFE38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Материально-технические условия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949684" y="3485803"/>
            <a:ext cx="415523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Перечни произведений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реализации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Художественной литературы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Музыкальных произведений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Произведений изо. искусства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Анимационных произведений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8099091" y="5071252"/>
            <a:ext cx="3893856" cy="522514"/>
          </a:xfrm>
          <a:prstGeom prst="roundRect">
            <a:avLst/>
          </a:prstGeom>
          <a:solidFill>
            <a:srgbClr val="FFE38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условия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39" y="252633"/>
            <a:ext cx="808906" cy="808906"/>
          </a:xfrm>
          <a:prstGeom prst="rect">
            <a:avLst/>
          </a:prstGeom>
        </p:spPr>
      </p:pic>
      <p:sp>
        <p:nvSpPr>
          <p:cNvPr id="32" name="Скругленный прямоугольник 31"/>
          <p:cNvSpPr/>
          <p:nvPr/>
        </p:nvSpPr>
        <p:spPr>
          <a:xfrm>
            <a:off x="8086531" y="5667683"/>
            <a:ext cx="3893856" cy="522514"/>
          </a:xfrm>
          <a:prstGeom prst="roundRect">
            <a:avLst/>
          </a:prstGeom>
          <a:solidFill>
            <a:srgbClr val="FFE38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Распорядок и режим дня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409991" y="647755"/>
            <a:ext cx="3222172" cy="52251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Организационный  раздел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13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4997"/>
            <a:ext cx="5355770" cy="674300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15000"/>
            <a:ext cx="5355769" cy="6743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883" y="-95035"/>
            <a:ext cx="1007687" cy="10076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18" y="275804"/>
            <a:ext cx="808906" cy="8089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4849" y="5417996"/>
            <a:ext cx="1373837" cy="12597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5000"/>
            <a:ext cx="5355769" cy="67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15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710" y="0"/>
            <a:ext cx="5381896" cy="67758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070" y="-166701"/>
            <a:ext cx="1187057" cy="11870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74" y="397677"/>
            <a:ext cx="808906" cy="8089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695" y="4794976"/>
            <a:ext cx="1674606" cy="153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9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-128"/>
            <a:ext cx="5447210" cy="685812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082" y="0"/>
            <a:ext cx="5447109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71" y="-61585"/>
            <a:ext cx="939338" cy="939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53" y="331907"/>
            <a:ext cx="775807" cy="7758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648" y="5110859"/>
            <a:ext cx="1674606" cy="153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6060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340" y="-56118"/>
            <a:ext cx="1041350" cy="1041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07" y="464557"/>
            <a:ext cx="808906" cy="8089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823" y="4745099"/>
            <a:ext cx="1674606" cy="153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20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Повестка педагогического совета №1: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503" y="-280889"/>
            <a:ext cx="1584241" cy="15842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651" y="29410"/>
            <a:ext cx="1250750" cy="125075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280160"/>
            <a:ext cx="12057017" cy="5460274"/>
          </a:xfrm>
        </p:spPr>
        <p:txBody>
          <a:bodyPr>
            <a:normAutofit fontScale="85000" lnSpcReduction="20000"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1. Вступительное слово заведующего МБДОУ А.А. </a:t>
            </a:r>
            <a:r>
              <a:rPr lang="ru-RU" dirty="0" err="1" smtClean="0">
                <a:effectLst/>
                <a:latin typeface="Times New Roman"/>
                <a:ea typeface="Calibri"/>
                <a:cs typeface="Times New Roman"/>
              </a:rPr>
              <a:t>Нуховой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.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2. Актуальные задачи обновления содержания и повышение качества образования в образовательном учреждении в соответствии со стратегическими задачами муниципальной системы образования.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3. Ознакомление педагогического коллектива с ОПДО ДОУ на 2023-2024 учебный год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АОПДО МБДОУ.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4.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Итоги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летнего периода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.</a:t>
            </a:r>
            <a:endParaRPr lang="ru-RU" dirty="0" smtClean="0">
              <a:effectLst/>
              <a:latin typeface="Times New Roman"/>
              <a:ea typeface="Calibri"/>
              <a:cs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5. Обсуждение годового плана МБДОУ на 2023-2024 учебный год, образовательного (учебного) плана, календарного графика, расписания занятий, планов работы специалистов на 2023-2024 учебный год.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6. Ознакомление педагогического коллектива с дополнительными общеразвивающими программами на 2023-2024 учебный год.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7. Выборы членов Совета педагогов на 2023-2024 учебный год.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8. Выработка решений педагогического совета.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656" y="5317498"/>
            <a:ext cx="1680040" cy="154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030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99" y="0"/>
            <a:ext cx="5472439" cy="688989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519" y="0"/>
            <a:ext cx="5447109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25" y="378559"/>
            <a:ext cx="808906" cy="8089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693" y="-38069"/>
            <a:ext cx="1037469" cy="103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0438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42" y="-6792"/>
            <a:ext cx="5452504" cy="686479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891" y="0"/>
            <a:ext cx="5447109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897" y="-126069"/>
            <a:ext cx="1087610" cy="10876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42" y="423313"/>
            <a:ext cx="808906" cy="8089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0391" y="4621928"/>
            <a:ext cx="1674606" cy="153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351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908" y="0"/>
            <a:ext cx="5532938" cy="696606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02" y="-199769"/>
            <a:ext cx="1140083" cy="11400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68" y="311416"/>
            <a:ext cx="808906" cy="8089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823" y="4678597"/>
            <a:ext cx="1674606" cy="153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037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2" y="0"/>
            <a:ext cx="5473338" cy="689102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456" y="0"/>
            <a:ext cx="5447109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79" y="-16492"/>
            <a:ext cx="1127567" cy="11275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57" y="547292"/>
            <a:ext cx="681263" cy="6812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601" y="5503026"/>
            <a:ext cx="1265049" cy="115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718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2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425" y="0"/>
            <a:ext cx="5447109" cy="6858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44" y="-43309"/>
            <a:ext cx="1068261" cy="10682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50" y="332879"/>
            <a:ext cx="808906" cy="8089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823" y="4678597"/>
            <a:ext cx="1674606" cy="153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3372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862" y="-157942"/>
            <a:ext cx="1145764" cy="11457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99" y="499989"/>
            <a:ext cx="676406" cy="67640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699" y="482667"/>
            <a:ext cx="11498316" cy="1143000"/>
          </a:xfrm>
        </p:spPr>
        <p:txBody>
          <a:bodyPr>
            <a:noAutofit/>
          </a:bodyPr>
          <a:lstStyle/>
          <a:p>
            <a:pPr marL="222250" marR="222885">
              <a:lnSpc>
                <a:spcPts val="1925"/>
              </a:lnSpc>
              <a:spcBef>
                <a:spcPts val="790"/>
              </a:spcBef>
            </a:pPr>
            <a:r>
              <a:rPr lang="ru-RU" sz="1800" b="1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Приказ</a:t>
            </a:r>
            <a:r>
              <a:rPr lang="ru-RU" sz="1800" b="1" spc="-3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b="1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Министерства</a:t>
            </a:r>
            <a:r>
              <a:rPr lang="ru-RU" sz="1800" b="1" spc="-5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b="1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просвещения</a:t>
            </a:r>
            <a:r>
              <a:rPr lang="ru-RU" sz="1800" b="1" spc="-15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b="1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Российской</a:t>
            </a:r>
            <a:r>
              <a:rPr lang="ru-RU" sz="1800" b="1" spc="1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b="1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Федерации</a:t>
            </a:r>
            <a:r>
              <a:rPr lang="ru-RU" sz="1800" b="1" spc="-35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b="1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от</a:t>
            </a:r>
            <a:r>
              <a:rPr lang="ru-RU" sz="1800" b="1" spc="-3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b="1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08.11.2022</a:t>
            </a:r>
            <a:r>
              <a:rPr lang="ru-RU" sz="1800" b="1" spc="-25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b="1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№</a:t>
            </a:r>
            <a:r>
              <a:rPr lang="ru-RU" sz="1800" b="1" spc="1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b="1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955</a:t>
            </a:r>
            <a:br>
              <a:rPr lang="ru-RU" sz="1800" b="1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</a:br>
            <a:r>
              <a:rPr lang="ru-RU" sz="1800" dirty="0" smtClean="0">
                <a:solidFill>
                  <a:srgbClr val="C00000"/>
                </a:solidFill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«О внесении изменений в некоторые приказы Министерства образования и науки</a:t>
            </a:r>
            <a:r>
              <a:rPr lang="ru-RU" sz="1800" spc="5" dirty="0" smtClean="0">
                <a:solidFill>
                  <a:srgbClr val="C00000"/>
                </a:solidFill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C00000"/>
                </a:solidFill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Российской Федерации и Министерства просвещения Российской Федерации</a:t>
            </a:r>
            <a:r>
              <a:rPr lang="ru-RU" sz="180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, касающиеся</a:t>
            </a:r>
            <a:r>
              <a:rPr lang="ru-RU" sz="1800" spc="5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C00000"/>
                </a:solidFill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федеральных</a:t>
            </a:r>
            <a:r>
              <a:rPr lang="ru-RU" sz="1800" spc="-25" dirty="0" smtClean="0">
                <a:solidFill>
                  <a:srgbClr val="C00000"/>
                </a:solidFill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C00000"/>
                </a:solidFill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государственных</a:t>
            </a:r>
            <a:r>
              <a:rPr lang="ru-RU" sz="1800" spc="10" dirty="0" smtClean="0">
                <a:solidFill>
                  <a:srgbClr val="C00000"/>
                </a:solidFill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C00000"/>
                </a:solidFill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образовательных</a:t>
            </a:r>
            <a:r>
              <a:rPr lang="ru-RU" sz="1800" spc="10" dirty="0" smtClean="0">
                <a:solidFill>
                  <a:srgbClr val="C00000"/>
                </a:solidFill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C00000"/>
                </a:solidFill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стандартов</a:t>
            </a:r>
            <a:r>
              <a:rPr lang="ru-RU" sz="1800" spc="15" dirty="0" smtClean="0">
                <a:solidFill>
                  <a:srgbClr val="C00000"/>
                </a:solidFill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общего</a:t>
            </a:r>
            <a:r>
              <a:rPr lang="ru-RU" sz="1800" spc="1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образования</a:t>
            </a:r>
            <a:r>
              <a:rPr lang="ru-RU" sz="1800" spc="5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z="1800" spc="5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образования</a:t>
            </a:r>
            <a:r>
              <a:rPr lang="ru-RU" sz="1800" spc="5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обучающихся</a:t>
            </a:r>
            <a:r>
              <a:rPr lang="ru-RU" sz="1800" spc="3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с</a:t>
            </a:r>
            <a:r>
              <a:rPr lang="ru-RU" sz="1800" spc="-2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ограниченными</a:t>
            </a:r>
            <a:r>
              <a:rPr lang="ru-RU" sz="1800" spc="2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возможностями</a:t>
            </a:r>
            <a:r>
              <a:rPr lang="ru-RU" sz="1800" spc="45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здоровья</a:t>
            </a:r>
            <a:r>
              <a:rPr lang="ru-RU" sz="1800" spc="5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z="1800" spc="-15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умственной</a:t>
            </a:r>
            <a:r>
              <a:rPr lang="ru-RU" sz="1800" spc="5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отсталостью</a:t>
            </a:r>
            <a:r>
              <a:rPr lang="ru-RU" sz="1800" spc="42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(интеллектуальными</a:t>
            </a:r>
            <a:r>
              <a:rPr lang="ru-RU" sz="1800" spc="405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нарушениями)»</a:t>
            </a:r>
            <a:r>
              <a:rPr lang="ru-RU" sz="1800" spc="39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(зарегистрирован</a:t>
            </a:r>
            <a:r>
              <a:rPr lang="ru-RU" sz="1800" spc="375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06.02.2023</a:t>
            </a:r>
            <a:r>
              <a:rPr lang="ru-RU" sz="1800" spc="345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№</a:t>
            </a:r>
            <a:r>
              <a:rPr lang="ru-RU" sz="1800" spc="345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80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  <a:t>72264):</a:t>
            </a:r>
            <a:br>
              <a:rPr lang="ru-RU" sz="1800" dirty="0" smtClean="0">
                <a:effectLst/>
                <a:latin typeface="Times New Roman" pitchFamily="18" charset="0"/>
                <a:ea typeface="Tahoma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499870"/>
              </p:ext>
            </p:extLst>
          </p:nvPr>
        </p:nvGraphicFramePr>
        <p:xfrm>
          <a:off x="304801" y="1755230"/>
          <a:ext cx="11571892" cy="502183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63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589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49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9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ahoma"/>
                          <a:cs typeface="Tahoma"/>
                        </a:rPr>
                        <a:t> </a:t>
                      </a:r>
                      <a:endParaRPr lang="ru-RU" sz="1100" dirty="0">
                        <a:effectLst/>
                        <a:latin typeface="Tahoma"/>
                        <a:ea typeface="Tahoma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74190" marR="1760220" algn="ctr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Было</a:t>
                      </a:r>
                      <a:endParaRPr lang="ru-RU" sz="1600" dirty="0">
                        <a:effectLst/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699895" marR="1687195" algn="ctr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Стало</a:t>
                      </a:r>
                      <a:endParaRPr lang="ru-RU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4312">
                <a:tc>
                  <a:txBody>
                    <a:bodyPr/>
                    <a:lstStyle/>
                    <a:p>
                      <a:pPr marL="91440" algn="ctr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spc="-2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1.7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75565" algn="just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ФГОС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ДО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является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основой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для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разработки</a:t>
                      </a:r>
                      <a:r>
                        <a:rPr lang="ru-RU" sz="1800" b="1" spc="-42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вариативных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примерных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образовательных</a:t>
                      </a:r>
                      <a:r>
                        <a:rPr lang="ru-RU" sz="1800" b="1" spc="-42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программ</a:t>
                      </a:r>
                      <a:r>
                        <a:rPr lang="ru-RU" sz="1800" b="1" spc="-20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дошкольного</a:t>
                      </a:r>
                      <a:r>
                        <a:rPr lang="ru-RU" sz="1800" b="1" spc="-3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образования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250825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ФГОС ДО является основой для </a:t>
                      </a: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разработки</a:t>
                      </a:r>
                      <a:r>
                        <a:rPr lang="ru-RU" sz="1800" b="1" spc="-425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spc="-425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        </a:t>
                      </a: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федеральной </a:t>
                      </a: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образовательной программы</a:t>
                      </a:r>
                      <a:r>
                        <a:rPr lang="ru-RU" sz="1800" b="1" spc="5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дошкольного</a:t>
                      </a:r>
                      <a:r>
                        <a:rPr lang="ru-RU" sz="1800" b="1" spc="-35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образования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6475">
                <a:tc>
                  <a:txBody>
                    <a:bodyPr/>
                    <a:lstStyle/>
                    <a:p>
                      <a:pPr marL="91440" algn="ctr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spc="-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2.5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76200" algn="just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Программа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разрабатывается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и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утверждается</a:t>
                      </a:r>
                      <a:r>
                        <a:rPr lang="ru-RU" sz="1800" b="1" spc="-42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Организацией самостоятельно в соответствии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с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настоящим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Стандартом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и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с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учетом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Примерных</a:t>
                      </a:r>
                      <a:r>
                        <a:rPr lang="ru-RU" sz="1800" b="1" spc="-2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программ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151765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Программа разрабатывается и утверждается</a:t>
                      </a:r>
                      <a:r>
                        <a:rPr lang="ru-RU" sz="1800" b="1" spc="-42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Организацией самостоятельно в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соответствии с настоящим Стандартом </a:t>
                      </a: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и</a:t>
                      </a:r>
                      <a:r>
                        <a:rPr lang="ru-RU" sz="1800" b="1" spc="5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ФОП</a:t>
                      </a:r>
                      <a:r>
                        <a:rPr lang="ru-RU" sz="1800" b="1" spc="-15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ДО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2965">
                <a:tc>
                  <a:txBody>
                    <a:bodyPr/>
                    <a:lstStyle/>
                    <a:p>
                      <a:pPr marL="91440" algn="ctr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spc="-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2.6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ahom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76200" algn="just">
                        <a:lnSpc>
                          <a:spcPct val="98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Содержание Программы должно обеспечивать</a:t>
                      </a:r>
                      <a:r>
                        <a:rPr lang="ru-RU" sz="1800" b="1" spc="-42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развитие личности, мотивации и способностей</a:t>
                      </a:r>
                      <a:r>
                        <a:rPr lang="ru-RU" sz="1800" b="1" spc="-42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детей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в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различных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видах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деятельности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и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охватывать следующие структурные единицы,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представляющие определенные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направления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развития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и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образования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детей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(далее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-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образовательные</a:t>
                      </a:r>
                      <a:r>
                        <a:rPr lang="ru-RU" sz="1800" b="1" spc="-30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области)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131445">
                        <a:lnSpc>
                          <a:spcPct val="98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Содержание ООП ДО должно обеспечивать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физическое и психическое развитие ребенка</a:t>
                      </a:r>
                      <a:r>
                        <a:rPr lang="ru-RU" sz="1800" b="1" spc="-425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в различных видах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деятельности и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охватывать следующие структурные</a:t>
                      </a:r>
                      <a:r>
                        <a:rPr lang="ru-RU" sz="1800" b="1" spc="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единицы, представляющие </a:t>
                      </a: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определенные</a:t>
                      </a:r>
                      <a:r>
                        <a:rPr lang="ru-RU" sz="1800" b="1" spc="5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направления</a:t>
                      </a:r>
                      <a:r>
                        <a:rPr lang="ru-RU" sz="1800" b="1" spc="-25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обучения</a:t>
                      </a:r>
                      <a:r>
                        <a:rPr lang="ru-RU" sz="1800" b="1" spc="-15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и</a:t>
                      </a:r>
                      <a:r>
                        <a:rPr lang="ru-RU" sz="1800" b="1" spc="-5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воспитания</a:t>
                      </a:r>
                      <a:r>
                        <a:rPr lang="ru-RU" sz="1800" b="1" spc="-1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(далее</a:t>
                      </a:r>
                    </a:p>
                    <a:p>
                      <a:pPr marL="92710"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–</a:t>
                      </a:r>
                      <a:r>
                        <a:rPr lang="ru-RU" sz="1800" b="1" spc="-5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образовательные</a:t>
                      </a:r>
                      <a:r>
                        <a:rPr lang="ru-RU" sz="1800" b="1" spc="-40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области)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00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607" y="-134505"/>
            <a:ext cx="884088" cy="8840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15" y="207786"/>
            <a:ext cx="737666" cy="73766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28608" y="87914"/>
            <a:ext cx="12223626" cy="6207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6555" algn="ctr">
              <a:spcBef>
                <a:spcPts val="405"/>
              </a:spcBef>
              <a:spcAft>
                <a:spcPts val="0"/>
              </a:spcAft>
            </a:pPr>
            <a:r>
              <a:rPr lang="ru-RU" sz="2400" b="1" dirty="0">
                <a:latin typeface="Times New Roman" pitchFamily="18" charset="0"/>
                <a:ea typeface="Tahoma"/>
                <a:cs typeface="Times New Roman" pitchFamily="18" charset="0"/>
              </a:rPr>
              <a:t>Ключевые</a:t>
            </a:r>
            <a:r>
              <a:rPr lang="ru-RU" sz="2400" b="1" spc="-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ea typeface="Tahoma"/>
                <a:cs typeface="Times New Roman" pitchFamily="18" charset="0"/>
              </a:rPr>
              <a:t>изменения</a:t>
            </a:r>
            <a:r>
              <a:rPr lang="ru-RU" sz="2400" b="1" spc="-2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ea typeface="Tahoma"/>
                <a:cs typeface="Times New Roman" pitchFamily="18" charset="0"/>
              </a:rPr>
              <a:t>во</a:t>
            </a:r>
            <a:r>
              <a:rPr lang="ru-RU" sz="2400" b="1" spc="-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ea typeface="Tahoma"/>
                <a:cs typeface="Times New Roman" pitchFamily="18" charset="0"/>
              </a:rPr>
              <a:t>ФГОС</a:t>
            </a:r>
            <a:r>
              <a:rPr lang="ru-RU" sz="2400" b="1" spc="-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ea typeface="Tahoma"/>
                <a:cs typeface="Times New Roman" pitchFamily="18" charset="0"/>
              </a:rPr>
              <a:t>ДО:</a:t>
            </a:r>
            <a:endParaRPr lang="ru-RU" sz="1200" dirty="0">
              <a:latin typeface="Times New Roman" pitchFamily="18" charset="0"/>
              <a:ea typeface="Tahoma"/>
              <a:cs typeface="Times New Roman" pitchFamily="18" charset="0"/>
            </a:endParaRPr>
          </a:p>
          <a:p>
            <a:pPr marL="376555" algn="just">
              <a:lnSpc>
                <a:spcPts val="2045"/>
              </a:lnSpc>
              <a:spcBef>
                <a:spcPts val="585"/>
              </a:spcBef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П.</a:t>
            </a:r>
            <a:r>
              <a:rPr lang="ru-RU" spc="23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2.6:</a:t>
            </a:r>
            <a:r>
              <a:rPr lang="ru-RU" spc="23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перечень</a:t>
            </a:r>
            <a:r>
              <a:rPr lang="ru-RU" spc="24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образовательных</a:t>
            </a:r>
            <a:r>
              <a:rPr lang="ru-RU" spc="23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областей</a:t>
            </a:r>
            <a:r>
              <a:rPr lang="ru-RU" spc="23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не</a:t>
            </a:r>
            <a:r>
              <a:rPr lang="ru-RU" spc="25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изменился,</a:t>
            </a:r>
            <a:r>
              <a:rPr lang="ru-RU" spc="24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однако</a:t>
            </a:r>
            <a:r>
              <a:rPr lang="ru-RU" spc="24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расширено</a:t>
            </a:r>
            <a:r>
              <a:rPr lang="ru-RU" spc="22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</a:p>
          <a:p>
            <a:pPr marL="376555" algn="just">
              <a:lnSpc>
                <a:spcPts val="2045"/>
              </a:lnSpc>
              <a:spcAft>
                <a:spcPts val="0"/>
              </a:spcAft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конкретизировано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содержание</a:t>
            </a:r>
            <a:r>
              <a:rPr lang="ru-RU" spc="-1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образовательных</a:t>
            </a:r>
            <a:r>
              <a:rPr lang="ru-RU" spc="-2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областей, например: речевое развитие, 3 - 4 года задача – подготовка детей к обучению грамоте; физическое развитие, с 5 лет добавлена задача туристические прогулки и экскурсии и др.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Tahoma"/>
              <a:cs typeface="Times New Roman" pitchFamily="18" charset="0"/>
            </a:endParaRPr>
          </a:p>
          <a:p>
            <a:pPr marL="376555" marR="372745" algn="just">
              <a:lnSpc>
                <a:spcPct val="98000"/>
              </a:lnSpc>
              <a:spcBef>
                <a:spcPts val="605"/>
              </a:spcBef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П.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2.7: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частично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изменен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перечень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детских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видов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деятельности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на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этапах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младенчества,</a:t>
            </a:r>
            <a:r>
              <a:rPr lang="ru-RU" spc="-3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раннего</a:t>
            </a:r>
            <a:r>
              <a:rPr lang="ru-RU" spc="-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дошкольного детства</a:t>
            </a:r>
          </a:p>
          <a:p>
            <a:pPr marL="376555" marR="374015" algn="just">
              <a:lnSpc>
                <a:spcPct val="98000"/>
              </a:lnSpc>
              <a:spcBef>
                <a:spcPts val="620"/>
              </a:spcBef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П. 2.10: уточнено, что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содержание и планируемые результаты ООП должны быть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не</a:t>
            </a:r>
            <a:r>
              <a:rPr lang="ru-RU" spc="1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ниже содержания и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планируемых</a:t>
            </a:r>
            <a:r>
              <a:rPr lang="ru-RU" spc="-2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результатов</a:t>
            </a:r>
            <a:r>
              <a:rPr lang="ru-RU" spc="-2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ФОП</a:t>
            </a:r>
            <a:r>
              <a:rPr lang="ru-RU" spc="1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ДО</a:t>
            </a:r>
          </a:p>
          <a:p>
            <a:pPr marL="376555" marR="372745" algn="just">
              <a:lnSpc>
                <a:spcPct val="98000"/>
              </a:lnSpc>
              <a:spcBef>
                <a:spcPts val="620"/>
              </a:spcBef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П.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2.11: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уточнено,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что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содержательный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раздел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Программы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должен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включать</a:t>
            </a:r>
            <a:r>
              <a:rPr lang="ru-RU" spc="-52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описание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образовательной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деятельности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в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соответствии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с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направлениями</a:t>
            </a:r>
            <a:r>
              <a:rPr lang="ru-RU" spc="-52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развития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ребенка,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представленными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в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пяти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образовательных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областях,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Федеральной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образовательной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программой</a:t>
            </a:r>
            <a:r>
              <a:rPr lang="ru-RU" spc="5" dirty="0">
                <a:solidFill>
                  <a:srgbClr val="FF0000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с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учетом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используемых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методических</a:t>
            </a:r>
            <a:r>
              <a:rPr lang="ru-RU" spc="-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пособий, обеспечивающих реализацию</a:t>
            </a:r>
            <a:r>
              <a:rPr lang="ru-RU" spc="-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данного</a:t>
            </a:r>
            <a:r>
              <a:rPr lang="ru-RU" spc="-1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содержания</a:t>
            </a:r>
          </a:p>
          <a:p>
            <a:pPr marL="376555" algn="just">
              <a:lnSpc>
                <a:spcPts val="2045"/>
              </a:lnSpc>
              <a:spcBef>
                <a:spcPts val="625"/>
              </a:spcBef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П.</a:t>
            </a:r>
            <a:r>
              <a:rPr lang="ru-RU" spc="48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2.12:</a:t>
            </a:r>
            <a:r>
              <a:rPr lang="ru-RU" spc="49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указано,</a:t>
            </a:r>
            <a:r>
              <a:rPr lang="ru-RU" spc="49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что</a:t>
            </a:r>
            <a:r>
              <a:rPr lang="ru-RU" spc="49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обязательная</a:t>
            </a:r>
            <a:r>
              <a:rPr lang="ru-RU" spc="49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часть</a:t>
            </a:r>
            <a:r>
              <a:rPr lang="ru-RU" spc="48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программы</a:t>
            </a:r>
            <a:r>
              <a:rPr lang="ru-RU" spc="49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должна</a:t>
            </a:r>
            <a:r>
              <a:rPr lang="ru-RU" spc="49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соответствовать</a:t>
            </a:r>
          </a:p>
          <a:p>
            <a:pPr marL="376555" algn="just">
              <a:lnSpc>
                <a:spcPts val="2045"/>
              </a:lnSpc>
              <a:spcAft>
                <a:spcPts val="0"/>
              </a:spcAft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ФОП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ДО,</a:t>
            </a:r>
            <a:r>
              <a:rPr lang="ru-RU" spc="-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pc="1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может</a:t>
            </a:r>
            <a:r>
              <a:rPr lang="ru-RU" spc="-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оформляться</a:t>
            </a:r>
            <a:r>
              <a:rPr lang="ru-RU" spc="-1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в</a:t>
            </a:r>
            <a:r>
              <a:rPr lang="ru-RU" spc="1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виде</a:t>
            </a:r>
            <a:r>
              <a:rPr lang="ru-RU" spc="1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ссылки на ФОП</a:t>
            </a:r>
          </a:p>
          <a:p>
            <a:pPr marL="376555" marR="375285" algn="just">
              <a:lnSpc>
                <a:spcPct val="98000"/>
              </a:lnSpc>
              <a:spcBef>
                <a:spcPts val="605"/>
              </a:spcBef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П. 2.13: указано, что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в краткой презентации ООП ДО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, помимо прочего (см. ФГОС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ДО),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должна</a:t>
            </a:r>
            <a:r>
              <a:rPr lang="ru-RU" spc="-1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быть</a:t>
            </a:r>
            <a:r>
              <a:rPr lang="ru-RU" spc="-1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представлена</a:t>
            </a:r>
            <a:r>
              <a:rPr lang="ru-RU" spc="-1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ссылка</a:t>
            </a:r>
            <a:r>
              <a:rPr lang="ru-RU" spc="-1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на ФОП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ДО</a:t>
            </a:r>
          </a:p>
          <a:p>
            <a:pPr marL="376555" algn="just">
              <a:lnSpc>
                <a:spcPts val="2045"/>
              </a:lnSpc>
              <a:spcBef>
                <a:spcPts val="600"/>
              </a:spcBef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П.</a:t>
            </a:r>
            <a:r>
              <a:rPr lang="ru-RU" spc="2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3.2.9:</a:t>
            </a:r>
            <a:r>
              <a:rPr lang="ru-RU" spc="21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максимально</a:t>
            </a:r>
            <a:r>
              <a:rPr lang="ru-RU" spc="22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допустимый</a:t>
            </a:r>
            <a:r>
              <a:rPr lang="ru-RU" spc="22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объем</a:t>
            </a:r>
            <a:r>
              <a:rPr lang="ru-RU" spc="22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образовательной</a:t>
            </a:r>
            <a:r>
              <a:rPr lang="ru-RU" spc="22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нагрузки</a:t>
            </a:r>
            <a:r>
              <a:rPr lang="ru-RU" spc="22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приведен</a:t>
            </a:r>
            <a:r>
              <a:rPr lang="ru-RU" spc="22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в</a:t>
            </a:r>
          </a:p>
          <a:p>
            <a:pPr marL="376555" algn="just">
              <a:lnSpc>
                <a:spcPts val="2045"/>
              </a:lnSpc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соответствие</a:t>
            </a:r>
            <a:r>
              <a:rPr lang="ru-RU" spc="-2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с</a:t>
            </a:r>
            <a:r>
              <a:rPr lang="ru-RU" spc="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действующими</a:t>
            </a:r>
            <a:r>
              <a:rPr lang="ru-RU" spc="-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СанПиН</a:t>
            </a:r>
          </a:p>
          <a:p>
            <a:pPr marL="376555" marR="374015" algn="just">
              <a:lnSpc>
                <a:spcPct val="98000"/>
              </a:lnSpc>
              <a:spcBef>
                <a:spcPts val="605"/>
              </a:spcBef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П. 4.6: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включены целевые ориентиры образования в младенческом возрасте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, а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также </a:t>
            </a:r>
            <a:endParaRPr lang="ru-RU" dirty="0" smtClean="0">
              <a:latin typeface="Times New Roman" pitchFamily="18" charset="0"/>
              <a:ea typeface="Tahoma"/>
              <a:cs typeface="Times New Roman" pitchFamily="18" charset="0"/>
            </a:endParaRPr>
          </a:p>
          <a:p>
            <a:pPr marL="376555" marR="374015" algn="just">
              <a:lnSpc>
                <a:spcPct val="98000"/>
              </a:lnSpc>
              <a:spcBef>
                <a:spcPts val="605"/>
              </a:spcBef>
              <a:spcAft>
                <a:spcPts val="0"/>
              </a:spcAft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расширены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целевые ориентиры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в раннем возрасте и на этапе завершения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дошкольного</a:t>
            </a:r>
            <a:r>
              <a:rPr lang="ru-RU" spc="-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образования</a:t>
            </a:r>
            <a:endParaRPr lang="ru-RU" dirty="0">
              <a:effectLst/>
              <a:latin typeface="Times New Roman" pitchFamily="18" charset="0"/>
              <a:ea typeface="Tahom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3678" y="6211669"/>
            <a:ext cx="10689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ФОП ДО СООТВЕТСТВУЕТ ФГОС ДО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637" y="4676150"/>
            <a:ext cx="1674606" cy="153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80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3573" y="295599"/>
            <a:ext cx="1219200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8520" marR="859790" algn="ctr">
              <a:spcBef>
                <a:spcPts val="365"/>
              </a:spcBef>
              <a:spcAft>
                <a:spcPts val="0"/>
              </a:spcAft>
            </a:pPr>
            <a:r>
              <a:rPr lang="ru-RU" sz="2400" dirty="0">
                <a:latin typeface="Times New Roman" pitchFamily="18" charset="0"/>
                <a:ea typeface="Tahoma"/>
                <a:cs typeface="Times New Roman" pitchFamily="18" charset="0"/>
              </a:rPr>
              <a:t>Особенности</a:t>
            </a:r>
            <a:r>
              <a:rPr lang="ru-RU" sz="2400" spc="-1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ea typeface="Tahoma"/>
                <a:cs typeface="Times New Roman" pitchFamily="18" charset="0"/>
              </a:rPr>
              <a:t>структуры</a:t>
            </a:r>
            <a:r>
              <a:rPr lang="ru-RU" sz="2400" spc="-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ea typeface="Tahoma"/>
                <a:cs typeface="Times New Roman" pitchFamily="18" charset="0"/>
              </a:rPr>
              <a:t>ФОП</a:t>
            </a:r>
            <a:r>
              <a:rPr lang="ru-RU" sz="2400" spc="-2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ea typeface="Tahoma"/>
                <a:cs typeface="Times New Roman" pitchFamily="18" charset="0"/>
              </a:rPr>
              <a:t>ДО</a:t>
            </a:r>
          </a:p>
          <a:p>
            <a:pPr marL="342900" lvl="0" indent="-342900">
              <a:spcBef>
                <a:spcPts val="740"/>
              </a:spcBef>
              <a:buFont typeface="Symbol"/>
              <a:buChar char="-"/>
              <a:tabLst>
                <a:tab pos="281940" algn="l"/>
              </a:tabLst>
            </a:pP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Структура</a:t>
            </a:r>
            <a:r>
              <a:rPr lang="ru-RU" sz="1500" spc="-2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ООП ДО: целевой,</a:t>
            </a:r>
            <a:r>
              <a:rPr lang="ru-RU" sz="1500" spc="-1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содержательный,</a:t>
            </a:r>
            <a:r>
              <a:rPr lang="ru-RU" sz="1500" spc="-1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организационный</a:t>
            </a:r>
            <a:r>
              <a:rPr lang="ru-RU" sz="1500" spc="-2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ea typeface="Tahoma"/>
                <a:cs typeface="Times New Roman" pitchFamily="18" charset="0"/>
              </a:rPr>
              <a:t>разделы</a:t>
            </a:r>
            <a:endParaRPr lang="ru-RU" sz="1500" dirty="0">
              <a:latin typeface="Times New Roman" pitchFamily="18" charset="0"/>
              <a:ea typeface="Tahoma"/>
              <a:cs typeface="Times New Roman" pitchFamily="18" charset="0"/>
            </a:endParaRPr>
          </a:p>
          <a:p>
            <a:pPr marL="342900" lvl="0" indent="-342900">
              <a:lnSpc>
                <a:spcPts val="1685"/>
              </a:lnSpc>
              <a:buFont typeface="Symbol"/>
              <a:buChar char="-"/>
              <a:tabLst>
                <a:tab pos="281940" algn="l"/>
              </a:tabLst>
            </a:pP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В целевом разделе:</a:t>
            </a:r>
          </a:p>
          <a:p>
            <a:pPr marL="342900" lvl="0" indent="-342900">
              <a:lnSpc>
                <a:spcPts val="1565"/>
              </a:lnSpc>
              <a:buFont typeface="Arial"/>
              <a:buChar char="•"/>
              <a:tabLst>
                <a:tab pos="447040" algn="l"/>
                <a:tab pos="447675" algn="l"/>
              </a:tabLst>
            </a:pP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Пояснительная</a:t>
            </a:r>
            <a:r>
              <a:rPr lang="ru-RU" sz="1500" spc="2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записка:</a:t>
            </a:r>
            <a:r>
              <a:rPr lang="ru-RU" sz="15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цель,</a:t>
            </a:r>
            <a:r>
              <a:rPr lang="ru-RU" sz="1500" spc="-2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задачи,</a:t>
            </a:r>
            <a:r>
              <a:rPr lang="ru-RU" sz="15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принципы,</a:t>
            </a:r>
            <a:r>
              <a:rPr lang="ru-RU" sz="1500" spc="-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подходы</a:t>
            </a:r>
            <a:r>
              <a:rPr lang="ru-RU" sz="1500" spc="-2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к</a:t>
            </a:r>
            <a:r>
              <a:rPr lang="ru-RU" sz="1500" spc="-1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формированию</a:t>
            </a:r>
            <a:r>
              <a:rPr lang="ru-RU" sz="1500" spc="-2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Программы</a:t>
            </a:r>
          </a:p>
          <a:p>
            <a:pPr marL="342900" lvl="0" indent="-342900">
              <a:lnSpc>
                <a:spcPts val="1560"/>
              </a:lnSpc>
              <a:buFont typeface="Arial"/>
              <a:buChar char="•"/>
              <a:tabLst>
                <a:tab pos="447040" algn="l"/>
                <a:tab pos="447675" algn="l"/>
              </a:tabLst>
            </a:pP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Планируемые</a:t>
            </a:r>
            <a:r>
              <a:rPr lang="ru-RU" sz="1500" spc="-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результаты</a:t>
            </a:r>
            <a:r>
              <a:rPr lang="ru-RU" sz="15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реализации Программы</a:t>
            </a:r>
          </a:p>
          <a:p>
            <a:pPr marL="342900" lvl="0" indent="-342900">
              <a:lnSpc>
                <a:spcPts val="1570"/>
              </a:lnSpc>
              <a:buFont typeface="Arial"/>
              <a:buChar char="•"/>
              <a:tabLst>
                <a:tab pos="447040" algn="l"/>
                <a:tab pos="447675" algn="l"/>
              </a:tabLst>
            </a:pP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Педагогическая</a:t>
            </a:r>
            <a:r>
              <a:rPr lang="ru-RU" sz="1500" spc="-3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диагностика</a:t>
            </a:r>
            <a:r>
              <a:rPr lang="ru-RU" sz="1500" spc="-1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достижения</a:t>
            </a:r>
            <a:r>
              <a:rPr lang="ru-RU" sz="1500" spc="-2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планируемых</a:t>
            </a:r>
            <a:r>
              <a:rPr lang="ru-RU" sz="1500" spc="-1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результатов</a:t>
            </a:r>
            <a:r>
              <a:rPr lang="ru-RU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В</a:t>
            </a:r>
            <a:r>
              <a:rPr lang="ru-RU" sz="1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содержательном</a:t>
            </a:r>
            <a:r>
              <a:rPr lang="ru-RU" sz="1500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разделе:</a:t>
            </a:r>
          </a:p>
          <a:p>
            <a:pPr lvl="0">
              <a:lnSpc>
                <a:spcPts val="1565"/>
              </a:lnSpc>
              <a:tabLst>
                <a:tab pos="447040" algn="l"/>
                <a:tab pos="447675" algn="l"/>
              </a:tabLst>
            </a:pPr>
            <a:r>
              <a:rPr lang="ru-RU" sz="1500" dirty="0" smtClean="0">
                <a:latin typeface="Times New Roman" pitchFamily="18" charset="0"/>
                <a:ea typeface="Tahoma"/>
                <a:cs typeface="Times New Roman" pitchFamily="18" charset="0"/>
              </a:rPr>
              <a:t>    Задачи</a:t>
            </a:r>
            <a:r>
              <a:rPr lang="ru-RU" sz="1500" spc="-15" dirty="0" smtClean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z="1500" spc="-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содержания</a:t>
            </a:r>
            <a:r>
              <a:rPr lang="ru-RU" sz="1500" spc="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образования</a:t>
            </a:r>
            <a:r>
              <a:rPr lang="ru-RU" sz="15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(обучения</a:t>
            </a:r>
            <a:r>
              <a:rPr lang="ru-RU" sz="1500" spc="-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z="1500" spc="-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воспитания)</a:t>
            </a:r>
            <a:r>
              <a:rPr lang="ru-RU" sz="1500" spc="3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по</a:t>
            </a:r>
            <a:r>
              <a:rPr lang="ru-RU" sz="1500" spc="-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образовательным</a:t>
            </a:r>
            <a:r>
              <a:rPr lang="ru-RU" sz="1500" spc="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областям:</a:t>
            </a:r>
          </a:p>
          <a:p>
            <a:pPr marL="742950" lvl="1" indent="-285750">
              <a:lnSpc>
                <a:spcPts val="1560"/>
              </a:lnSpc>
              <a:buSzPts val="1300"/>
              <a:buFont typeface="Wingdings"/>
              <a:buChar char=""/>
              <a:tabLst>
                <a:tab pos="881380" algn="l"/>
                <a:tab pos="882015" algn="l"/>
              </a:tabLst>
            </a:pPr>
            <a:r>
              <a:rPr lang="ru-RU" sz="1500" dirty="0">
                <a:latin typeface="Times New Roman" pitchFamily="18" charset="0"/>
                <a:ea typeface="Wingdings"/>
                <a:cs typeface="Times New Roman" pitchFamily="18" charset="0"/>
              </a:rPr>
              <a:t>социально-коммуникативное</a:t>
            </a:r>
            <a:r>
              <a:rPr lang="ru-RU" sz="1500" spc="-15" dirty="0">
                <a:latin typeface="Times New Roman" pitchFamily="18" charset="0"/>
                <a:ea typeface="Wingdings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Wingdings"/>
                <a:cs typeface="Times New Roman" pitchFamily="18" charset="0"/>
              </a:rPr>
              <a:t>развитие</a:t>
            </a:r>
          </a:p>
          <a:p>
            <a:pPr marL="742950" lvl="1" indent="-285750">
              <a:lnSpc>
                <a:spcPts val="1560"/>
              </a:lnSpc>
              <a:buSzPts val="1300"/>
              <a:buFont typeface="Wingdings"/>
              <a:buChar char=""/>
              <a:tabLst>
                <a:tab pos="881380" algn="l"/>
                <a:tab pos="882015" algn="l"/>
              </a:tabLst>
            </a:pPr>
            <a:r>
              <a:rPr lang="ru-RU" sz="1500" dirty="0">
                <a:latin typeface="Times New Roman" pitchFamily="18" charset="0"/>
                <a:ea typeface="Wingdings"/>
                <a:cs typeface="Times New Roman" pitchFamily="18" charset="0"/>
              </a:rPr>
              <a:t>познавательное</a:t>
            </a:r>
            <a:r>
              <a:rPr lang="ru-RU" sz="1500" spc="20" dirty="0">
                <a:latin typeface="Times New Roman" pitchFamily="18" charset="0"/>
                <a:ea typeface="Wingdings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Wingdings"/>
                <a:cs typeface="Times New Roman" pitchFamily="18" charset="0"/>
              </a:rPr>
              <a:t>развитие</a:t>
            </a:r>
          </a:p>
          <a:p>
            <a:pPr marL="742950" lvl="1" indent="-285750">
              <a:lnSpc>
                <a:spcPts val="1560"/>
              </a:lnSpc>
              <a:buSzPts val="1300"/>
              <a:buFont typeface="Wingdings"/>
              <a:buChar char=""/>
              <a:tabLst>
                <a:tab pos="881380" algn="l"/>
                <a:tab pos="882015" algn="l"/>
              </a:tabLst>
            </a:pPr>
            <a:r>
              <a:rPr lang="ru-RU" sz="1500" dirty="0">
                <a:latin typeface="Times New Roman" pitchFamily="18" charset="0"/>
                <a:ea typeface="Wingdings"/>
                <a:cs typeface="Times New Roman" pitchFamily="18" charset="0"/>
              </a:rPr>
              <a:t>речевое</a:t>
            </a:r>
            <a:r>
              <a:rPr lang="ru-RU" sz="1500" spc="-20" dirty="0">
                <a:latin typeface="Times New Roman" pitchFamily="18" charset="0"/>
                <a:ea typeface="Wingdings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Wingdings"/>
                <a:cs typeface="Times New Roman" pitchFamily="18" charset="0"/>
              </a:rPr>
              <a:t>развитие</a:t>
            </a:r>
          </a:p>
          <a:p>
            <a:pPr marL="742950" lvl="1" indent="-285750">
              <a:lnSpc>
                <a:spcPts val="1560"/>
              </a:lnSpc>
              <a:buSzPts val="1300"/>
              <a:buFont typeface="Wingdings"/>
              <a:buChar char=""/>
              <a:tabLst>
                <a:tab pos="881380" algn="l"/>
                <a:tab pos="882015" algn="l"/>
              </a:tabLst>
            </a:pPr>
            <a:r>
              <a:rPr lang="ru-RU" sz="1500" dirty="0">
                <a:latin typeface="Times New Roman" pitchFamily="18" charset="0"/>
                <a:ea typeface="Wingdings"/>
                <a:cs typeface="Times New Roman" pitchFamily="18" charset="0"/>
              </a:rPr>
              <a:t>художественно-эстетическое</a:t>
            </a:r>
            <a:r>
              <a:rPr lang="ru-RU" sz="1500" spc="-10" dirty="0">
                <a:latin typeface="Times New Roman" pitchFamily="18" charset="0"/>
                <a:ea typeface="Wingdings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Wingdings"/>
                <a:cs typeface="Times New Roman" pitchFamily="18" charset="0"/>
              </a:rPr>
              <a:t>развитие</a:t>
            </a:r>
          </a:p>
          <a:p>
            <a:pPr marL="742950" lvl="1" indent="-285750">
              <a:lnSpc>
                <a:spcPts val="1560"/>
              </a:lnSpc>
              <a:buSzPts val="1300"/>
              <a:buFont typeface="Wingdings"/>
              <a:buChar char=""/>
              <a:tabLst>
                <a:tab pos="881380" algn="l"/>
                <a:tab pos="882015" algn="l"/>
              </a:tabLst>
            </a:pPr>
            <a:r>
              <a:rPr lang="ru-RU" sz="1500" dirty="0">
                <a:latin typeface="Times New Roman" pitchFamily="18" charset="0"/>
                <a:ea typeface="Wingdings"/>
                <a:cs typeface="Times New Roman" pitchFamily="18" charset="0"/>
              </a:rPr>
              <a:t>физическое</a:t>
            </a:r>
            <a:r>
              <a:rPr lang="ru-RU" sz="1500" spc="-10" dirty="0">
                <a:latin typeface="Times New Roman" pitchFamily="18" charset="0"/>
                <a:ea typeface="Wingdings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Wingdings"/>
                <a:cs typeface="Times New Roman" pitchFamily="18" charset="0"/>
              </a:rPr>
              <a:t>развитие</a:t>
            </a:r>
          </a:p>
          <a:p>
            <a:pPr marL="342900" lvl="0" indent="-342900">
              <a:lnSpc>
                <a:spcPts val="1560"/>
              </a:lnSpc>
              <a:buFont typeface="Arial"/>
              <a:buChar char="•"/>
              <a:tabLst>
                <a:tab pos="447040" algn="l"/>
                <a:tab pos="447675" algn="l"/>
              </a:tabLst>
            </a:pP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Вариативные</a:t>
            </a:r>
            <a:r>
              <a:rPr lang="ru-RU" sz="1500" spc="1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формы,</a:t>
            </a:r>
            <a:r>
              <a:rPr lang="ru-RU" sz="1500" spc="-4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способы,</a:t>
            </a:r>
            <a:r>
              <a:rPr lang="ru-RU" sz="1500" spc="-2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методы</a:t>
            </a:r>
            <a:r>
              <a:rPr lang="ru-RU" sz="1500" spc="-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z="1500" spc="-1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средства</a:t>
            </a:r>
            <a:r>
              <a:rPr lang="ru-RU" sz="15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реализации</a:t>
            </a:r>
            <a:r>
              <a:rPr lang="ru-RU" sz="1500" spc="1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Программы</a:t>
            </a:r>
          </a:p>
          <a:p>
            <a:pPr marL="342900" lvl="0" indent="-342900">
              <a:lnSpc>
                <a:spcPts val="1560"/>
              </a:lnSpc>
              <a:buFont typeface="Arial"/>
              <a:buChar char="•"/>
              <a:tabLst>
                <a:tab pos="447040" algn="l"/>
                <a:tab pos="447675" algn="l"/>
              </a:tabLst>
            </a:pP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Особенности</a:t>
            </a:r>
            <a:r>
              <a:rPr lang="ru-RU" sz="1500" spc="1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образовательной</a:t>
            </a:r>
            <a:r>
              <a:rPr lang="ru-RU" sz="1500" spc="1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деятельности</a:t>
            </a:r>
            <a:r>
              <a:rPr lang="ru-RU" sz="1500" spc="3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разных</a:t>
            </a:r>
            <a:r>
              <a:rPr lang="ru-RU" sz="1500" spc="-2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видов</a:t>
            </a:r>
            <a:r>
              <a:rPr lang="ru-RU" sz="1500" spc="-1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z="1500" spc="-2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культурных</a:t>
            </a:r>
            <a:r>
              <a:rPr lang="ru-RU" sz="15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практик</a:t>
            </a:r>
          </a:p>
          <a:p>
            <a:pPr marL="342900" lvl="0" indent="-342900">
              <a:lnSpc>
                <a:spcPts val="1560"/>
              </a:lnSpc>
              <a:buFont typeface="Arial"/>
              <a:buChar char="•"/>
              <a:tabLst>
                <a:tab pos="447040" algn="l"/>
                <a:tab pos="447675" algn="l"/>
              </a:tabLst>
            </a:pP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Способы</a:t>
            </a:r>
            <a:r>
              <a:rPr lang="ru-RU" sz="1500" spc="-4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z="1500" spc="-1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направления</a:t>
            </a:r>
            <a:r>
              <a:rPr lang="ru-RU" sz="1500" spc="2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поддержки</a:t>
            </a:r>
            <a:r>
              <a:rPr lang="ru-RU" sz="1500" spc="-1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детской инициативы</a:t>
            </a:r>
          </a:p>
          <a:p>
            <a:pPr marL="342900" lvl="0" indent="-342900">
              <a:lnSpc>
                <a:spcPts val="1560"/>
              </a:lnSpc>
              <a:buFont typeface="Arial"/>
              <a:buChar char="•"/>
              <a:tabLst>
                <a:tab pos="447040" algn="l"/>
                <a:tab pos="447675" algn="l"/>
              </a:tabLst>
            </a:pP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Особенности взаимодействия</a:t>
            </a:r>
            <a:r>
              <a:rPr lang="ru-RU" sz="1500" spc="2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педагогического</a:t>
            </a:r>
            <a:r>
              <a:rPr lang="ru-RU" sz="1500" spc="-3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коллектива</a:t>
            </a:r>
            <a:r>
              <a:rPr lang="ru-RU" sz="1500" spc="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с</a:t>
            </a:r>
            <a:r>
              <a:rPr lang="ru-RU" sz="1500" spc="-3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семьями</a:t>
            </a:r>
            <a:r>
              <a:rPr lang="ru-RU" sz="1500" spc="-2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обучающихся</a:t>
            </a:r>
          </a:p>
          <a:p>
            <a:pPr marL="342900" marR="160020" lvl="0" indent="-342900">
              <a:lnSpc>
                <a:spcPct val="98000"/>
              </a:lnSpc>
              <a:spcBef>
                <a:spcPts val="5"/>
              </a:spcBef>
              <a:buFont typeface="Arial"/>
              <a:buChar char="•"/>
              <a:tabLst>
                <a:tab pos="447040" algn="l"/>
                <a:tab pos="447675" algn="l"/>
              </a:tabLst>
            </a:pP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Направления</a:t>
            </a:r>
            <a:r>
              <a:rPr lang="ru-RU" sz="15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z="15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задачи</a:t>
            </a:r>
            <a:r>
              <a:rPr lang="ru-RU" sz="1500" spc="-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коррекционно-развивающей работы. Содержание</a:t>
            </a:r>
            <a:r>
              <a:rPr lang="ru-RU" sz="15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коррекционно-развивающей</a:t>
            </a:r>
            <a:r>
              <a:rPr lang="ru-RU" sz="1500" spc="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работы</a:t>
            </a:r>
            <a:r>
              <a:rPr lang="ru-RU" sz="1500" spc="-39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на</a:t>
            </a:r>
            <a:r>
              <a:rPr lang="ru-RU" sz="1500" spc="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уровне</a:t>
            </a:r>
            <a:r>
              <a:rPr lang="ru-RU" sz="15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ДОО</a:t>
            </a:r>
          </a:p>
          <a:p>
            <a:pPr marL="342900" lvl="0" indent="-342900">
              <a:lnSpc>
                <a:spcPts val="1570"/>
              </a:lnSpc>
              <a:buFont typeface="Arial"/>
              <a:buChar char="•"/>
              <a:tabLst>
                <a:tab pos="447040" algn="l"/>
                <a:tab pos="447675" algn="l"/>
              </a:tabLst>
            </a:pP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Федеральная</a:t>
            </a:r>
            <a:r>
              <a:rPr lang="ru-RU" sz="15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рабочая</a:t>
            </a:r>
            <a:r>
              <a:rPr lang="ru-RU" sz="1500" spc="-2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программа</a:t>
            </a:r>
            <a:r>
              <a:rPr lang="ru-RU" sz="1500" spc="-3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воспитания</a:t>
            </a:r>
          </a:p>
          <a:p>
            <a:pPr marL="342900" lvl="0" indent="-342900">
              <a:lnSpc>
                <a:spcPts val="1685"/>
              </a:lnSpc>
              <a:spcBef>
                <a:spcPts val="1180"/>
              </a:spcBef>
              <a:buFont typeface="Symbol"/>
              <a:buChar char="-"/>
              <a:tabLst>
                <a:tab pos="281940" algn="l"/>
              </a:tabLst>
            </a:pP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В</a:t>
            </a:r>
            <a:r>
              <a:rPr lang="ru-RU" sz="15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организационном</a:t>
            </a:r>
            <a:r>
              <a:rPr lang="ru-RU" sz="1500" spc="-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разделе:</a:t>
            </a:r>
          </a:p>
          <a:p>
            <a:pPr marL="342900" lvl="0" indent="-342900">
              <a:lnSpc>
                <a:spcPts val="1565"/>
              </a:lnSpc>
              <a:buFont typeface="Arial"/>
              <a:buChar char="•"/>
              <a:tabLst>
                <a:tab pos="447040" algn="l"/>
                <a:tab pos="447675" algn="l"/>
              </a:tabLst>
            </a:pP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Психолого-педагогические</a:t>
            </a:r>
            <a:r>
              <a:rPr lang="ru-RU" sz="1500" spc="-3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условия</a:t>
            </a:r>
            <a:r>
              <a:rPr lang="ru-RU" sz="1500" spc="-3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реализации</a:t>
            </a:r>
            <a:r>
              <a:rPr lang="ru-RU" sz="1500" spc="-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Программы</a:t>
            </a:r>
          </a:p>
          <a:p>
            <a:pPr marL="342900" lvl="0" indent="-342900">
              <a:lnSpc>
                <a:spcPts val="1560"/>
              </a:lnSpc>
              <a:buFont typeface="Arial"/>
              <a:buChar char="•"/>
              <a:tabLst>
                <a:tab pos="447040" algn="l"/>
                <a:tab pos="447675" algn="l"/>
              </a:tabLst>
            </a:pP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Особенности</a:t>
            </a:r>
            <a:r>
              <a:rPr lang="ru-RU" sz="1500" spc="-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организации</a:t>
            </a:r>
            <a:r>
              <a:rPr lang="ru-RU" sz="1500" spc="-1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развивающей предметно-пространственной</a:t>
            </a:r>
            <a:r>
              <a:rPr lang="ru-RU" sz="1500" spc="2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среды</a:t>
            </a:r>
          </a:p>
          <a:p>
            <a:pPr marL="342900" marR="160655" lvl="0" indent="-342900">
              <a:lnSpc>
                <a:spcPct val="98000"/>
              </a:lnSpc>
              <a:spcBef>
                <a:spcPts val="5"/>
              </a:spcBef>
              <a:buFont typeface="Arial"/>
              <a:buChar char="•"/>
              <a:tabLst>
                <a:tab pos="447040" algn="l"/>
                <a:tab pos="447675" algn="l"/>
                <a:tab pos="2640330" algn="l"/>
                <a:tab pos="3792855" algn="l"/>
                <a:tab pos="4882515" algn="l"/>
                <a:tab pos="6274435" algn="l"/>
                <a:tab pos="7626350" algn="l"/>
                <a:tab pos="8812530" algn="l"/>
              </a:tabLst>
            </a:pP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Материально-техническое	обеспечение	Программы,	обеспеченность	методическими	материалами	</a:t>
            </a:r>
            <a:r>
              <a:rPr lang="ru-RU" sz="1500" spc="-25" dirty="0"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z="1500" spc="-39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spc="-395" dirty="0" smtClean="0">
                <a:latin typeface="Times New Roman" pitchFamily="18" charset="0"/>
                <a:ea typeface="Tahoma"/>
                <a:cs typeface="Times New Roman" pitchFamily="18" charset="0"/>
              </a:rPr>
              <a:t>      </a:t>
            </a:r>
          </a:p>
          <a:p>
            <a:pPr marR="160655" lvl="0">
              <a:lnSpc>
                <a:spcPct val="98000"/>
              </a:lnSpc>
              <a:spcBef>
                <a:spcPts val="5"/>
              </a:spcBef>
              <a:tabLst>
                <a:tab pos="447040" algn="l"/>
                <a:tab pos="447675" algn="l"/>
                <a:tab pos="2640330" algn="l"/>
                <a:tab pos="3792855" algn="l"/>
                <a:tab pos="4882515" algn="l"/>
                <a:tab pos="6274435" algn="l"/>
                <a:tab pos="7626350" algn="l"/>
                <a:tab pos="8812530" algn="l"/>
              </a:tabLst>
            </a:pPr>
            <a:r>
              <a:rPr lang="ru-RU" sz="1500" dirty="0" smtClean="0">
                <a:latin typeface="Times New Roman" pitchFamily="18" charset="0"/>
                <a:ea typeface="Tahoma"/>
                <a:cs typeface="Times New Roman" pitchFamily="18" charset="0"/>
              </a:rPr>
              <a:t>        средствами</a:t>
            </a:r>
            <a:r>
              <a:rPr lang="ru-RU" sz="1500" spc="25" dirty="0" smtClean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обучения</a:t>
            </a:r>
            <a:r>
              <a:rPr lang="ru-RU" sz="1500" spc="2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z="1500" spc="1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воспитания</a:t>
            </a:r>
          </a:p>
          <a:p>
            <a:pPr marL="342900" marR="159385" lvl="0" indent="-342900">
              <a:lnSpc>
                <a:spcPct val="98000"/>
              </a:lnSpc>
              <a:spcBef>
                <a:spcPts val="5"/>
              </a:spcBef>
              <a:buFont typeface="Arial"/>
              <a:buChar char="•"/>
              <a:tabLst>
                <a:tab pos="447040" algn="l"/>
                <a:tab pos="447675" algn="l"/>
                <a:tab pos="1454785" algn="l"/>
                <a:tab pos="2296160" algn="l"/>
                <a:tab pos="3542665" algn="l"/>
                <a:tab pos="6173470" algn="l"/>
                <a:tab pos="7429500" algn="l"/>
                <a:tab pos="8635365" algn="l"/>
              </a:tabLst>
            </a:pP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Примерный	перечень	литературных,	музыкальных,</a:t>
            </a:r>
            <a:r>
              <a:rPr lang="ru-RU" sz="1500" spc="57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художественных, анимационных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произведений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endParaRPr lang="ru-RU" sz="15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Tahoma"/>
              <a:cs typeface="Times New Roman" pitchFamily="18" charset="0"/>
            </a:endParaRPr>
          </a:p>
          <a:p>
            <a:pPr marR="159385" lvl="0">
              <a:lnSpc>
                <a:spcPct val="98000"/>
              </a:lnSpc>
              <a:spcBef>
                <a:spcPts val="5"/>
              </a:spcBef>
              <a:tabLst>
                <a:tab pos="447040" algn="l"/>
                <a:tab pos="447675" algn="l"/>
                <a:tab pos="1454785" algn="l"/>
                <a:tab pos="2296160" algn="l"/>
                <a:tab pos="3542665" algn="l"/>
                <a:tab pos="6173470" algn="l"/>
                <a:tab pos="7429500" algn="l"/>
                <a:tab pos="8635365" algn="l"/>
              </a:tabLst>
            </a:pPr>
            <a:r>
              <a:rPr lang="ru-RU" sz="1500" spc="-1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       для </a:t>
            </a:r>
            <a:r>
              <a:rPr lang="ru-RU" sz="1500" spc="-39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реализации</a:t>
            </a:r>
            <a:r>
              <a:rPr lang="ru-RU" sz="1500" spc="4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Программы</a:t>
            </a:r>
          </a:p>
          <a:p>
            <a:pPr marL="342900" lvl="0" indent="-342900">
              <a:lnSpc>
                <a:spcPts val="1560"/>
              </a:lnSpc>
              <a:buFont typeface="Arial"/>
              <a:buChar char="•"/>
              <a:tabLst>
                <a:tab pos="447040" algn="l"/>
                <a:tab pos="447675" algn="l"/>
              </a:tabLst>
            </a:pP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Кадровые</a:t>
            </a:r>
            <a:r>
              <a:rPr lang="ru-RU" sz="1500" spc="-1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условия</a:t>
            </a:r>
            <a:r>
              <a:rPr lang="ru-RU" sz="1500" spc="-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реализации</a:t>
            </a:r>
            <a:r>
              <a:rPr lang="ru-RU" sz="1500" spc="1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latin typeface="Times New Roman" pitchFamily="18" charset="0"/>
                <a:ea typeface="Tahoma"/>
                <a:cs typeface="Times New Roman" pitchFamily="18" charset="0"/>
              </a:rPr>
              <a:t>Программы</a:t>
            </a:r>
          </a:p>
          <a:p>
            <a:pPr marL="342900" lvl="0" indent="-342900">
              <a:lnSpc>
                <a:spcPts val="1560"/>
              </a:lnSpc>
              <a:buFont typeface="Arial"/>
              <a:buChar char="•"/>
              <a:tabLst>
                <a:tab pos="447040" algn="l"/>
                <a:tab pos="447675" algn="l"/>
              </a:tabLst>
            </a:pPr>
            <a:r>
              <a:rPr lang="ru-RU" sz="1500" dirty="0">
                <a:solidFill>
                  <a:srgbClr val="0D0D0D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Примерный</a:t>
            </a:r>
            <a:r>
              <a:rPr lang="ru-RU" sz="1500" spc="-15" dirty="0">
                <a:solidFill>
                  <a:srgbClr val="0D0D0D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rgbClr val="0D0D0D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режим</a:t>
            </a:r>
            <a:r>
              <a:rPr lang="ru-RU" sz="1500" spc="-5" dirty="0">
                <a:solidFill>
                  <a:srgbClr val="0D0D0D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rgbClr val="0D0D0D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z="1500" spc="-10" dirty="0">
                <a:solidFill>
                  <a:srgbClr val="0D0D0D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rgbClr val="0D0D0D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распорядок</a:t>
            </a:r>
            <a:r>
              <a:rPr lang="ru-RU" sz="1500" spc="-25" dirty="0">
                <a:solidFill>
                  <a:srgbClr val="0D0D0D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rgbClr val="0D0D0D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дня в</a:t>
            </a:r>
            <a:r>
              <a:rPr lang="ru-RU" sz="1500" spc="-15" dirty="0">
                <a:solidFill>
                  <a:srgbClr val="0D0D0D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rgbClr val="0D0D0D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дошкольных</a:t>
            </a:r>
            <a:r>
              <a:rPr lang="ru-RU" sz="1500" spc="-5" dirty="0">
                <a:solidFill>
                  <a:srgbClr val="0D0D0D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rgbClr val="0D0D0D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группах</a:t>
            </a:r>
            <a:endParaRPr lang="ru-RU" sz="1500" dirty="0">
              <a:latin typeface="Times New Roman" pitchFamily="18" charset="0"/>
              <a:ea typeface="Tahoma"/>
              <a:cs typeface="Times New Roman" pitchFamily="18" charset="0"/>
            </a:endParaRPr>
          </a:p>
          <a:p>
            <a:pPr marL="342900" lvl="0" indent="-342900">
              <a:lnSpc>
                <a:spcPts val="1570"/>
              </a:lnSpc>
              <a:buFont typeface="Arial"/>
              <a:buChar char="•"/>
              <a:tabLst>
                <a:tab pos="447040" algn="l"/>
                <a:tab pos="447675" algn="l"/>
              </a:tabLst>
            </a:pP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Федеральный календарный</a:t>
            </a:r>
            <a:r>
              <a:rPr lang="ru-RU" sz="15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план</a:t>
            </a:r>
            <a:r>
              <a:rPr lang="ru-RU" sz="1500" spc="-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воспитательной</a:t>
            </a:r>
            <a:r>
              <a:rPr lang="ru-RU" sz="1500" spc="2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работы</a:t>
            </a:r>
            <a:endParaRPr lang="ru-RU" sz="1500" dirty="0"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ea typeface="Tahoma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332" y="-86757"/>
            <a:ext cx="963168" cy="963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97" y="301657"/>
            <a:ext cx="593277" cy="5932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696" y="4655178"/>
            <a:ext cx="1674606" cy="153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7689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64" name="Прямоугольник 5163"/>
          <p:cNvSpPr/>
          <p:nvPr/>
        </p:nvSpPr>
        <p:spPr>
          <a:xfrm>
            <a:off x="493987" y="0"/>
            <a:ext cx="11277599" cy="943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885" marR="859790" algn="ctr">
              <a:spcBef>
                <a:spcPts val="395"/>
              </a:spcBef>
              <a:spcAft>
                <a:spcPts val="0"/>
              </a:spcAft>
            </a:pPr>
            <a:r>
              <a:rPr lang="ru-RU" sz="2800" dirty="0">
                <a:latin typeface="Times New Roman" pitchFamily="18" charset="0"/>
                <a:ea typeface="Tahoma"/>
                <a:cs typeface="Times New Roman" pitchFamily="18" charset="0"/>
              </a:rPr>
              <a:t>Особенности</a:t>
            </a:r>
            <a:r>
              <a:rPr lang="ru-RU" sz="2800" spc="-3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ea typeface="Tahoma"/>
                <a:cs typeface="Times New Roman" pitchFamily="18" charset="0"/>
              </a:rPr>
              <a:t>содержания</a:t>
            </a:r>
            <a:r>
              <a:rPr lang="ru-RU" sz="2800" spc="-3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ea typeface="Tahoma"/>
                <a:cs typeface="Times New Roman" pitchFamily="18" charset="0"/>
              </a:rPr>
              <a:t>ФОП</a:t>
            </a:r>
            <a:r>
              <a:rPr lang="ru-RU" sz="2800" spc="-3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ea typeface="Tahoma"/>
                <a:cs typeface="Times New Roman" pitchFamily="18" charset="0"/>
              </a:rPr>
              <a:t>ДО</a:t>
            </a:r>
          </a:p>
          <a:p>
            <a:pPr marL="857885" marR="859790" algn="ctr">
              <a:spcBef>
                <a:spcPts val="395"/>
              </a:spcBef>
              <a:spcAft>
                <a:spcPts val="0"/>
              </a:spcAft>
            </a:pPr>
            <a:r>
              <a:rPr lang="ru-RU" sz="2400" u="heavy" dirty="0" smtClean="0">
                <a:latin typeface="Times New Roman" pitchFamily="18" charset="0"/>
                <a:ea typeface="Tahoma"/>
                <a:cs typeface="Times New Roman" pitchFamily="18" charset="0"/>
              </a:rPr>
              <a:t>Общие</a:t>
            </a:r>
            <a:r>
              <a:rPr lang="ru-RU" sz="2400" u="heavy" spc="-20" dirty="0" smtClean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400" u="heavy" dirty="0" smtClean="0">
                <a:latin typeface="Times New Roman" pitchFamily="18" charset="0"/>
                <a:ea typeface="Tahoma"/>
                <a:cs typeface="Times New Roman" pitchFamily="18" charset="0"/>
              </a:rPr>
              <a:t>положения:</a:t>
            </a:r>
            <a:endParaRPr lang="ru-RU" sz="1400" dirty="0">
              <a:effectLst/>
              <a:latin typeface="Times New Roman" pitchFamily="18" charset="0"/>
              <a:ea typeface="Tahoma"/>
              <a:cs typeface="Times New Roman" pitchFamily="18" charset="0"/>
            </a:endParaRPr>
          </a:p>
        </p:txBody>
      </p:sp>
      <p:sp>
        <p:nvSpPr>
          <p:cNvPr id="5165" name="Прямоугольник 5164"/>
          <p:cNvSpPr/>
          <p:nvPr/>
        </p:nvSpPr>
        <p:spPr>
          <a:xfrm>
            <a:off x="168168" y="923076"/>
            <a:ext cx="11929241" cy="5682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3820">
              <a:spcBef>
                <a:spcPts val="305"/>
              </a:spcBef>
              <a:spcAft>
                <a:spcPts val="0"/>
              </a:spcAft>
            </a:pPr>
            <a:r>
              <a:rPr lang="ru-RU" dirty="0" smtClean="0">
                <a:latin typeface="Times New Roman" pitchFamily="18" charset="0"/>
                <a:ea typeface="Tahoma"/>
                <a:cs typeface="Times New Roman" pitchFamily="18" charset="0"/>
              </a:rPr>
              <a:t>    Опора</a:t>
            </a:r>
            <a:r>
              <a:rPr lang="ru-RU" spc="-5" dirty="0" smtClean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Программы</a:t>
            </a:r>
            <a:r>
              <a:rPr lang="ru-RU" spc="-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на</a:t>
            </a:r>
            <a:r>
              <a:rPr lang="ru-RU" spc="-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принципы</a:t>
            </a:r>
            <a:r>
              <a:rPr lang="ru-RU" spc="4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дошкольного</a:t>
            </a:r>
            <a:r>
              <a:rPr lang="ru-RU" spc="-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образования,</a:t>
            </a:r>
            <a:r>
              <a:rPr lang="ru-RU" spc="-2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зафиксированные</a:t>
            </a:r>
            <a:r>
              <a:rPr lang="ru-RU" spc="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во</a:t>
            </a:r>
            <a:r>
              <a:rPr lang="ru-RU" spc="-3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ФГОС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ДО</a:t>
            </a:r>
          </a:p>
          <a:p>
            <a:pPr marL="342900" lvl="0" indent="-342900">
              <a:lnSpc>
                <a:spcPts val="1805"/>
              </a:lnSpc>
              <a:spcBef>
                <a:spcPts val="105"/>
              </a:spcBef>
              <a:spcAft>
                <a:spcPts val="0"/>
              </a:spcAft>
              <a:buFont typeface="Symbol"/>
              <a:buChar char="-"/>
              <a:tabLst>
                <a:tab pos="826770" algn="l"/>
              </a:tabLst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Обязательная</a:t>
            </a:r>
            <a:r>
              <a:rPr lang="ru-RU" spc="34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часть</a:t>
            </a:r>
            <a:r>
              <a:rPr lang="ru-RU" spc="80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(не</a:t>
            </a:r>
            <a:r>
              <a:rPr lang="ru-RU" spc="80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менее</a:t>
            </a:r>
            <a:r>
              <a:rPr lang="ru-RU" spc="80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60%,</a:t>
            </a:r>
            <a:r>
              <a:rPr lang="ru-RU" spc="80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должна</a:t>
            </a:r>
            <a:r>
              <a:rPr lang="ru-RU" spc="80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соответствовать</a:t>
            </a:r>
            <a:r>
              <a:rPr lang="ru-RU" spc="81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ФОП</a:t>
            </a:r>
            <a:r>
              <a:rPr lang="ru-RU" spc="79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ДО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)</a:t>
            </a:r>
            <a:r>
              <a:rPr lang="ru-RU" spc="83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pc="79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часть,</a:t>
            </a:r>
          </a:p>
          <a:p>
            <a:pPr marL="593090">
              <a:lnSpc>
                <a:spcPts val="1805"/>
              </a:lnSpc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формируемая</a:t>
            </a:r>
            <a:r>
              <a:rPr lang="ru-RU" spc="-2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участниками</a:t>
            </a:r>
            <a:r>
              <a:rPr lang="ru-RU" spc="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образовательных</a:t>
            </a:r>
            <a:r>
              <a:rPr lang="ru-RU" spc="-2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отношений</a:t>
            </a:r>
            <a:r>
              <a:rPr lang="ru-RU" spc="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(не</a:t>
            </a:r>
            <a:r>
              <a:rPr lang="ru-RU" spc="-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более</a:t>
            </a:r>
            <a:r>
              <a:rPr lang="ru-RU" spc="-2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40</a:t>
            </a:r>
            <a:r>
              <a:rPr lang="ru-RU" dirty="0" smtClean="0">
                <a:latin typeface="Times New Roman" pitchFamily="18" charset="0"/>
                <a:ea typeface="Tahoma"/>
                <a:cs typeface="Times New Roman" pitchFamily="18" charset="0"/>
              </a:rPr>
              <a:t>%)</a:t>
            </a:r>
            <a:endParaRPr lang="ru-RU" dirty="0">
              <a:latin typeface="Times New Roman" pitchFamily="18" charset="0"/>
              <a:ea typeface="Tahoma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ФОП</a:t>
            </a:r>
            <a:r>
              <a:rPr lang="ru-RU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включает</a:t>
            </a:r>
            <a:r>
              <a:rPr lang="ru-RU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себя</a:t>
            </a:r>
            <a:r>
              <a:rPr lang="ru-RU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учебно-методическую</a:t>
            </a:r>
            <a:r>
              <a:rPr lang="ru-RU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документацию,</a:t>
            </a:r>
            <a:r>
              <a:rPr lang="ru-RU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</a:t>
            </a:r>
            <a:r>
              <a:rPr lang="ru-RU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которой</a:t>
            </a:r>
            <a:r>
              <a:rPr lang="ru-RU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входят</a:t>
            </a:r>
            <a:r>
              <a:rPr lang="ru-RU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федеральная</a:t>
            </a:r>
            <a:r>
              <a:rPr lang="ru-RU" spc="5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рабочая</a:t>
            </a:r>
            <a:r>
              <a:rPr lang="ru-RU" spc="5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</a:t>
            </a:r>
            <a:r>
              <a:rPr lang="ru-RU" spc="5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примерный</a:t>
            </a:r>
            <a:r>
              <a:rPr lang="ru-RU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режим</a:t>
            </a:r>
            <a:r>
              <a:rPr lang="ru-RU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распорядок</a:t>
            </a:r>
            <a:r>
              <a:rPr lang="ru-RU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дня</a:t>
            </a:r>
            <a:r>
              <a:rPr lang="ru-RU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дошкольных</a:t>
            </a:r>
            <a:r>
              <a:rPr lang="ru-RU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групп,</a:t>
            </a:r>
            <a:r>
              <a:rPr lang="ru-RU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федеральный</a:t>
            </a:r>
            <a:r>
              <a:rPr lang="ru-RU" spc="5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календарный</a:t>
            </a:r>
            <a:r>
              <a:rPr lang="ru-RU" spc="5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r>
              <a:rPr lang="ru-RU" spc="5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воспитательной</a:t>
            </a:r>
            <a:r>
              <a:rPr lang="ru-RU" spc="5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ru-RU" spc="5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pc="5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иные</a:t>
            </a:r>
            <a:r>
              <a:rPr lang="ru-RU" spc="5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компоненты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Tahoma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 pitchFamily="18" charset="0"/>
                <a:ea typeface="Tahoma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целевом</a:t>
            </a:r>
            <a:r>
              <a:rPr lang="ru-RU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разделе:</a:t>
            </a:r>
            <a:r>
              <a:rPr lang="ru-RU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представлены</a:t>
            </a:r>
            <a:r>
              <a:rPr lang="ru-RU" spc="5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планируемые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освоения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ФОП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pc="-455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младенческом, раннем и дошкольном возрасте (к 4-м, 5-ти, 6-ти годам, на этапе завершения</a:t>
            </a:r>
            <a:r>
              <a:rPr lang="ru-RU" spc="-45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освоения</a:t>
            </a:r>
            <a:r>
              <a:rPr lang="ru-RU" spc="-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ФОП ДО)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Tahoma"/>
              <a:cs typeface="Times New Roman" pitchFamily="18" charset="0"/>
            </a:endParaRPr>
          </a:p>
          <a:p>
            <a:pPr marL="342900" marR="157480" lvl="0" indent="-342900">
              <a:lnSpc>
                <a:spcPct val="98000"/>
              </a:lnSpc>
              <a:spcBef>
                <a:spcPts val="615"/>
              </a:spcBef>
              <a:spcAft>
                <a:spcPts val="0"/>
              </a:spcAft>
              <a:buFont typeface="Symbol"/>
              <a:buChar char="-"/>
              <a:tabLst>
                <a:tab pos="838835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содержательном</a:t>
            </a:r>
            <a:r>
              <a:rPr lang="ru-RU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разделе:</a:t>
            </a:r>
            <a:r>
              <a:rPr lang="ru-RU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федеральная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рабочая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воспитания,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которая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раскрывает</a:t>
            </a:r>
            <a:r>
              <a:rPr lang="ru-RU" spc="-3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направления</a:t>
            </a:r>
            <a:r>
              <a:rPr lang="ru-RU" spc="3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воспитательной</a:t>
            </a:r>
            <a:r>
              <a:rPr lang="ru-RU" spc="2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работы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Tahoma"/>
              <a:cs typeface="Times New Roman" pitchFamily="18" charset="0"/>
            </a:endParaRPr>
          </a:p>
          <a:p>
            <a:pPr marL="342900" marR="156845" lvl="0" indent="-342900">
              <a:lnSpc>
                <a:spcPct val="98000"/>
              </a:lnSpc>
              <a:spcBef>
                <a:spcPts val="635"/>
              </a:spcBef>
              <a:spcAft>
                <a:spcPts val="0"/>
              </a:spcAft>
              <a:buFont typeface="Symbol"/>
              <a:buChar char="-"/>
              <a:tabLst>
                <a:tab pos="832485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организационном</a:t>
            </a:r>
            <a:r>
              <a:rPr lang="ru-RU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разделе:</a:t>
            </a:r>
            <a:r>
              <a:rPr lang="ru-RU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примерные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перечни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художественной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литературы,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музыкальных произведений, произведений изобразительного искусства для использования в</a:t>
            </a:r>
            <a:r>
              <a:rPr lang="ru-RU" spc="-45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образовательной работе в разных возрастных группах, примерный перечень рекомендуемых</a:t>
            </a:r>
            <a:r>
              <a:rPr lang="ru-RU" spc="-45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анимационных</a:t>
            </a:r>
            <a:r>
              <a:rPr lang="ru-RU" spc="4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произведений,</a:t>
            </a:r>
            <a:r>
              <a:rPr lang="ru-RU" spc="1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федеральный календарный</a:t>
            </a:r>
            <a:r>
              <a:rPr lang="ru-RU" spc="1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r>
              <a:rPr lang="ru-RU" spc="2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воспитательной</a:t>
            </a:r>
            <a:r>
              <a:rPr lang="ru-RU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работы 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156845" lvl="0" indent="-342900">
              <a:lnSpc>
                <a:spcPct val="98000"/>
              </a:lnSpc>
              <a:spcBef>
                <a:spcPts val="635"/>
              </a:spcBef>
              <a:spcAft>
                <a:spcPts val="0"/>
              </a:spcAft>
              <a:buFont typeface="Symbol"/>
              <a:buChar char="-"/>
              <a:tabLst>
                <a:tab pos="832485" algn="l"/>
              </a:tabLst>
            </a:pPr>
            <a:r>
              <a:rPr lang="ru-RU" dirty="0" smtClean="0">
                <a:latin typeface="Times New Roman" pitchFamily="18" charset="0"/>
                <a:ea typeface="Tahoma"/>
                <a:cs typeface="Times New Roman" pitchFamily="18" charset="0"/>
              </a:rPr>
              <a:t>ДОО</a:t>
            </a:r>
            <a:r>
              <a:rPr lang="ru-RU" spc="5" dirty="0" smtClean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имеет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право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выбора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способов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реализации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образовательной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деятельности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в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зависимости </a:t>
            </a:r>
            <a:endParaRPr lang="ru-RU" dirty="0" smtClean="0">
              <a:latin typeface="Times New Roman" pitchFamily="18" charset="0"/>
              <a:ea typeface="Tahoma"/>
              <a:cs typeface="Times New Roman" pitchFamily="18" charset="0"/>
            </a:endParaRPr>
          </a:p>
          <a:p>
            <a:pPr marR="156845" lvl="0">
              <a:lnSpc>
                <a:spcPct val="98000"/>
              </a:lnSpc>
              <a:spcBef>
                <a:spcPts val="635"/>
              </a:spcBef>
              <a:spcAft>
                <a:spcPts val="0"/>
              </a:spcAft>
              <a:tabLst>
                <a:tab pos="832485" algn="l"/>
              </a:tabLst>
            </a:pPr>
            <a:r>
              <a:rPr lang="ru-RU" dirty="0" smtClean="0">
                <a:latin typeface="Times New Roman" pitchFamily="18" charset="0"/>
                <a:ea typeface="Tahoma"/>
                <a:cs typeface="Times New Roman" pitchFamily="18" charset="0"/>
              </a:rPr>
              <a:t>от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конкретных условий, предпочтений педагогического коллектива и других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участников </a:t>
            </a:r>
            <a:endParaRPr lang="ru-RU" dirty="0" smtClean="0">
              <a:latin typeface="Times New Roman" pitchFamily="18" charset="0"/>
              <a:ea typeface="Tahoma"/>
              <a:cs typeface="Times New Roman" pitchFamily="18" charset="0"/>
            </a:endParaRPr>
          </a:p>
          <a:p>
            <a:pPr marR="156845" lvl="0">
              <a:lnSpc>
                <a:spcPct val="98000"/>
              </a:lnSpc>
              <a:spcBef>
                <a:spcPts val="635"/>
              </a:spcBef>
              <a:spcAft>
                <a:spcPts val="0"/>
              </a:spcAft>
              <a:tabLst>
                <a:tab pos="832485" algn="l"/>
              </a:tabLst>
            </a:pPr>
            <a:r>
              <a:rPr lang="ru-RU" dirty="0" smtClean="0">
                <a:latin typeface="Times New Roman" pitchFamily="18" charset="0"/>
                <a:ea typeface="Tahoma"/>
                <a:cs typeface="Times New Roman" pitchFamily="18" charset="0"/>
              </a:rPr>
              <a:t>образовательных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отношений, а также с учетом индивидуальных особенностей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обучающихся,</a:t>
            </a:r>
            <a:r>
              <a:rPr lang="ru-RU" spc="-3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endParaRPr lang="ru-RU" spc="-35" dirty="0" smtClean="0">
              <a:latin typeface="Times New Roman" pitchFamily="18" charset="0"/>
              <a:ea typeface="Tahoma"/>
              <a:cs typeface="Times New Roman" pitchFamily="18" charset="0"/>
            </a:endParaRPr>
          </a:p>
          <a:p>
            <a:pPr marR="156845" lvl="0">
              <a:lnSpc>
                <a:spcPct val="98000"/>
              </a:lnSpc>
              <a:spcBef>
                <a:spcPts val="635"/>
              </a:spcBef>
              <a:spcAft>
                <a:spcPts val="0"/>
              </a:spcAft>
              <a:tabLst>
                <a:tab pos="832485" algn="l"/>
              </a:tabLst>
            </a:pPr>
            <a:r>
              <a:rPr lang="ru-RU" dirty="0" smtClean="0">
                <a:latin typeface="Times New Roman" pitchFamily="18" charset="0"/>
                <a:ea typeface="Tahoma"/>
                <a:cs typeface="Times New Roman" pitchFamily="18" charset="0"/>
              </a:rPr>
              <a:t>специфики</a:t>
            </a:r>
            <a:r>
              <a:rPr lang="ru-RU" spc="35" dirty="0" smtClean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их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потребностей и</a:t>
            </a:r>
            <a:r>
              <a:rPr lang="ru-RU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интересов,</a:t>
            </a:r>
            <a:r>
              <a:rPr lang="ru-RU" spc="-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возрастных</a:t>
            </a:r>
            <a:r>
              <a:rPr lang="ru-RU" spc="-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возможностей</a:t>
            </a:r>
          </a:p>
          <a:p>
            <a:pPr>
              <a:spcAft>
                <a:spcPts val="0"/>
              </a:spcAft>
            </a:pPr>
            <a:endParaRPr lang="ru-RU" dirty="0">
              <a:effectLst/>
              <a:latin typeface="Times New Roman" pitchFamily="18" charset="0"/>
              <a:ea typeface="Tahoma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81" y="-119106"/>
            <a:ext cx="1042182" cy="10421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68" y="290305"/>
            <a:ext cx="796869" cy="79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031" y="4763244"/>
            <a:ext cx="1674606" cy="153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0811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51" y="-173194"/>
            <a:ext cx="1145784" cy="114578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849820" y="183243"/>
            <a:ext cx="76515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70175" marR="2310765" algn="ctr">
              <a:spcBef>
                <a:spcPts val="500"/>
              </a:spcBef>
              <a:spcAft>
                <a:spcPts val="0"/>
              </a:spcAft>
            </a:pPr>
            <a:r>
              <a:rPr lang="ru-RU" sz="2800" dirty="0" smtClean="0">
                <a:latin typeface="Times New Roman" pitchFamily="18" charset="0"/>
                <a:ea typeface="Tahoma"/>
                <a:cs typeface="Times New Roman" pitchFamily="18" charset="0"/>
              </a:rPr>
              <a:t>Целевой раздел</a:t>
            </a:r>
            <a:endParaRPr lang="ru-RU" sz="2800" dirty="0">
              <a:latin typeface="Times New Roman" pitchFamily="18" charset="0"/>
              <a:ea typeface="Tahoma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2246" y="1141824"/>
            <a:ext cx="1148780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ea typeface="Tahoma"/>
                <a:cs typeface="Times New Roman" pitchFamily="18" charset="0"/>
              </a:rPr>
              <a:t>Цель ФОП:</a:t>
            </a:r>
            <a:r>
              <a:rPr lang="ru-RU" sz="200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разностороннее развитие в период дошкольного детства с учетом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возрастных и индивидуальных особенностей на основе духовно-нравственных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ценностей российского народа (жизнь, достоинство, права и свободы человека,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патриотизм, гражданственность, служение Отечеству, и ответственность за его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судьбу,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высокие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нравственные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идеалы,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крепкая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семья,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созидательный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труд,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приоритет духовного над материальным, гуманизм, милосердие, справедливость,</a:t>
            </a:r>
            <a:r>
              <a:rPr lang="ru-RU" sz="2000" spc="-52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коллективизм,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взаимопомощь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взаимоуважение,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историческая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память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преемственность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поколений,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единство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народов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России),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исторических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национально-культурных</a:t>
            </a:r>
            <a:r>
              <a:rPr lang="ru-RU" sz="2000" spc="-3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традиций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0357" y="3603848"/>
            <a:ext cx="11771587" cy="3063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2045"/>
              </a:lnSpc>
              <a:spcBef>
                <a:spcPts val="1265"/>
              </a:spcBef>
              <a:spcAft>
                <a:spcPts val="0"/>
              </a:spcAft>
              <a:tabLst>
                <a:tab pos="880110" algn="l"/>
              </a:tabLst>
            </a:pPr>
            <a:r>
              <a:rPr lang="ru-RU" b="1" dirty="0" smtClean="0">
                <a:latin typeface="Times New Roman" pitchFamily="18" charset="0"/>
                <a:ea typeface="Tahoma"/>
                <a:cs typeface="Times New Roman" pitchFamily="18" charset="0"/>
              </a:rPr>
              <a:t>    </a:t>
            </a:r>
            <a:r>
              <a:rPr lang="ru-RU" sz="2000" b="1" dirty="0" smtClean="0">
                <a:latin typeface="Times New Roman" pitchFamily="18" charset="0"/>
                <a:ea typeface="Tahoma"/>
                <a:cs typeface="Times New Roman" pitchFamily="18" charset="0"/>
              </a:rPr>
              <a:t>Задачи</a:t>
            </a:r>
            <a:r>
              <a:rPr lang="ru-RU" sz="2000" b="1" spc="-30" dirty="0" smtClean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ea typeface="Tahoma"/>
                <a:cs typeface="Times New Roman" pitchFamily="18" charset="0"/>
              </a:rPr>
              <a:t>ФОП</a:t>
            </a:r>
            <a:r>
              <a:rPr lang="ru-RU" sz="20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(НОВОЕ):</a:t>
            </a:r>
          </a:p>
          <a:p>
            <a:pPr marL="342900" marR="229235" lvl="0" indent="-342900" algn="just">
              <a:lnSpc>
                <a:spcPct val="98000"/>
              </a:lnSpc>
              <a:spcBef>
                <a:spcPts val="10"/>
              </a:spcBef>
              <a:spcAft>
                <a:spcPts val="0"/>
              </a:spcAft>
              <a:buSzPts val="1700"/>
              <a:buFont typeface="Arial MT"/>
              <a:buChar char="•"/>
              <a:tabLst>
                <a:tab pos="880110" algn="l"/>
              </a:tabLst>
            </a:pPr>
            <a:r>
              <a:rPr lang="ru-RU" sz="2000" dirty="0">
                <a:latin typeface="Times New Roman" pitchFamily="18" charset="0"/>
                <a:ea typeface="Arial MT"/>
                <a:cs typeface="Times New Roman" pitchFamily="18" charset="0"/>
              </a:rPr>
              <a:t>обеспечение</a:t>
            </a:r>
            <a:r>
              <a:rPr lang="ru-RU" sz="2000" spc="5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единых</a:t>
            </a:r>
            <a:r>
              <a:rPr lang="ru-RU" sz="2000" spc="5" dirty="0">
                <a:solidFill>
                  <a:srgbClr val="FF0000"/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Arial MT"/>
                <a:cs typeface="Times New Roman" pitchFamily="18" charset="0"/>
              </a:rPr>
              <a:t>для</a:t>
            </a:r>
            <a:r>
              <a:rPr lang="ru-RU" sz="2000" spc="5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Arial MT"/>
                <a:cs typeface="Times New Roman" pitchFamily="18" charset="0"/>
              </a:rPr>
              <a:t>РФ</a:t>
            </a:r>
            <a:r>
              <a:rPr lang="ru-RU" sz="2000" spc="5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содержания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и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планируемых</a:t>
            </a:r>
            <a:r>
              <a:rPr lang="ru-RU" sz="2000" spc="53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результатов</a:t>
            </a:r>
            <a:r>
              <a:rPr lang="ru-RU" sz="2000" spc="-52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Arial MT"/>
                <a:cs typeface="Times New Roman" pitchFamily="18" charset="0"/>
              </a:rPr>
              <a:t>освоения</a:t>
            </a:r>
            <a:r>
              <a:rPr lang="ru-RU" sz="2000" spc="10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Arial MT"/>
                <a:cs typeface="Times New Roman" pitchFamily="18" charset="0"/>
              </a:rPr>
              <a:t>образовательной</a:t>
            </a:r>
            <a:r>
              <a:rPr lang="ru-RU" sz="2000" spc="-15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Arial MT"/>
                <a:cs typeface="Times New Roman" pitchFamily="18" charset="0"/>
              </a:rPr>
              <a:t>программы</a:t>
            </a:r>
            <a:r>
              <a:rPr lang="ru-RU" sz="2000" spc="-15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Arial MT"/>
                <a:cs typeface="Times New Roman" pitchFamily="18" charset="0"/>
              </a:rPr>
              <a:t>ДО;</a:t>
            </a:r>
          </a:p>
          <a:p>
            <a:pPr marL="342900" marR="229870" lvl="0" indent="-342900" algn="just">
              <a:lnSpc>
                <a:spcPct val="98000"/>
              </a:lnSpc>
              <a:spcBef>
                <a:spcPts val="10"/>
              </a:spcBef>
              <a:spcAft>
                <a:spcPts val="0"/>
              </a:spcAft>
              <a:buSzPts val="1700"/>
              <a:buFont typeface="Arial MT"/>
              <a:buChar char="•"/>
              <a:tabLst>
                <a:tab pos="880110" algn="l"/>
              </a:tabLst>
            </a:pPr>
            <a:r>
              <a:rPr lang="ru-RU" sz="2000" dirty="0">
                <a:latin typeface="Times New Roman" pitchFamily="18" charset="0"/>
                <a:ea typeface="Arial MT"/>
                <a:cs typeface="Times New Roman" pitchFamily="18" charset="0"/>
              </a:rPr>
              <a:t>приобщение детей (в соответствии с возрастными возможностями)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к базовым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ценностям</a:t>
            </a:r>
            <a:r>
              <a:rPr lang="ru-RU" sz="2000" spc="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российского</a:t>
            </a:r>
            <a:r>
              <a:rPr lang="ru-RU" sz="2000" spc="51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народа…,</a:t>
            </a:r>
            <a:r>
              <a:rPr lang="ru-RU" sz="2000" spc="5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создание</a:t>
            </a:r>
            <a:r>
              <a:rPr lang="ru-RU" sz="2000" spc="50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условий</a:t>
            </a:r>
            <a:r>
              <a:rPr lang="ru-RU" sz="2000" spc="51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для</a:t>
            </a:r>
            <a:r>
              <a:rPr lang="ru-RU" sz="2000" spc="50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формирования</a:t>
            </a:r>
            <a:r>
              <a:rPr lang="ru-RU" sz="2000" spc="-52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ценностного </a:t>
            </a:r>
            <a:endParaRPr lang="ru-RU" sz="20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Arial MT"/>
              <a:cs typeface="Times New Roman" pitchFamily="18" charset="0"/>
            </a:endParaRPr>
          </a:p>
          <a:p>
            <a:pPr marR="229870" lvl="0" algn="just">
              <a:lnSpc>
                <a:spcPct val="98000"/>
              </a:lnSpc>
              <a:spcBef>
                <a:spcPts val="10"/>
              </a:spcBef>
              <a:spcAft>
                <a:spcPts val="0"/>
              </a:spcAft>
              <a:buSzPts val="1700"/>
              <a:tabLst>
                <a:tab pos="880110" algn="l"/>
              </a:tabLst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    отношения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к окружающему миру, становления опыта действий и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поступков</a:t>
            </a:r>
            <a:r>
              <a:rPr lang="ru-RU" sz="2000" spc="-1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на основе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endParaRPr lang="ru-RU" sz="2000" spc="5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Arial MT"/>
              <a:cs typeface="Times New Roman" pitchFamily="18" charset="0"/>
            </a:endParaRPr>
          </a:p>
          <a:p>
            <a:pPr marR="229870" lvl="0" algn="just">
              <a:lnSpc>
                <a:spcPct val="98000"/>
              </a:lnSpc>
              <a:spcBef>
                <a:spcPts val="10"/>
              </a:spcBef>
              <a:spcAft>
                <a:spcPts val="0"/>
              </a:spcAft>
              <a:buSzPts val="1700"/>
              <a:tabLst>
                <a:tab pos="880110" algn="l"/>
              </a:tabLst>
            </a:pP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spc="5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  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осмысления</a:t>
            </a:r>
            <a:r>
              <a:rPr lang="ru-RU" sz="2000" spc="5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  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ценностей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;</a:t>
            </a:r>
          </a:p>
          <a:p>
            <a:pPr marL="342900" marR="229870" lvl="0" indent="-342900" algn="just">
              <a:lnSpc>
                <a:spcPct val="98000"/>
              </a:lnSpc>
              <a:spcBef>
                <a:spcPts val="25"/>
              </a:spcBef>
              <a:spcAft>
                <a:spcPts val="0"/>
              </a:spcAft>
              <a:buSzPts val="1700"/>
              <a:buFont typeface="Arial MT"/>
              <a:buChar char="•"/>
              <a:tabLst>
                <a:tab pos="880110" algn="l"/>
              </a:tabLst>
            </a:pPr>
            <a:r>
              <a:rPr lang="ru-RU" sz="2000" dirty="0">
                <a:latin typeface="Times New Roman" pitchFamily="18" charset="0"/>
                <a:ea typeface="Arial MT"/>
                <a:cs typeface="Times New Roman" pitchFamily="18" charset="0"/>
              </a:rPr>
              <a:t>достижение</a:t>
            </a:r>
            <a:r>
              <a:rPr lang="ru-RU" sz="2000" spc="155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Arial MT"/>
                <a:cs typeface="Times New Roman" pitchFamily="18" charset="0"/>
              </a:rPr>
              <a:t>детьми</a:t>
            </a:r>
            <a:r>
              <a:rPr lang="ru-RU" sz="2000" spc="155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Arial MT"/>
                <a:cs typeface="Times New Roman" pitchFamily="18" charset="0"/>
              </a:rPr>
              <a:t>на</a:t>
            </a:r>
            <a:r>
              <a:rPr lang="ru-RU" sz="2000" spc="165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Arial MT"/>
                <a:cs typeface="Times New Roman" pitchFamily="18" charset="0"/>
              </a:rPr>
              <a:t>этапе</a:t>
            </a:r>
            <a:r>
              <a:rPr lang="ru-RU" sz="2000" spc="160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Arial MT"/>
                <a:cs typeface="Times New Roman" pitchFamily="18" charset="0"/>
              </a:rPr>
              <a:t>завершения</a:t>
            </a:r>
            <a:r>
              <a:rPr lang="ru-RU" sz="2000" spc="160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Arial MT"/>
                <a:cs typeface="Times New Roman" pitchFamily="18" charset="0"/>
              </a:rPr>
              <a:t>ДО</a:t>
            </a:r>
            <a:r>
              <a:rPr lang="ru-RU" sz="2000" spc="150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Arial MT"/>
                <a:cs typeface="Times New Roman" pitchFamily="18" charset="0"/>
              </a:rPr>
              <a:t>уровня</a:t>
            </a:r>
            <a:r>
              <a:rPr lang="ru-RU" sz="2000" spc="170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Arial MT"/>
                <a:cs typeface="Times New Roman" pitchFamily="18" charset="0"/>
              </a:rPr>
              <a:t>развития,</a:t>
            </a:r>
            <a:r>
              <a:rPr lang="ru-RU" sz="2000" spc="160" dirty="0"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необходимого</a:t>
            </a:r>
            <a:r>
              <a:rPr lang="ru-RU" sz="2000" spc="-52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endParaRPr lang="ru-RU" sz="2000" spc="-52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Arial MT"/>
              <a:cs typeface="Times New Roman" pitchFamily="18" charset="0"/>
            </a:endParaRPr>
          </a:p>
          <a:p>
            <a:pPr marR="229870" lvl="0" algn="just">
              <a:lnSpc>
                <a:spcPct val="98000"/>
              </a:lnSpc>
              <a:spcBef>
                <a:spcPts val="25"/>
              </a:spcBef>
              <a:spcAft>
                <a:spcPts val="0"/>
              </a:spcAft>
              <a:buSzPts val="1700"/>
              <a:tabLst>
                <a:tab pos="880110" algn="l"/>
              </a:tabLst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    и</a:t>
            </a:r>
            <a:r>
              <a:rPr lang="ru-RU" sz="2000" spc="5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достаточного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для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успешного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освоения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ими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образовательных</a:t>
            </a:r>
            <a:r>
              <a:rPr lang="ru-RU" sz="2000" spc="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программ</a:t>
            </a:r>
          </a:p>
          <a:p>
            <a:pPr marR="229870" lvl="0" algn="just">
              <a:lnSpc>
                <a:spcPct val="98000"/>
              </a:lnSpc>
              <a:spcBef>
                <a:spcPts val="25"/>
              </a:spcBef>
              <a:spcAft>
                <a:spcPts val="0"/>
              </a:spcAft>
              <a:buSzPts val="1700"/>
              <a:tabLst>
                <a:tab pos="880110" algn="l"/>
              </a:tabLst>
            </a:pPr>
            <a:r>
              <a:rPr lang="ru-RU" sz="2000" spc="5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   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начального</a:t>
            </a:r>
            <a:r>
              <a:rPr lang="ru-RU" sz="2000" spc="-15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общего</a:t>
            </a:r>
            <a:r>
              <a:rPr lang="ru-RU" sz="2000" spc="-5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Arial MT"/>
                <a:cs typeface="Times New Roman" pitchFamily="18" charset="0"/>
              </a:rPr>
              <a:t>образования</a:t>
            </a:r>
            <a:endParaRPr lang="ru-RU" sz="2000" dirty="0"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ea typeface="Arial MT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08" y="327299"/>
            <a:ext cx="814525" cy="8145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138" y="4841150"/>
            <a:ext cx="1674606" cy="153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45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6571" y="2174118"/>
            <a:ext cx="1129937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Актуальные задачи обновления содержания и повышение качества образования в образовательном учреждении в соответствии со стратегическими задачами муниципальной системы образования.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03" y="-241540"/>
            <a:ext cx="1584960" cy="158496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72138" y="686323"/>
            <a:ext cx="8942294" cy="1143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 algn="ctr">
              <a:spcBef>
                <a:spcPts val="990"/>
              </a:spcBef>
              <a:defRPr/>
            </a:pPr>
            <a:r>
              <a:rPr lang="ru-RU" sz="2000" kern="0" spc="-5" dirty="0">
                <a:solidFill>
                  <a:srgbClr val="C0504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Августовское совещание педагогических </a:t>
            </a:r>
            <a:r>
              <a:rPr lang="ru-RU" sz="2000" kern="0" spc="-5" dirty="0" smtClean="0">
                <a:solidFill>
                  <a:srgbClr val="C0504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работников</a:t>
            </a:r>
          </a:p>
          <a:p>
            <a:pPr marL="12700" lvl="0" algn="ctr">
              <a:spcBef>
                <a:spcPts val="990"/>
              </a:spcBef>
              <a:defRPr/>
            </a:pPr>
            <a:r>
              <a:rPr lang="ru-RU" sz="2000" b="1" kern="0" dirty="0" smtClean="0">
                <a:solidFill>
                  <a:srgbClr val="C0504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«Экосистема </a:t>
            </a:r>
            <a:r>
              <a:rPr lang="ru-RU" sz="2000" b="1" kern="0" dirty="0">
                <a:solidFill>
                  <a:srgbClr val="C0504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возможностей: инструменты для эффективного взаимодействия и формирования инфраструктуры детства в Сургуте»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87" y="462330"/>
            <a:ext cx="1150340" cy="11503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936" y="4522123"/>
            <a:ext cx="2121376" cy="194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3779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3729" y="5030726"/>
            <a:ext cx="1382896" cy="12680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047" y="-224026"/>
            <a:ext cx="938921" cy="9389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11" y="157579"/>
            <a:ext cx="814525" cy="81452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58315" y="435585"/>
            <a:ext cx="11824139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	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Неправомерность требования от детей дошкольного возраста конкретных образовательных достижений, понимание планируемых результатов реализации ФОП как характеристик возможных достижений ребенка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разных возрастных этапах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к моменту завершения ДО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Обозначенные в ФОП возможные достижения детей «к году», «к трем годам» и т.д. имеют условный характер, что предполагает широкий возрастной диапазон для достижения ребенком планируемых результатов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	Планируемые результаты в младенческом, раннем, дошкольном возрасте (к 4-м, к 5-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 6-ти годам) и к моменту завершения освоения ФОП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представлены, дополнены и конкретизированы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с учетом цели и задач дошкольного образования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Педагогическая диагностика достижения планируемых результатов ФОП ДО направлена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изучение 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деятельностных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умений ребенка, его интересов, предпочтений, склонностей, личностных особенностей, способов взаимодействия со взрослыми и сверстниками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Цели педагогической диагностики, а также особенности ее проведения (основные формы, методы) определяются ФГОС ДО (п.3.2.3 и п. 4.6).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Периодичность проведения диагностики, способ и форма фиксации результатов определяется ДОО.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ФОП уточнена оптимальная периодичность – дважды в года (стартовая, с учетом адаптационно периода, и заключительная на этапе освоения содержания программы возрастной группой). Присутствуют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уточнения об основном методе (наблюдении), других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малоформализованных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методах и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методиках педагогической диагностики, а также об индикаторах оценки наблюдаемых фактов.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       Проведение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психологической диагностики определяется положениями ФГОС ДО (п. 3.2.3)</a:t>
            </a:r>
          </a:p>
        </p:txBody>
      </p:sp>
    </p:spTree>
    <p:extLst>
      <p:ext uri="{BB962C8B-B14F-4D97-AF65-F5344CB8AC3E}">
        <p14:creationId xmlns:p14="http://schemas.microsoft.com/office/powerpoint/2010/main" val="29485179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265" y="4782960"/>
            <a:ext cx="1674606" cy="15355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392" y="-170153"/>
            <a:ext cx="1030509" cy="103050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05690" y="194636"/>
            <a:ext cx="12152813" cy="6663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Содержательный раздел:</a:t>
            </a:r>
          </a:p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	Представлены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задачи и содержание образовательной деятельности с детьми всех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возрастных</a:t>
            </a:r>
          </a:p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групп по всем образовательным областям</a:t>
            </a:r>
          </a:p>
          <a:p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	Содержание образовательной деятельности в каждой образовательной области</a:t>
            </a:r>
          </a:p>
          <a:p>
            <a:r>
              <a:rPr lang="ru-RU" sz="19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дополнено и расширено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, с учетом цели, задач, планируемых результатов</a:t>
            </a:r>
          </a:p>
          <a:p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	Содержание образовательных областей </a:t>
            </a:r>
            <a:r>
              <a:rPr lang="ru-RU" sz="19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дополнено задачами воспитания, отражающими направленность на приобщение детей к ценностям «Родина»,</a:t>
            </a:r>
          </a:p>
          <a:p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«Природа», «Семья», «Человек», «Жизнь», «Милосердие», «Добро», «Дружба»,</a:t>
            </a:r>
          </a:p>
          <a:p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«Сотрудничество», «Труд», «Познание», «Культура», «Красота», «Здоровье»</a:t>
            </a:r>
          </a:p>
          <a:p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	Вариативность форм, способов, методов и средств реализации ФОП ДО. Выбор зависит не только от возрастных и индивидуальных особенностей детей, учета их особых образовательных потребностей, но и от личных интересов, мотивов, ожиданий, желаний детей. </a:t>
            </a:r>
            <a:r>
              <a:rPr lang="ru-RU" sz="19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Важно признание приоритетности субъектной позиции ребенка в образовательном процессе</a:t>
            </a:r>
          </a:p>
          <a:p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	Могут использоваться различные образовательные технологии, в том числе </a:t>
            </a:r>
            <a:r>
              <a:rPr lang="ru-RU" sz="19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дистанционные образовательные технологии, дистанционное обучение, за исключением тех, которые могут нанести вред здоровью детей</a:t>
            </a:r>
          </a:p>
          <a:p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	Педагог самостоятельно определяет формы, способы, методы реализации ФОП ДО, в соответствии с задачами воспитания и обучения, возрастными и индивидуальными особенностями детей, спецификой их образовательных потребностей и интересов. При выборе форм реализации образовательного содержания, необходимо ориентироваться на виды детской деятельности, определенные во ФГОС ДО для каждого возрастного этапа (младенческий, ранний, дошкольный возраст)</a:t>
            </a:r>
          </a:p>
          <a:p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ru-RU" sz="19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Уточнены методы реализации задач воспитания, методы реализации задач обучения дошкольников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94" y="194638"/>
            <a:ext cx="748846" cy="74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9673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190" y="-133004"/>
            <a:ext cx="1183510" cy="118351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6799" y="598896"/>
            <a:ext cx="12078393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Содержательный раздел: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Представлены варианты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организации совместной деятельности детей с педагогом и другими детьми, уточнены возможные варианты позиции педагога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основе его функции: обучает чему-то новому, равноправный партнер, направляет совместную деятельность детской группы, организует деятельность детей друг с другом, наблюдает самостоятельную деятельность детей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Уточнено особое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место и роль игры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образовательной деятельности и в развитии детей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Уточнены возможные формы организации образовательной деятельности по Программе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первой половине дня, на прогулке, во второй половине дня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Развернуто представлена информация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занятии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как организационной форме, не означающей обязательную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регламентированность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процесса, и предполагающей выбор педагогом содержания и педагогически обоснованных методов образовательной деятельности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Выделены способы, направления и условия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поддержки детской инициативы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разных возрастных этапах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Представлено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направление взаимодействия педагогического коллектива с семьями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воспитанников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цель, задачи, принципы, направления, возможные формы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(расширено)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Представлено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направление коррекционно-развивающей работы с детьми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инклюзивного образования: задачи, содержание, формы организации и др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(расширено)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! - Отдельным блоком (п. 29)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включена Федеральная программа воспитания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199" y="4832837"/>
            <a:ext cx="1674606" cy="15355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57" y="370535"/>
            <a:ext cx="814525" cy="8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1093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393" y="-127277"/>
            <a:ext cx="1092723" cy="109272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878" y="4482419"/>
            <a:ext cx="1674606" cy="153551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5943" y="419085"/>
            <a:ext cx="11756571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Организационный раздел: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Психолого-педагогические условия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дополнены (например, уточнено, что образовательные задачи могут решаться как с помощью новых форм организации процесса образования (проектная деятельность, образовательная ситуация, обогащенные игры детей в центрах детской активности, проблемно-обучающие ситуации в рамках интеграции образовательных областей) так и традиционных (фронтальные, групповые, индивидуальные занятия)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В блоке, посвященном РППС, уточнено, что ФОП ДО не выдвигает жестких требований к организации РППС, и оставляет за ДОО право самостоятельно проектировать предметно-пространственную среду в соответствии с ФГОС ДО и с учетом целей и принципов Программы, а также ряда требований*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Блок, посвященный материально-техническому обеспечению Программы, обеспеченности методическими материалами и средствами обучения и воспитания, наполнен обобщенными требованиями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Рекомендации по формированию инфраструктуры дошкольных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образовательных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организаций и комплектации учебно-методических материалов в целях реализации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образовательных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программ дошкольного образования» (письмо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России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ТВ-413-03 от 13.02.2023)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969" y="6017938"/>
            <a:ext cx="11190515" cy="635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347345" lvl="0" indent="-342900">
              <a:lnSpc>
                <a:spcPct val="98000"/>
              </a:lnSpc>
              <a:spcBef>
                <a:spcPts val="510"/>
              </a:spcBef>
              <a:buClr>
                <a:srgbClr val="FF0000"/>
              </a:buClr>
              <a:buSzPts val="1600"/>
              <a:buFont typeface="Tahoma"/>
              <a:buChar char="*"/>
              <a:tabLst>
                <a:tab pos="370205" algn="l"/>
              </a:tabLst>
            </a:pPr>
            <a:r>
              <a:rPr lang="ru-RU" u="sng" spc="-5" dirty="0">
                <a:solidFill>
                  <a:srgbClr val="0000FF"/>
                </a:solidFill>
                <a:latin typeface="Tahoma"/>
                <a:ea typeface="Tahoma"/>
                <a:hlinkClick r:id="rId5"/>
              </a:rPr>
              <a:t>https://docs.edu.gov.ru/document/f4f7837770384bfa1faa1827ec8d72d4/?ysclid=le6tcj9677368</a:t>
            </a:r>
            <a:r>
              <a:rPr lang="ru-RU" spc="-485" dirty="0">
                <a:solidFill>
                  <a:srgbClr val="0000FF"/>
                </a:solidFill>
                <a:latin typeface="Tahoma"/>
                <a:ea typeface="Tahoma"/>
                <a:hlinkClick r:id="rId5"/>
              </a:rPr>
              <a:t> </a:t>
            </a:r>
            <a:r>
              <a:rPr lang="ru-RU" u="sng" dirty="0">
                <a:solidFill>
                  <a:srgbClr val="0000FF"/>
                </a:solidFill>
                <a:latin typeface="Tahoma"/>
                <a:ea typeface="Tahoma"/>
                <a:hlinkClick r:id="rId5"/>
              </a:rPr>
              <a:t>387754</a:t>
            </a:r>
            <a:endParaRPr lang="ru-RU" sz="1200" dirty="0">
              <a:effectLst/>
              <a:latin typeface="Tahoma"/>
              <a:ea typeface="Tahoma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07" y="335954"/>
            <a:ext cx="748846" cy="74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4741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1206" y="4666582"/>
            <a:ext cx="1674606" cy="153551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2066" y="463630"/>
            <a:ext cx="11717383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Организационный раздел: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Представлен </a:t>
            </a:r>
            <a:r>
              <a:rPr lang="ru-RU" sz="22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развернутый примерный перечень художественной литературы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(для каждой группы детей от 1 года до 7 лет), музыкальных произведений, игр, упражнений и т.п. (для всех возрастных групп от 2 мес. до 7 лет), произведений изобразительного искусства (для каждой возрастной группы от 2 до 7 лет), а также </a:t>
            </a:r>
            <a:r>
              <a:rPr lang="ru-RU" sz="22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анимационных произведений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которые рекомендуются для семейного просмотра и могут быть использованы в образовательном процессе ДОО (преимущественно отечественные мультипликационные фильмы и сериалы для детей 5-6 и 6-7 лет)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	Примерный режим и распорядок дня опирается на действующие СанПиН, </a:t>
            </a:r>
            <a:r>
              <a:rPr lang="ru-RU" sz="22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даны как четкие требования, обязательные для соблюдения, так и рамочные ориентиры для изменения режима и распорядка дня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	В блоке «Федеральный календарный план воспитательной работы» </a:t>
            </a:r>
            <a:r>
              <a:rPr lang="ru-RU" sz="22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 перечень основных государственных и народных праздников, памятных дат, и уточнено, что: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•	</a:t>
            </a:r>
            <a:r>
              <a:rPr lang="ru-RU" sz="22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 является единым для ДОО</a:t>
            </a:r>
          </a:p>
          <a:p>
            <a:r>
              <a:rPr lang="ru-RU" sz="22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	ДОО вправе наряду с указанными в плане, проводить иные мероприятия, </a:t>
            </a:r>
            <a:endParaRPr lang="ru-RU" sz="22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согласно </a:t>
            </a:r>
            <a:r>
              <a:rPr lang="ru-RU" sz="22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ключевым направлениям воспитания и дополнительного образования детей</a:t>
            </a:r>
          </a:p>
          <a:p>
            <a:r>
              <a:rPr lang="ru-RU" sz="22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	все мероприятия плана должны проводиться с учетом особенностей Программы, а также возрастных, физиологических, психоэмоциональных особенностей детей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369" y="-164258"/>
            <a:ext cx="1141460" cy="11414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68" y="327641"/>
            <a:ext cx="748846" cy="74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6761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37252" y="45642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https://img-gorod.ru/27/632/2763261_detai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240" y="3138146"/>
            <a:ext cx="1457727" cy="207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Программа &quot;Теремок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844" y="3142505"/>
            <a:ext cx="1462753" cy="206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s://chessrussian.ru/upload/iblock/2db/2db986f7b06da83bf223c93dc6d872ce.jpg"/>
          <p:cNvPicPr>
            <a:picLocks noChangeAspect="1" noChangeArrowheads="1"/>
          </p:cNvPicPr>
          <p:nvPr/>
        </p:nvPicPr>
        <p:blipFill>
          <a:blip r:embed="rId5" cstate="print"/>
          <a:srcRect l="55443" t="8768" r="13089" b="29855"/>
          <a:stretch>
            <a:fillRect/>
          </a:stretch>
        </p:blipFill>
        <p:spPr bwMode="auto">
          <a:xfrm>
            <a:off x="1758294" y="3128269"/>
            <a:ext cx="1078130" cy="1437509"/>
          </a:xfrm>
          <a:prstGeom prst="rect">
            <a:avLst/>
          </a:prstGeom>
          <a:noFill/>
        </p:spPr>
      </p:pic>
      <p:pic>
        <p:nvPicPr>
          <p:cNvPr id="2065" name="Picture 17" descr="https://xn--80aanugxqi.xn--p1ai/dir_images/396x396/catalog_file_122146_l.jpg"/>
          <p:cNvPicPr>
            <a:picLocks noChangeAspect="1" noChangeArrowheads="1"/>
          </p:cNvPicPr>
          <p:nvPr/>
        </p:nvPicPr>
        <p:blipFill>
          <a:blip r:embed="rId6" cstate="print"/>
          <a:srcRect l="24840" t="11332" r="24786" b="11533"/>
          <a:stretch>
            <a:fillRect/>
          </a:stretch>
        </p:blipFill>
        <p:spPr bwMode="auto">
          <a:xfrm>
            <a:off x="8969422" y="3138146"/>
            <a:ext cx="1199031" cy="1740951"/>
          </a:xfrm>
          <a:prstGeom prst="rect">
            <a:avLst/>
          </a:prstGeom>
          <a:noFill/>
        </p:spPr>
      </p:pic>
      <p:pic>
        <p:nvPicPr>
          <p:cNvPr id="2069" name="Picture 21" descr="https://1.bp.blogspot.com/-jwbg-NLiZn8/XyVPb_XDcXI/AAAAAAAAAHk/mZm8X-gQzrIzTRM4ypkMRv4obU0let5MACLcBGAsYHQ/s2048/1.jpg"/>
          <p:cNvPicPr>
            <a:picLocks noChangeAspect="1" noChangeArrowheads="1"/>
          </p:cNvPicPr>
          <p:nvPr/>
        </p:nvPicPr>
        <p:blipFill>
          <a:blip r:embed="rId7" cstate="print"/>
          <a:srcRect b="3995"/>
          <a:stretch>
            <a:fillRect/>
          </a:stretch>
        </p:blipFill>
        <p:spPr bwMode="auto">
          <a:xfrm>
            <a:off x="2912640" y="3083112"/>
            <a:ext cx="1078316" cy="1464979"/>
          </a:xfrm>
          <a:prstGeom prst="rect">
            <a:avLst/>
          </a:prstGeom>
          <a:noFill/>
        </p:spPr>
      </p:pic>
      <p:pic>
        <p:nvPicPr>
          <p:cNvPr id="2071" name="Picture 23" descr="Книга «Край, в котором я живу. Моя Югра»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3261" y="4733237"/>
            <a:ext cx="1141531" cy="1502014"/>
          </a:xfrm>
          <a:prstGeom prst="rect">
            <a:avLst/>
          </a:prstGeom>
          <a:noFill/>
        </p:spPr>
      </p:pic>
      <p:pic>
        <p:nvPicPr>
          <p:cNvPr id="2073" name="Picture 25" descr="наборы ЕНОТИК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72774" y="4721758"/>
            <a:ext cx="1043853" cy="1524971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25" t="33991" r="41600" b="30169"/>
          <a:stretch/>
        </p:blipFill>
        <p:spPr bwMode="auto">
          <a:xfrm>
            <a:off x="88146" y="4756195"/>
            <a:ext cx="1147289" cy="1479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00" y="3138146"/>
            <a:ext cx="1019764" cy="1440767"/>
          </a:xfrm>
          <a:prstGeom prst="rect">
            <a:avLst/>
          </a:prstGeom>
        </p:spPr>
      </p:pic>
      <p:sp>
        <p:nvSpPr>
          <p:cNvPr id="3" name="AutoShape 7" descr="Кочетова Н.П. Физическое воспитание и развитие детей раннего возраста. Крох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096" y="3128269"/>
            <a:ext cx="1217269" cy="17266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865" y="4721758"/>
            <a:ext cx="991550" cy="1484964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 flipH="1">
            <a:off x="3279649" y="1411941"/>
            <a:ext cx="784377" cy="505522"/>
          </a:xfrm>
          <a:prstGeom prst="straightConnector1">
            <a:avLst/>
          </a:prstGeom>
          <a:ln w="7620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-247739" y="45642"/>
            <a:ext cx="12996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/>
                <a:ea typeface="Times New Roman"/>
              </a:rPr>
              <a:t>Ссылка на Федеральную образовательную программу дошкольного образования, утверждённую Министерством просвещения Российской Федерации 25.11.2022 №1028- </a:t>
            </a:r>
            <a:r>
              <a:rPr lang="ru-RU" sz="1200" u="sng" dirty="0">
                <a:solidFill>
                  <a:srgbClr val="0000FF"/>
                </a:solidFill>
                <a:latin typeface="Times New Roman"/>
                <a:ea typeface="Times New Roman"/>
                <a:hlinkClick r:id="rId14"/>
              </a:rPr>
              <a:t>https://docs.edu.gov.ru/document/0e6ad380fc69dd72b6065672830540ac/</a:t>
            </a:r>
            <a:endParaRPr lang="ru-RU" sz="1200" dirty="0"/>
          </a:p>
        </p:txBody>
      </p:sp>
      <p:sp>
        <p:nvSpPr>
          <p:cNvPr id="24" name="TextBox 23"/>
          <p:cNvSpPr txBox="1"/>
          <p:nvPr/>
        </p:nvSpPr>
        <p:spPr>
          <a:xfrm>
            <a:off x="460375" y="2214016"/>
            <a:ext cx="3712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ФОРМИРУЕМАЯ ЧАСТЬ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ОТ 3 ДО 7 ЛЕТ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255793" y="2226744"/>
            <a:ext cx="3293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ФОРМИРУЕМАЯ ЧАСТЬ ОТ 0ДО 3ЛЕТ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786" y="-157854"/>
            <a:ext cx="1330322" cy="1330322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4466941" y="726771"/>
            <a:ext cx="3306887" cy="979573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ОБЯЗАТЕЛЬНАЯ ЧАСТЬ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ОПДО НА ОСНОВЕ ФОП </a:t>
            </a: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576420" y="1799108"/>
            <a:ext cx="3390410" cy="13390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УМК для реализации ОПДО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/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8255793" y="1411941"/>
            <a:ext cx="713629" cy="505522"/>
          </a:xfrm>
          <a:prstGeom prst="straightConnector1">
            <a:avLst/>
          </a:prstGeom>
          <a:ln w="7620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6133253" y="1799108"/>
            <a:ext cx="0" cy="427636"/>
          </a:xfrm>
          <a:prstGeom prst="straightConnector1">
            <a:avLst/>
          </a:prstGeom>
          <a:ln w="7620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Рисунок 29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90" y="368300"/>
            <a:ext cx="1043641" cy="104364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386" y="4879097"/>
            <a:ext cx="1674606" cy="153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07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3C1B3A-A268-4EFE-87D5-9E203499C8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11375"/>
            <a:ext cx="7576487" cy="2573027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АОПДО МБДОУ №18 «Мишутка»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для детей с ТНР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A4B3359-0D5A-413F-AD33-29689EE132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97939" y="5885267"/>
            <a:ext cx="1086381" cy="515533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г. Сургут</a:t>
            </a:r>
          </a:p>
          <a:p>
            <a:r>
              <a:rPr lang="ru-RU" dirty="0"/>
              <a:t>2023 г.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0332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BB37D8-670C-475F-8674-FE4B81D47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7057"/>
          </a:xfrm>
        </p:spPr>
        <p:txBody>
          <a:bodyPr/>
          <a:lstStyle/>
          <a:p>
            <a:r>
              <a:rPr lang="en-US" dirty="0"/>
              <a:t>Slide title</a:t>
            </a: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42E8CC95-53BF-4BF1-B76A-E47C90334A3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264188" y="1494348"/>
            <a:ext cx="26090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Click to add Title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6CF7ABA-BD64-71A2-2C88-DEE4F9A4C9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888" t="11013" r="46334" b="27957"/>
          <a:stretch/>
        </p:blipFill>
        <p:spPr>
          <a:xfrm>
            <a:off x="414528" y="286671"/>
            <a:ext cx="2609088" cy="3766884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4025C22B-C23C-5BA4-7485-B69CCF9B7D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500" t="14311" r="37550" b="15022"/>
          <a:stretch/>
        </p:blipFill>
        <p:spPr>
          <a:xfrm>
            <a:off x="3383280" y="286670"/>
            <a:ext cx="4437888" cy="6311487"/>
          </a:xfrm>
          <a:prstGeom prst="rect">
            <a:avLst/>
          </a:prstGeom>
        </p:spPr>
      </p:pic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852EB07D-DF9F-2E75-2A5A-0D5403173219}"/>
              </a:ext>
            </a:extLst>
          </p:cNvPr>
          <p:cNvSpPr/>
          <p:nvPr/>
        </p:nvSpPr>
        <p:spPr>
          <a:xfrm>
            <a:off x="3572256" y="4760976"/>
            <a:ext cx="4102608" cy="505968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7D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261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BB37D8-670C-475F-8674-FE4B81D47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3166" y="5939433"/>
            <a:ext cx="5499538" cy="697057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Стр. 128 - 134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3275" t="25893" r="22812" b="9603"/>
          <a:stretch/>
        </p:blipFill>
        <p:spPr>
          <a:xfrm>
            <a:off x="178676" y="243222"/>
            <a:ext cx="5528442" cy="37206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2968" t="39560" r="22935" b="21290"/>
          <a:stretch/>
        </p:blipFill>
        <p:spPr>
          <a:xfrm>
            <a:off x="4288222" y="2665857"/>
            <a:ext cx="7677470" cy="312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7676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BB37D8-670C-475F-8674-FE4B81D47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7057"/>
          </a:xfrm>
        </p:spPr>
        <p:txBody>
          <a:bodyPr/>
          <a:lstStyle/>
          <a:p>
            <a:r>
              <a:rPr lang="en-US" dirty="0"/>
              <a:t>Slide title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F390EF-15DF-0B0F-164D-B1EF7815BA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00" t="23556" r="66350" b="10578"/>
          <a:stretch/>
        </p:blipFill>
        <p:spPr>
          <a:xfrm>
            <a:off x="242369" y="193125"/>
            <a:ext cx="4292600" cy="52749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5291" t="28327" r="17265" b="21375"/>
          <a:stretch/>
        </p:blipFill>
        <p:spPr>
          <a:xfrm>
            <a:off x="4783131" y="720878"/>
            <a:ext cx="7166500" cy="4273772"/>
          </a:xfrm>
          <a:prstGeom prst="rect">
            <a:avLst/>
          </a:prstGeom>
        </p:spPr>
      </p:pic>
      <p:sp>
        <p:nvSpPr>
          <p:cNvPr id="5" name="Стрелка вправо с вырезом 4"/>
          <p:cNvSpPr/>
          <p:nvPr/>
        </p:nvSpPr>
        <p:spPr>
          <a:xfrm>
            <a:off x="3594538" y="2830618"/>
            <a:ext cx="1471449" cy="52551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AABB37D8-670C-475F-8674-FE4B81D4772C}"/>
              </a:ext>
            </a:extLst>
          </p:cNvPr>
          <p:cNvSpPr txBox="1">
            <a:spLocks/>
          </p:cNvSpPr>
          <p:nvPr/>
        </p:nvSpPr>
        <p:spPr>
          <a:xfrm>
            <a:off x="5244168" y="5824561"/>
            <a:ext cx="6148359" cy="6970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prstClr val="black"/>
                </a:solidFill>
              </a:rPr>
              <a:t>Стр. 166 - 173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039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25977" y="332278"/>
            <a:ext cx="102891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Проектные сессии по реализации приоритетного комплексного проекта муниципальной системы образования «Преемственность дошкольного и начального общего образования»</a:t>
            </a:r>
            <a:endParaRPr lang="ru-RU" sz="2400" b="0" i="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6869" y="2204333"/>
            <a:ext cx="946621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u="sng" dirty="0">
                <a:solidFill>
                  <a:srgbClr val="FAA700"/>
                </a:solidFill>
                <a:latin typeface="Arial"/>
                <a:hlinkClick r:id="rId3" tooltip="ТЕРРИТОРИЯ ВОСПИТАНИЯ"/>
              </a:rPr>
              <a:t>ТЕРРИТОРИЯ ВОСПИТАНИЯ</a:t>
            </a:r>
            <a:endParaRPr lang="ru-RU" sz="3600" dirty="0">
              <a:solidFill>
                <a:srgbClr val="4B0082"/>
              </a:solidFill>
              <a:latin typeface="Arial"/>
            </a:endParaRPr>
          </a:p>
          <a:p>
            <a:r>
              <a:rPr lang="ru-RU" sz="3600" dirty="0">
                <a:solidFill>
                  <a:srgbClr val="0645AD"/>
                </a:solidFill>
                <a:latin typeface="Arial"/>
                <a:hlinkClick r:id="rId4" tooltip="ТЕРРИТОРИЯ УСПЕХА"/>
              </a:rPr>
              <a:t>ТЕРРИТОРИЯ УСПЕХА</a:t>
            </a:r>
            <a:endParaRPr lang="ru-RU" sz="3600" dirty="0">
              <a:solidFill>
                <a:srgbClr val="4B0082"/>
              </a:solidFill>
              <a:latin typeface="Arial"/>
            </a:endParaRPr>
          </a:p>
          <a:p>
            <a:r>
              <a:rPr lang="ru-RU" sz="3600" dirty="0">
                <a:solidFill>
                  <a:srgbClr val="0645AD"/>
                </a:solidFill>
                <a:latin typeface="Arial"/>
                <a:hlinkClick r:id="rId5" tooltip="ТЕРРИТОРИЯ СОДЕРЖАНИЯ"/>
              </a:rPr>
              <a:t>ТЕРРИТОРИЯ СОДЕРЖАНИЯ</a:t>
            </a:r>
            <a:endParaRPr lang="ru-RU" sz="3600" dirty="0">
              <a:solidFill>
                <a:srgbClr val="4B0082"/>
              </a:solidFill>
              <a:latin typeface="Arial"/>
            </a:endParaRPr>
          </a:p>
          <a:p>
            <a:r>
              <a:rPr lang="ru-RU" sz="3600" dirty="0">
                <a:solidFill>
                  <a:srgbClr val="0645AD"/>
                </a:solidFill>
                <a:latin typeface="Arial"/>
                <a:hlinkClick r:id="rId6" tooltip="ТЕРРИТОРИЯ ДИСТАНТА"/>
              </a:rPr>
              <a:t>ТЕРРИТОРИЯ ДИСТАНТА</a:t>
            </a:r>
            <a:endParaRPr lang="ru-RU" sz="3600" dirty="0">
              <a:solidFill>
                <a:srgbClr val="4B0082"/>
              </a:solidFill>
              <a:latin typeface="Arial"/>
            </a:endParaRPr>
          </a:p>
          <a:p>
            <a:r>
              <a:rPr lang="ru-RU" sz="3600" dirty="0">
                <a:solidFill>
                  <a:srgbClr val="0645AD"/>
                </a:solidFill>
                <a:latin typeface="Arial"/>
                <a:hlinkClick r:id="rId7" tooltip="ТЕРРИТОРИЯ УПРАВЛЕНИЯ"/>
              </a:rPr>
              <a:t>ТЕРРИТОРИЯ УПРАВЛЕНИЯ</a:t>
            </a:r>
            <a:endParaRPr lang="ru-RU" sz="3600" dirty="0">
              <a:solidFill>
                <a:srgbClr val="4B0082"/>
              </a:solidFill>
              <a:latin typeface="Arial"/>
            </a:endParaRPr>
          </a:p>
          <a:p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29" y="768553"/>
            <a:ext cx="1096626" cy="10966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04" y="-20080"/>
            <a:ext cx="1336946" cy="13369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249" y="4264429"/>
            <a:ext cx="2121376" cy="194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4430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 вправо с вырезом 4"/>
          <p:cNvSpPr/>
          <p:nvPr/>
        </p:nvSpPr>
        <p:spPr>
          <a:xfrm>
            <a:off x="3594538" y="2830618"/>
            <a:ext cx="1471449" cy="52551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366" t="13776" r="16328" b="6600"/>
          <a:stretch/>
        </p:blipFill>
        <p:spPr>
          <a:xfrm>
            <a:off x="1487212" y="363387"/>
            <a:ext cx="9128236" cy="598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3528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BB37D8-670C-475F-8674-FE4B81D47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008" y="365125"/>
            <a:ext cx="9743090" cy="6025165"/>
          </a:xfrm>
        </p:spPr>
        <p:txBody>
          <a:bodyPr>
            <a:normAutofit/>
          </a:bodyPr>
          <a:lstStyle/>
          <a:p>
            <a:r>
              <a:rPr lang="ru-RU" sz="2800" b="1" u="sng" dirty="0" smtClean="0"/>
              <a:t>Цель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dirty="0" smtClean="0"/>
              <a:t>обеспечение </a:t>
            </a:r>
            <a:r>
              <a:rPr lang="ru-RU" sz="2800" dirty="0"/>
              <a:t>условий для дошкольного образования, определяемых общими и особыми потребностями детей с ТНР, индивидуальными особенностями их развития и состояния здоровья.</a:t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Программа </a:t>
            </a:r>
            <a:r>
              <a:rPr lang="ru-RU" sz="2800" dirty="0"/>
              <a:t>содействует взаимопониманию и сотрудничеству между всеми участниками образовательного процесса, способствует реализации прав обучающихся с ТНР на получение доступного и качественного образования. Обеспечивает развитие способностей каждого ребенка с учетом его индивидуальных образовательных потребностей и интересов. 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9541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BB37D8-670C-475F-8674-FE4B81D47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008" y="365125"/>
            <a:ext cx="10152992" cy="6361495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u="sng" dirty="0" smtClean="0"/>
              <a:t>Задачи реализации Программы:</a:t>
            </a:r>
            <a:br>
              <a:rPr lang="ru-RU" sz="2800" b="1" u="sng" dirty="0" smtClean="0"/>
            </a:br>
            <a:r>
              <a:rPr lang="ru-RU" sz="2700" dirty="0"/>
              <a:t>*</a:t>
            </a:r>
            <a:r>
              <a:rPr lang="ru-RU" sz="2700" dirty="0" smtClean="0"/>
              <a:t>реализация содержания АОП ДО для детей с тяжелыми нарушениями речи;</a:t>
            </a:r>
            <a:br>
              <a:rPr lang="ru-RU" sz="2700" dirty="0" smtClean="0"/>
            </a:br>
            <a:r>
              <a:rPr lang="ru-RU" sz="2700" dirty="0" smtClean="0"/>
              <a:t>*коррекция недостатков психофизического развития детей с тяжелыми нарушениями речи;</a:t>
            </a:r>
            <a:br>
              <a:rPr lang="ru-RU" sz="2700" dirty="0" smtClean="0"/>
            </a:br>
            <a:r>
              <a:rPr lang="ru-RU" sz="2700" dirty="0" smtClean="0"/>
              <a:t>*охрана и укрепление физического и психического здоровья детей с ТНР, в том числе их эмоционального благополучия;</a:t>
            </a:r>
            <a:br>
              <a:rPr lang="ru-RU" sz="2700" dirty="0" smtClean="0"/>
            </a:br>
            <a:r>
              <a:rPr lang="ru-RU" sz="2700" dirty="0" smtClean="0"/>
              <a:t>*обеспечение равных возможностей для полноценного развития детей с ТНР в период дошкольного образования независимо от места проживания, пола, нации, языка, социального статуса;</a:t>
            </a:r>
            <a:br>
              <a:rPr lang="ru-RU" sz="2700" dirty="0" smtClean="0"/>
            </a:br>
            <a:r>
              <a:rPr lang="ru-RU" sz="2700" dirty="0" smtClean="0"/>
              <a:t>*создание благоприятных условий развития в соответствии с их возрастными, психофизическими и индивидуальными особенностями, развитие способностей и творческого потенциала детей как субъекта отношений с педагогическим работником, родителями (законными представителями), другими детьми;</a:t>
            </a:r>
            <a:br>
              <a:rPr lang="ru-RU" sz="2700" dirty="0" smtClean="0"/>
            </a:br>
            <a:r>
              <a:rPr lang="ru-RU" sz="2700" dirty="0" smtClean="0"/>
              <a:t>*объединение обучения и воспитания в целостный образовательный процесс на основе духовно-нравственных и социокультурных ценностей, принятых в обществе правил и норм поведения в интересах человека, семьи, общества;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8888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BB37D8-670C-475F-8674-FE4B81D47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008" y="365125"/>
            <a:ext cx="10152992" cy="6361495"/>
          </a:xfrm>
        </p:spPr>
        <p:txBody>
          <a:bodyPr>
            <a:norm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u="sng" dirty="0" smtClean="0"/>
              <a:t>Задачи реализации Программы:</a:t>
            </a:r>
            <a:br>
              <a:rPr lang="ru-RU" sz="2800" b="1" u="sng" dirty="0" smtClean="0"/>
            </a:br>
            <a:r>
              <a:rPr lang="ru-RU" sz="2400" dirty="0" smtClean="0"/>
              <a:t>*формирование общей культуры личности детей, развитие их социальных, нравственных, эстетических, интеллектуальных, физических качеств, инициативности, самостоятельности и ответственности; </a:t>
            </a:r>
            <a:br>
              <a:rPr lang="ru-RU" sz="2400" dirty="0" smtClean="0"/>
            </a:br>
            <a:r>
              <a:rPr lang="ru-RU" sz="2400" dirty="0"/>
              <a:t>*</a:t>
            </a:r>
            <a:r>
              <a:rPr lang="ru-RU" sz="2400" dirty="0" smtClean="0"/>
              <a:t>формирование предпосылок учебной деятельности;</a:t>
            </a:r>
            <a:br>
              <a:rPr lang="ru-RU" sz="2400" dirty="0" smtClean="0"/>
            </a:br>
            <a:r>
              <a:rPr lang="ru-RU" sz="2400" dirty="0" smtClean="0"/>
              <a:t>*формирование социокультурной среды, соответствующей психофизическим и индивидуальным особенностям развития детей с тяжелыми нарушениями речи;</a:t>
            </a:r>
            <a:br>
              <a:rPr lang="ru-RU" sz="2400" dirty="0" smtClean="0"/>
            </a:br>
            <a:r>
              <a:rPr lang="ru-RU" sz="2400" dirty="0" smtClean="0"/>
              <a:t>*обеспечение психолого-педагогической поддержки родителей (законных представителей) и повышение их компетентности в вопросах развития, образования, реабилитации (</a:t>
            </a:r>
            <a:r>
              <a:rPr lang="ru-RU" sz="2400" dirty="0" err="1" smtClean="0"/>
              <a:t>абилитации</a:t>
            </a:r>
            <a:r>
              <a:rPr lang="ru-RU" sz="2400" dirty="0" smtClean="0"/>
              <a:t>), охраны и укрепления здоровья детей с тяжелыми нарушениями речи;</a:t>
            </a:r>
            <a:br>
              <a:rPr lang="ru-RU" sz="2400" dirty="0" smtClean="0"/>
            </a:br>
            <a:r>
              <a:rPr lang="ru-RU" sz="2400" dirty="0" smtClean="0"/>
              <a:t>*обеспечение преемственности целей, задач и содержания дошкольного и начального общего образования.</a:t>
            </a:r>
            <a:br>
              <a:rPr lang="ru-RU" sz="2400" dirty="0" smtClean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141404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0" y="-22506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63626" y="392923"/>
            <a:ext cx="58809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algn="just">
              <a:spcBef>
                <a:spcPct val="20000"/>
              </a:spcBef>
            </a:pPr>
            <a:r>
              <a:rPr lang="ru-RU" sz="3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ИТОГИ ЛЕТНЕГО ПЕРИОДА</a:t>
            </a:r>
            <a:endParaRPr lang="ru-RU" sz="32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066" y="-205110"/>
            <a:ext cx="1252863" cy="12528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94" y="388419"/>
            <a:ext cx="883859" cy="883859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65" y="1272278"/>
            <a:ext cx="4843944" cy="3419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543" y="1280932"/>
            <a:ext cx="4763745" cy="3402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928" y="4862472"/>
            <a:ext cx="1674606" cy="1535519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328793" y="4996381"/>
            <a:ext cx="11757911" cy="1620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46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4690" y="780258"/>
            <a:ext cx="11396749" cy="1620550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благоприятных условий, для полноценного проживания ребенком дошкольного детства, обеспечивающих охрану жизни и здоровья детей, предупреждение заболеваемости и травматизма.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986" y="-217543"/>
            <a:ext cx="1015096" cy="10150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91" y="158681"/>
            <a:ext cx="758738" cy="7587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5615" y="4779344"/>
            <a:ext cx="1674606" cy="15355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3002" y="2065280"/>
            <a:ext cx="1148818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</a:rPr>
              <a:t>1.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условий для проведения адаптации детям, поступающим в дошкольное учреждение.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Поддерживать у детей в течение всего летнего периода бодрый жизненный тонус, стремление и интерес к деятельности, уверенность в своих силах и возможностях, чувство удовольствия от жизни среди сверстников.   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 Использовать благоприятные дни для укрепления здоровья детей в условиях летнего времени. 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Организация эффективных форм активного досуга с целью закрепления 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двигательных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умений и навыков, развитию творческих и познавательных 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возможностей детей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 Организация педагогической деятельности по подготовке к новому учебному году, 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учетом возрастных требований.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6.Осуществление педагогического и санитарного просвещения родителей по 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вопросам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образования и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детей в летний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период.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2272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71" y="107285"/>
            <a:ext cx="2317784" cy="3763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51"/>
          <a:stretch/>
        </p:blipFill>
        <p:spPr bwMode="auto">
          <a:xfrm>
            <a:off x="9522660" y="107285"/>
            <a:ext cx="2523506" cy="3558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9" t="-1493" r="14628" b="1526"/>
          <a:stretch/>
        </p:blipFill>
        <p:spPr bwMode="auto">
          <a:xfrm>
            <a:off x="2471420" y="90459"/>
            <a:ext cx="2549231" cy="1625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1" t="-2725" r="3597" b="41005"/>
          <a:stretch/>
        </p:blipFill>
        <p:spPr bwMode="auto">
          <a:xfrm>
            <a:off x="7140745" y="54410"/>
            <a:ext cx="2407751" cy="1661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5331"/>
          <a:stretch/>
        </p:blipFill>
        <p:spPr bwMode="auto">
          <a:xfrm>
            <a:off x="134471" y="4053868"/>
            <a:ext cx="2933656" cy="261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51"/>
          <a:stretch/>
        </p:blipFill>
        <p:spPr bwMode="auto">
          <a:xfrm>
            <a:off x="3379591" y="4935954"/>
            <a:ext cx="2773912" cy="1691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96"/>
          <a:stretch/>
        </p:blipFill>
        <p:spPr bwMode="auto">
          <a:xfrm>
            <a:off x="6195087" y="4935954"/>
            <a:ext cx="2541590" cy="1666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2" r="1394" b="4588"/>
          <a:stretch/>
        </p:blipFill>
        <p:spPr bwMode="auto">
          <a:xfrm>
            <a:off x="3195441" y="1772373"/>
            <a:ext cx="5453149" cy="3111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42"/>
          <a:stretch/>
        </p:blipFill>
        <p:spPr bwMode="auto">
          <a:xfrm flipH="1">
            <a:off x="5114867" y="107285"/>
            <a:ext cx="1962264" cy="1608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7"/>
          <a:stretch/>
        </p:blipFill>
        <p:spPr bwMode="auto">
          <a:xfrm>
            <a:off x="9110748" y="4194842"/>
            <a:ext cx="2935417" cy="2451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15335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71600" y="1366898"/>
            <a:ext cx="975795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Обсуждение годового плана МБДОУ на 2023-2024 учебный год, образовательного (учебного) плана, календарного графика, расписания занятий, планов работы специалистов на 2023-2024 учебный год</a:t>
            </a:r>
            <a:endParaRPr lang="ru-RU" dirty="0"/>
          </a:p>
        </p:txBody>
      </p:sp>
      <p:sp>
        <p:nvSpPr>
          <p:cNvPr id="6" name="AutoShape 2" descr="https://akolitlogistic.ru/assets/images/home/doccheck-tha-brand-icon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294" y="3637008"/>
            <a:ext cx="2771412" cy="277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59" y="-81191"/>
            <a:ext cx="928630" cy="9286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02" y="299997"/>
            <a:ext cx="758738" cy="7587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949" y="4749709"/>
            <a:ext cx="1674606" cy="153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35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88966" y="248383"/>
            <a:ext cx="9757955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Программа развития МБДОУ </a:t>
            </a:r>
          </a:p>
          <a:p>
            <a:pPr algn="ctr"/>
            <a:r>
              <a:rPr lang="ru-RU" sz="3200" dirty="0" smtClean="0">
                <a:solidFill>
                  <a:prstClr val="black"/>
                </a:solidFill>
                <a:latin typeface="Times New Roman"/>
                <a:cs typeface="Times New Roman"/>
              </a:rPr>
              <a:t>«Вектор развития»</a:t>
            </a:r>
          </a:p>
          <a:p>
            <a:pPr algn="ctr"/>
            <a:endParaRPr lang="ru-RU" dirty="0"/>
          </a:p>
        </p:txBody>
      </p:sp>
      <p:sp>
        <p:nvSpPr>
          <p:cNvPr id="6" name="AutoShape 2" descr="https://akolitlogistic.ru/assets/images/home/doccheck-tha-brand-icon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52" y="-86521"/>
            <a:ext cx="1040351" cy="104035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7975" y="1441047"/>
            <a:ext cx="10669180" cy="1051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100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программы развития: </a:t>
            </a:r>
          </a:p>
          <a:p>
            <a:pPr lvl="0" algn="just">
              <a:spcAft>
                <a:spcPts val="100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качества дошкольного образования посредством повышения профессиональной компетентности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педагогов и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цифровизации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образовательного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процесса.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7975" y="2576711"/>
            <a:ext cx="11265263" cy="1685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Программы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развития:</a:t>
            </a:r>
          </a:p>
          <a:p>
            <a:pPr marL="228600" lvl="0" indent="-228600" algn="just">
              <a:lnSpc>
                <a:spcPct val="115000"/>
              </a:lnSpc>
              <a:buAutoNum type="arabicPeriod"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Внедрить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дистанционные образовательные технологии и элементы электронного обучения для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от 5 лет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обеспечения непрерывности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ОПДО и преемственности дошкольного и начального образования.</a:t>
            </a:r>
            <a:endParaRPr lang="ru-RU" dirty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Разработать и внедрить модель повышения профессиональной компетентности педагогов.</a:t>
            </a:r>
            <a:endParaRPr lang="ru-RU" dirty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</a:pPr>
            <a:endParaRPr lang="ru-RU" dirty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7975" y="4278179"/>
            <a:ext cx="11022272" cy="1962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1590" algn="just">
              <a:lnSpc>
                <a:spcPct val="115000"/>
              </a:lnSpc>
              <a:tabLst>
                <a:tab pos="262890" algn="l"/>
              </a:tabLst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Механизмы реализации программы развития </a:t>
            </a:r>
          </a:p>
          <a:p>
            <a:pPr lvl="0" indent="21590" algn="just">
              <a:lnSpc>
                <a:spcPct val="115000"/>
              </a:lnSpc>
              <a:tabLst>
                <a:tab pos="262890" algn="l"/>
              </a:tabLst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развития представлена двумя единичными проектами:</a:t>
            </a:r>
            <a:endParaRPr lang="ru-RU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262890" algn="l"/>
              </a:tabLst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Цифровизация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образовательного процесса в ДОУ».</a:t>
            </a:r>
            <a:endParaRPr lang="ru-RU" dirty="0" smtClean="0">
              <a:solidFill>
                <a:prstClr val="black"/>
              </a:solidFill>
              <a:latin typeface="Times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  <a:tabLst>
                <a:tab pos="291465" algn="l"/>
              </a:tabLst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«Компетентный педагог».</a:t>
            </a:r>
            <a:endParaRPr lang="ru-RU" dirty="0" smtClean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97" y="433654"/>
            <a:ext cx="758738" cy="7587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184" y="4706174"/>
            <a:ext cx="1674606" cy="153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3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0" y="-31344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255" y="858116"/>
            <a:ext cx="11573253" cy="59167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работы НА 2023-2024 УЧЕБНЫЙ ГОД: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качества дошкольного образования посредством повышения профессиональной компетентности педагогов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цифровизации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образовательного процесса.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Формировать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цифровые компетенции педагогов.</a:t>
            </a:r>
          </a:p>
          <a:p>
            <a:pPr marL="0" lv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Развитие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речи детей посредством коммуникативных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игр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51" y="-194213"/>
            <a:ext cx="1052329" cy="10523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09" y="220313"/>
            <a:ext cx="758738" cy="7587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184" y="4805927"/>
            <a:ext cx="1674606" cy="153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199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565" y="4014351"/>
            <a:ext cx="5081451" cy="2710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574" y="-133004"/>
            <a:ext cx="1380302" cy="138030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0446" y="1829245"/>
            <a:ext cx="1162594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Модернизация и обновление муниципальной системы образования в контексте обеспечения преемственности целей, задач и содержания дошкольного и начального общего образования по созданию единой цифровой образовательной среды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Разработать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внедрить модель преемственности дошкольного и начального образования по созданию единой цифровой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образовательной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среды;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Подготовить электронный кейс материалов по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применению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дистанционных форм обучения.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5577" y="260645"/>
            <a:ext cx="113908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Реализация 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приоритетного комплексного проекта муниципальной системы образования «Преемственность дошкольного и начального общего образования» (единичный проект «Территория </a:t>
            </a:r>
            <a:r>
              <a:rPr lang="ru-RU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дистанта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58" y="672128"/>
            <a:ext cx="1150340" cy="115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5712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3" t="11333" r="20682" b="15009"/>
          <a:stretch/>
        </p:blipFill>
        <p:spPr bwMode="auto">
          <a:xfrm>
            <a:off x="707136" y="-1"/>
            <a:ext cx="10704576" cy="6858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264" y="-70098"/>
            <a:ext cx="1001123" cy="10011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90" y="284507"/>
            <a:ext cx="758738" cy="7587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711" y="5467376"/>
            <a:ext cx="1334002" cy="1223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46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2" t="11714" r="20611" b="14889"/>
          <a:stretch/>
        </p:blipFill>
        <p:spPr bwMode="auto">
          <a:xfrm>
            <a:off x="633984" y="0"/>
            <a:ext cx="10777728" cy="6876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08" y="-159177"/>
            <a:ext cx="948475" cy="9484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074" y="5138436"/>
            <a:ext cx="1674606" cy="15355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21" y="381973"/>
            <a:ext cx="599779" cy="59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0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1" t="18064" r="20539" b="10190"/>
          <a:stretch/>
        </p:blipFill>
        <p:spPr bwMode="auto">
          <a:xfrm>
            <a:off x="804672" y="0"/>
            <a:ext cx="1047292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199" y="-72567"/>
            <a:ext cx="903871" cy="9038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80" y="379368"/>
            <a:ext cx="758738" cy="7587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579" y="5366815"/>
            <a:ext cx="1572871" cy="144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8711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984811" y="360557"/>
            <a:ext cx="5163670" cy="52443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330822" y="299610"/>
            <a:ext cx="6992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ПРИМЕР</a:t>
            </a:r>
            <a:endParaRPr lang="ru-RU" sz="36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9103" y="884993"/>
            <a:ext cx="684724" cy="5825088"/>
          </a:xfrm>
          <a:prstGeom prst="roundRect">
            <a:avLst/>
          </a:prstGeom>
          <a:solidFill>
            <a:schemeClr val="bg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Aharoni" pitchFamily="2" charset="-79"/>
              </a:rPr>
              <a:t>ОБЛАСТЬ</a:t>
            </a:r>
            <a:endParaRPr lang="ru-RU" sz="36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Aharoni" pitchFamily="2" charset="-79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74" y="-154210"/>
            <a:ext cx="1029533" cy="1029533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37691321"/>
              </p:ext>
            </p:extLst>
          </p:nvPr>
        </p:nvGraphicFramePr>
        <p:xfrm>
          <a:off x="1143716" y="1089212"/>
          <a:ext cx="10743484" cy="5620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572" y="5013745"/>
            <a:ext cx="1674606" cy="15355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65" y="315556"/>
            <a:ext cx="758738" cy="75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31" y="281645"/>
            <a:ext cx="758738" cy="75873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5043" y="831303"/>
            <a:ext cx="11781907" cy="5229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ланируемые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на этапе завершения Федеральной программы (к концу дошкольного возраста): «…ребенок способен к осуществлению социальной навигации как ориентации в социуме и соблюдению правил безопасности в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реальном и цифровом взаимодействии; 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имеет разнообразные познавательные умения: определяет противоречия, формулирует задачу исследования, 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использует разные способы и средства проверки предположений: 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сравнение с эталонами, классификацию, систематизацию, 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некоторые цифровые средства и другое»;</a:t>
            </a:r>
            <a:endParaRPr lang="ru-RU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2) результаты освоения программы в областях «Социально-коммуникативное развитие» (например, в области формирования безопасного поведения детей от 4 до 5 лет ставится задача «формировать представления о правилах безопасного использования 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электронных гаджетов, в том числе мобильных устройств, планшетов и прочее, исключая практическое использование электронных средств обучения») 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«Познавательное развитие» (у детей старшего дошкольного возраста 6-7 лет необходимо «развивать 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умения детей применять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некоторые цифровые средства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для познания окружающего мира, соблюдая правила их безопасного использования»;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особенности организации развивающей предметно-пространственной среды («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ДОО должны быть созданы условия для информатизации образовательного процесса. 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…В оснащении РППС могут быть использованы 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элементы цифровой образовательной среды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интерактивные площадки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пространство сотрудничества и творческой самореализации ребенка и взрослого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кванториумы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мультстудии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роботизированные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технические игрушки и другие)».</a:t>
            </a:r>
            <a:endParaRPr lang="ru-RU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4125" y="5050931"/>
            <a:ext cx="1572871" cy="14422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975" y="-72568"/>
            <a:ext cx="903871" cy="9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9076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7648" y="2151728"/>
            <a:ext cx="107768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Ознакомление педагогического коллектива с дополнительными общеразвивающими программами на 2023-2024 учебный год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4471"/>
            <a:ext cx="893057" cy="8930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87" y="382057"/>
            <a:ext cx="758738" cy="7587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4123" y="4876363"/>
            <a:ext cx="1572871" cy="144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25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44519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360580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162227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299909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8785"/>
            <a:ext cx="12191999" cy="6819953"/>
          </a:xfrm>
          <a:prstGeom prst="rect">
            <a:avLst/>
          </a:prstGeom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5" t="12343" r="2572" b="6895"/>
          <a:stretch/>
        </p:blipFill>
        <p:spPr bwMode="auto">
          <a:xfrm>
            <a:off x="237309" y="357746"/>
            <a:ext cx="11717383" cy="6349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311" y="-338663"/>
            <a:ext cx="1755647" cy="17556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66" y="462330"/>
            <a:ext cx="1150340" cy="115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77769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6511886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25094849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9499966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2693363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087470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9332950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9515787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11531" y="1813620"/>
            <a:ext cx="86040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Выборы членов Совета педагогов на 2023-2024 учебный год</a:t>
            </a:r>
            <a:endParaRPr lang="ru-RU" dirty="0"/>
          </a:p>
        </p:txBody>
      </p:sp>
      <p:pic>
        <p:nvPicPr>
          <p:cNvPr id="25602" name="Picture 2" descr="https://avatars.mds.yandex.net/i?id=dd3dd8e7a3c431bca6acaebac7fbef0b12965007-4312678-images-thumbs&amp;n=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068" y="3285311"/>
            <a:ext cx="36576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502" y="-139518"/>
            <a:ext cx="984496" cy="9844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25" y="352730"/>
            <a:ext cx="758738" cy="7587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058" y="4735047"/>
            <a:ext cx="1572871" cy="144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24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42310" y="2694450"/>
            <a:ext cx="80205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Выработка решений педагогического совета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330" y="-98516"/>
            <a:ext cx="976184" cy="976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22" y="314760"/>
            <a:ext cx="753253" cy="7532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0626" y="4859738"/>
            <a:ext cx="1572871" cy="144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23685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1449" y="-8792"/>
            <a:ext cx="1097280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Решение педагогического совета №1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7748" y="657607"/>
            <a:ext cx="11496501" cy="629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algn="just">
              <a:spcBef>
                <a:spcPct val="20000"/>
              </a:spcBef>
            </a:pPr>
            <a:r>
              <a:rPr lang="ru-RU" sz="32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Принять:</a:t>
            </a:r>
          </a:p>
          <a:p>
            <a:pPr marL="342900" lvl="0">
              <a:spcBef>
                <a:spcPct val="20000"/>
              </a:spcBef>
            </a:pPr>
            <a:r>
              <a:rPr lang="ru-RU" sz="3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1. ОПДО, АОПДО </a:t>
            </a:r>
            <a:r>
              <a:rPr lang="ru-RU" sz="3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ДОУ на 2023-2024 учебный </a:t>
            </a:r>
            <a:r>
              <a:rPr lang="ru-RU" sz="3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год;</a:t>
            </a:r>
            <a:endParaRPr lang="ru-RU" sz="32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marL="342900" lvl="0" algn="just">
              <a:spcBef>
                <a:spcPct val="20000"/>
              </a:spcBef>
            </a:pPr>
            <a:r>
              <a:rPr lang="ru-RU" sz="3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2.Годовой план </a:t>
            </a:r>
            <a:r>
              <a:rPr lang="ru-RU" sz="3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МБДОУ на 2023-2024 учебный </a:t>
            </a:r>
            <a:r>
              <a:rPr lang="ru-RU" sz="3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год; 3.Образовательный </a:t>
            </a:r>
            <a:r>
              <a:rPr lang="ru-RU" sz="3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(</a:t>
            </a:r>
            <a:r>
              <a:rPr lang="ru-RU" sz="3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учебный) план;</a:t>
            </a:r>
          </a:p>
          <a:p>
            <a:pPr marL="342900" lvl="0" algn="just">
              <a:spcBef>
                <a:spcPct val="20000"/>
              </a:spcBef>
            </a:pPr>
            <a:r>
              <a:rPr lang="ru-RU" sz="3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4.Календарного график; </a:t>
            </a:r>
          </a:p>
          <a:p>
            <a:pPr marL="342900" lvl="0" algn="just">
              <a:spcBef>
                <a:spcPct val="20000"/>
              </a:spcBef>
            </a:pPr>
            <a:r>
              <a:rPr lang="ru-RU" sz="3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5.Расписания занятий; </a:t>
            </a:r>
          </a:p>
          <a:p>
            <a:pPr marL="342900" lvl="0" algn="just">
              <a:spcBef>
                <a:spcPct val="20000"/>
              </a:spcBef>
            </a:pPr>
            <a:r>
              <a:rPr lang="ru-RU" sz="3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6.Планы работы </a:t>
            </a:r>
            <a:r>
              <a:rPr lang="ru-RU" sz="3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специалистов на 2023-2024 учебный </a:t>
            </a:r>
            <a:r>
              <a:rPr lang="ru-RU" sz="3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год;</a:t>
            </a:r>
            <a:endParaRPr lang="ru-RU" sz="32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marL="342900" lvl="0" algn="just">
              <a:spcBef>
                <a:spcPct val="20000"/>
              </a:spcBef>
            </a:pPr>
            <a:r>
              <a:rPr lang="ru-RU" sz="3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7. Дополнительные общеразвивающие программы</a:t>
            </a:r>
          </a:p>
          <a:p>
            <a:pPr marL="342900" lvl="0" algn="just">
              <a:spcBef>
                <a:spcPct val="20000"/>
              </a:spcBef>
            </a:pPr>
            <a:r>
              <a:rPr lang="ru-RU" sz="3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на 2023-2024 учебный </a:t>
            </a:r>
            <a:r>
              <a:rPr lang="ru-RU" sz="3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год.</a:t>
            </a:r>
          </a:p>
          <a:p>
            <a:pPr marL="342900" lvl="0" algn="just">
              <a:spcBef>
                <a:spcPct val="20000"/>
              </a:spcBef>
            </a:pPr>
            <a:r>
              <a:rPr lang="ru-RU" sz="3200" smtClean="0">
                <a:solidFill>
                  <a:prstClr val="black"/>
                </a:solidFill>
                <a:latin typeface="Times New Roman"/>
                <a:cs typeface="Times New Roman"/>
              </a:rPr>
              <a:t>8. </a:t>
            </a:r>
            <a:r>
              <a:rPr lang="ru-RU" sz="3200" dirty="0" smtClean="0">
                <a:solidFill>
                  <a:prstClr val="black"/>
                </a:solidFill>
                <a:latin typeface="Times New Roman"/>
                <a:cs typeface="Times New Roman"/>
              </a:rPr>
              <a:t>Принять к исполнению рекомендации по дополнительному образованию детей.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498" y="5007484"/>
            <a:ext cx="1572871" cy="144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653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90549" y="1521758"/>
            <a:ext cx="97448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algn="ctr">
              <a:spcBef>
                <a:spcPct val="20000"/>
              </a:spcBef>
            </a:pPr>
            <a:r>
              <a:rPr lang="ru-RU" sz="3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Ознакомление педагогического коллектива с </a:t>
            </a:r>
            <a:r>
              <a:rPr lang="ru-RU" sz="3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ОПДО,АОПДО </a:t>
            </a:r>
            <a:r>
              <a:rPr lang="ru-RU" sz="32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ДОУ на 2023-2024 учебный </a:t>
            </a:r>
            <a:r>
              <a:rPr lang="ru-RU" sz="32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год</a:t>
            </a:r>
            <a:endParaRPr lang="ru-RU" sz="32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292" y="-129592"/>
            <a:ext cx="1073446" cy="10734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19" y="324002"/>
            <a:ext cx="955965" cy="95596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7" t="16118" r="50000" b="24823"/>
          <a:stretch/>
        </p:blipFill>
        <p:spPr bwMode="auto">
          <a:xfrm>
            <a:off x="5962994" y="2649887"/>
            <a:ext cx="4644046" cy="3273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714" y="4978082"/>
            <a:ext cx="1539970" cy="1412065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4" t="16605" r="20685" b="9673"/>
          <a:stretch/>
        </p:blipFill>
        <p:spPr bwMode="auto">
          <a:xfrm>
            <a:off x="1126084" y="2649886"/>
            <a:ext cx="4626324" cy="3273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8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1449" y="-8792"/>
            <a:ext cx="10972800" cy="1143000"/>
          </a:xfrm>
        </p:spPr>
        <p:txBody>
          <a:bodyPr/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7748" y="657607"/>
            <a:ext cx="114965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algn="just">
              <a:spcBef>
                <a:spcPct val="20000"/>
              </a:spcBef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498" y="5007484"/>
            <a:ext cx="1572871" cy="1442234"/>
          </a:xfrm>
          <a:prstGeom prst="rect">
            <a:avLst/>
          </a:prstGeom>
        </p:spPr>
      </p:pic>
      <p:pic>
        <p:nvPicPr>
          <p:cNvPr id="7" name="Picture 2" descr="https://sun9-80.userapi.com/impg/XKhSDFh59O9BZoJTAR0JKEdezSPqNNNBNvbBRQ/P3rk7IUmR2Q.jpg?size=893x529&amp;quality=95&amp;sign=34d533e7c67d2737c277ee78f59b4fec&amp;c_uniq_tag=VHSZwn5gdk0lrpP0xCz-pLyrFrpFyRk2zowEPYGFjDY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98" y="307909"/>
            <a:ext cx="7166668" cy="4245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aforizm.org/images/ver-v-svoi-sily-i-vsjo-poluchitsy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912" y="2430623"/>
            <a:ext cx="4304457" cy="4143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20874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ject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8047"/>
            <a:ext cx="12191999" cy="6819953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744584" y="3598578"/>
            <a:ext cx="11090367" cy="1083501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3600" spc="-15" dirty="0" smtClean="0">
                <a:latin typeface="Times New Roman"/>
                <a:cs typeface="Times New Roman"/>
              </a:rPr>
              <a:t>Установочный педагогический </a:t>
            </a:r>
            <a:r>
              <a:rPr lang="ru-RU" sz="3600" spc="-15" dirty="0">
                <a:latin typeface="Times New Roman"/>
                <a:cs typeface="Times New Roman"/>
              </a:rPr>
              <a:t>совет </a:t>
            </a:r>
            <a:r>
              <a:rPr lang="ru-RU" sz="3600" spc="-15" dirty="0" smtClean="0">
                <a:latin typeface="Times New Roman"/>
                <a:cs typeface="Times New Roman"/>
              </a:rPr>
              <a:t>№1</a:t>
            </a:r>
            <a:br>
              <a:rPr lang="ru-RU" sz="3600" spc="-15" dirty="0" smtClean="0">
                <a:latin typeface="Times New Roman"/>
                <a:cs typeface="Times New Roman"/>
              </a:rPr>
            </a:br>
            <a:r>
              <a:rPr lang="ru-RU" sz="3600" dirty="0" smtClean="0">
                <a:solidFill>
                  <a:srgbClr val="111111"/>
                </a:solidFill>
                <a:latin typeface="Times New Roman"/>
                <a:ea typeface="Times New Roman"/>
              </a:rPr>
              <a:t>«</a:t>
            </a:r>
            <a:r>
              <a:rPr lang="ru-RU" sz="3600" dirty="0">
                <a:solidFill>
                  <a:srgbClr val="111111"/>
                </a:solidFill>
                <a:latin typeface="Times New Roman"/>
                <a:ea typeface="Times New Roman"/>
              </a:rPr>
              <a:t>Приоритетные линии развития МБДОУ №18 «Мишутка» </a:t>
            </a:r>
            <a:r>
              <a:rPr lang="ru-RU" sz="3600" dirty="0" smtClean="0">
                <a:solidFill>
                  <a:srgbClr val="111111"/>
                </a:solidFill>
                <a:latin typeface="Times New Roman"/>
                <a:ea typeface="Times New Roman"/>
              </a:rPr>
              <a:t/>
            </a:r>
            <a:br>
              <a:rPr lang="ru-RU" sz="3600" dirty="0" smtClean="0">
                <a:solidFill>
                  <a:srgbClr val="111111"/>
                </a:solidFill>
                <a:latin typeface="Times New Roman"/>
                <a:ea typeface="Times New Roman"/>
              </a:rPr>
            </a:br>
            <a:r>
              <a:rPr lang="ru-RU" sz="3600" dirty="0" smtClean="0">
                <a:solidFill>
                  <a:srgbClr val="111111"/>
                </a:solidFill>
                <a:latin typeface="Times New Roman"/>
                <a:ea typeface="Times New Roman"/>
              </a:rPr>
              <a:t>в </a:t>
            </a:r>
            <a:r>
              <a:rPr lang="ru-RU" sz="3600" dirty="0">
                <a:solidFill>
                  <a:srgbClr val="111111"/>
                </a:solidFill>
                <a:latin typeface="Times New Roman"/>
                <a:ea typeface="Times New Roman"/>
              </a:rPr>
              <a:t>2023 – 2024г.г.». </a:t>
            </a:r>
            <a:r>
              <a:rPr lang="ru-RU" sz="3200" dirty="0">
                <a:latin typeface="Times New Roman"/>
                <a:ea typeface="Times New Roman"/>
              </a:rPr>
              <a:t/>
            </a:r>
            <a:br>
              <a:rPr lang="ru-RU" sz="3200" dirty="0">
                <a:latin typeface="Times New Roman"/>
                <a:ea typeface="Times New Roman"/>
              </a:rPr>
            </a:br>
            <a:r>
              <a:rPr lang="ru-RU" sz="3600" spc="-15" dirty="0">
                <a:latin typeface="Times New Roman"/>
                <a:cs typeface="Times New Roman"/>
              </a:rPr>
              <a:t/>
            </a:r>
            <a:br>
              <a:rPr lang="ru-RU" sz="3600" spc="-15" dirty="0">
                <a:latin typeface="Times New Roman"/>
                <a:cs typeface="Times New Roman"/>
              </a:rPr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8085" y="5834675"/>
            <a:ext cx="7766936" cy="1096899"/>
          </a:xfrm>
        </p:spPr>
        <p:txBody>
          <a:bodyPr/>
          <a:lstStyle/>
          <a:p>
            <a:pPr algn="ctr"/>
            <a:r>
              <a:rPr lang="ru-RU" kern="0" spc="-15" dirty="0">
                <a:solidFill>
                  <a:schemeClr val="tx1"/>
                </a:solidFill>
                <a:latin typeface="Times New Roman"/>
                <a:cs typeface="Times New Roman"/>
              </a:rPr>
              <a:t>г. Сургут, 2023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643313" y="171452"/>
            <a:ext cx="5950144" cy="12395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31520" y="94708"/>
            <a:ext cx="110903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№18 «Мишутка»</a:t>
            </a:r>
          </a:p>
        </p:txBody>
      </p:sp>
      <p:pic>
        <p:nvPicPr>
          <p:cNvPr id="11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882128" y="-3252651"/>
            <a:ext cx="1722816" cy="113085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50907"/>
            <a:ext cx="1755647" cy="17556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1079" y="492151"/>
            <a:ext cx="3733808" cy="78638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52" y="1046502"/>
            <a:ext cx="1720103" cy="17201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249" y="4380808"/>
            <a:ext cx="2121376" cy="194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9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645" y="-165171"/>
            <a:ext cx="1181889" cy="118188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05097" y="443140"/>
            <a:ext cx="110579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Программа составлена на  основе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Приказа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«Об утверждении федеральной образовательной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программы дошкольного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образования» Министерства просвещения Российской Федерации от 25.11.2022 №1028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855" y="6473279"/>
            <a:ext cx="116085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Ознакомиться  с Федеральной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программой на официальных правовых ресурсах по ссылке: </a:t>
            </a:r>
            <a:r>
              <a:rPr lang="ru-RU" sz="1200" dirty="0">
                <a:latin typeface="Times New Roman" pitchFamily="18" charset="0"/>
                <a:cs typeface="Times New Roman" pitchFamily="18" charset="0"/>
                <a:hlinkClick r:id="rId4"/>
              </a:rPr>
              <a:t>http://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4"/>
              </a:rPr>
              <a:t>publication.pravo.gov.ru/Document/View/0001202212280044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490" y="1213628"/>
            <a:ext cx="1249165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8120" marR="149225" lvl="0" indent="179705" algn="just"/>
            <a:r>
              <a:rPr lang="ru-RU" sz="1400" b="1" dirty="0">
                <a:solidFill>
                  <a:prstClr val="black"/>
                </a:solidFill>
                <a:latin typeface="Times New Roman"/>
                <a:ea typeface="Times New Roman"/>
              </a:rPr>
              <a:t>Цель программы - </a:t>
            </a:r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</a:rPr>
              <a:t>разностороннее развитие ребёнка в период дошкольного детства с учётом возрастных и </a:t>
            </a:r>
            <a:r>
              <a:rPr lang="ru-RU" sz="1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индивидуальных</a:t>
            </a:r>
          </a:p>
          <a:p>
            <a:pPr marL="198120" marR="149225" lvl="0" indent="179705" algn="just"/>
            <a:r>
              <a:rPr lang="ru-RU" sz="1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</a:rPr>
              <a:t>особенностей на основе духовно-нравственных ценностей российского народа, исторических и </a:t>
            </a:r>
            <a:r>
              <a:rPr lang="ru-RU" sz="1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национально-культурных</a:t>
            </a:r>
          </a:p>
          <a:p>
            <a:pPr marL="198120" marR="149225" lvl="0" indent="179705" algn="just"/>
            <a:r>
              <a:rPr lang="ru-RU" sz="1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</a:rPr>
              <a:t>традиций.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604" y="2033022"/>
            <a:ext cx="1213539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500" dirty="0">
                <a:latin typeface="Times New Roman"/>
                <a:ea typeface="Times New Roman"/>
              </a:rPr>
              <a:t>1</a:t>
            </a:r>
            <a:r>
              <a:rPr lang="ru-RU" sz="1500" dirty="0" smtClean="0">
                <a:latin typeface="Times New Roman"/>
                <a:ea typeface="Times New Roman"/>
              </a:rPr>
              <a:t>) Обеспечение </a:t>
            </a:r>
            <a:r>
              <a:rPr lang="ru-RU" sz="1500" dirty="0">
                <a:latin typeface="Times New Roman"/>
                <a:ea typeface="Times New Roman"/>
              </a:rPr>
              <a:t>единых для Российской Федерации содержания ДО и планируемых результатов освоения образовательной программы ДО;</a:t>
            </a:r>
          </a:p>
          <a:p>
            <a:pPr algn="just">
              <a:spcAft>
                <a:spcPts val="0"/>
              </a:spcAft>
            </a:pPr>
            <a:r>
              <a:rPr lang="ru-RU" sz="1500" dirty="0">
                <a:latin typeface="Times New Roman"/>
                <a:ea typeface="Times New Roman"/>
              </a:rPr>
              <a:t>2)  приобщение детей (в соответствии с возрастными особенностями)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algn="just">
              <a:spcAft>
                <a:spcPts val="0"/>
              </a:spcAft>
            </a:pPr>
            <a:r>
              <a:rPr lang="ru-RU" sz="1500" dirty="0">
                <a:latin typeface="Times New Roman"/>
                <a:ea typeface="Times New Roman"/>
              </a:rPr>
              <a:t>3)  построение (структурирование) содержания образовательной деятельности на основе учёта возрастных и индивидуальных особенностей развития;</a:t>
            </a:r>
          </a:p>
          <a:p>
            <a:pPr algn="just">
              <a:spcAft>
                <a:spcPts val="0"/>
              </a:spcAft>
            </a:pPr>
            <a:r>
              <a:rPr lang="ru-RU" sz="1500" dirty="0">
                <a:latin typeface="Times New Roman"/>
                <a:ea typeface="Times New Roman"/>
              </a:rPr>
              <a:t>4)  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возможностей;</a:t>
            </a:r>
          </a:p>
          <a:p>
            <a:pPr algn="just">
              <a:spcAft>
                <a:spcPts val="0"/>
              </a:spcAft>
            </a:pPr>
            <a:r>
              <a:rPr lang="ru-RU" sz="1500" dirty="0">
                <a:latin typeface="Times New Roman"/>
                <a:ea typeface="Times New Roman"/>
              </a:rPr>
              <a:t>5)  охрана и укрепление физического и психического здоровья детей, в том числе их эмоционального благополучия;</a:t>
            </a:r>
          </a:p>
          <a:p>
            <a:pPr algn="just">
              <a:spcAft>
                <a:spcPts val="0"/>
              </a:spcAft>
            </a:pPr>
            <a:r>
              <a:rPr lang="ru-RU" sz="1500" dirty="0">
                <a:latin typeface="Times New Roman"/>
                <a:ea typeface="Times New Roman"/>
              </a:rPr>
              <a:t>6) обеспечение 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ответственности;</a:t>
            </a:r>
          </a:p>
          <a:p>
            <a:pPr algn="just">
              <a:spcAft>
                <a:spcPts val="0"/>
              </a:spcAft>
            </a:pPr>
            <a:r>
              <a:rPr lang="ru-RU" sz="1500" dirty="0">
                <a:latin typeface="Times New Roman"/>
                <a:ea typeface="Times New Roman"/>
              </a:rPr>
              <a:t>7) обеспечение психолого-педагогической поддержки семьи и повышение компетентности родителей </a:t>
            </a:r>
            <a:endParaRPr lang="ru-RU" sz="1500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500" dirty="0" smtClean="0">
                <a:latin typeface="Times New Roman"/>
                <a:ea typeface="Times New Roman"/>
              </a:rPr>
              <a:t>(</a:t>
            </a:r>
            <a:r>
              <a:rPr lang="ru-RU" sz="1500" dirty="0">
                <a:latin typeface="Times New Roman"/>
                <a:ea typeface="Times New Roman"/>
              </a:rPr>
              <a:t>законных представителей) в вопросах воспитания, обучения и развития, охраны и укрепления </a:t>
            </a:r>
            <a:endParaRPr lang="ru-RU" sz="1500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500" dirty="0" smtClean="0">
                <a:latin typeface="Times New Roman"/>
                <a:ea typeface="Times New Roman"/>
              </a:rPr>
              <a:t>здоровья </a:t>
            </a:r>
            <a:r>
              <a:rPr lang="ru-RU" sz="1500" dirty="0">
                <a:latin typeface="Times New Roman"/>
                <a:ea typeface="Times New Roman"/>
              </a:rPr>
              <a:t>детей, обеспечения их безопасности;</a:t>
            </a:r>
          </a:p>
          <a:p>
            <a:pPr algn="just">
              <a:spcAft>
                <a:spcPts val="0"/>
              </a:spcAft>
            </a:pPr>
            <a:r>
              <a:rPr lang="ru-RU" sz="1500" dirty="0">
                <a:latin typeface="Times New Roman"/>
                <a:ea typeface="Times New Roman"/>
              </a:rPr>
              <a:t>8) достижение детьми на этапе завершения ДО уровня развития, необходимого и достаточного для </a:t>
            </a:r>
            <a:endParaRPr lang="ru-RU" sz="1500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500" dirty="0" smtClean="0">
                <a:latin typeface="Times New Roman"/>
                <a:ea typeface="Times New Roman"/>
              </a:rPr>
              <a:t>успешного </a:t>
            </a:r>
            <a:r>
              <a:rPr lang="ru-RU" sz="1500" dirty="0">
                <a:latin typeface="Times New Roman"/>
                <a:ea typeface="Times New Roman"/>
              </a:rPr>
              <a:t>освоения ими образовательных программ начального общего образования.</a:t>
            </a:r>
          </a:p>
          <a:p>
            <a:r>
              <a:rPr lang="ru-RU" sz="1500" dirty="0">
                <a:latin typeface="Times New Roman"/>
                <a:ea typeface="Times New Roman"/>
              </a:rPr>
              <a:t/>
            </a:r>
            <a:br>
              <a:rPr lang="ru-RU" sz="1500" dirty="0">
                <a:latin typeface="Times New Roman"/>
                <a:ea typeface="Times New Roman"/>
              </a:rPr>
            </a:br>
            <a:endParaRPr lang="ru-RU" sz="1500" dirty="0"/>
          </a:p>
        </p:txBody>
      </p:sp>
      <p:sp>
        <p:nvSpPr>
          <p:cNvPr id="9" name="TextBox 8"/>
          <p:cNvSpPr txBox="1"/>
          <p:nvPr/>
        </p:nvSpPr>
        <p:spPr>
          <a:xfrm>
            <a:off x="250408" y="1783015"/>
            <a:ext cx="22468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60" y="383827"/>
            <a:ext cx="842768" cy="84276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579" y="4937756"/>
            <a:ext cx="1674606" cy="153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283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3" t="23314" r="10095" b="18933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245" y="-150213"/>
            <a:ext cx="1295464" cy="12954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41736" y="93957"/>
            <a:ext cx="11603421" cy="941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9710" marR="223520" algn="ctr">
              <a:lnSpc>
                <a:spcPts val="2165"/>
              </a:lnSpc>
              <a:spcBef>
                <a:spcPts val="895"/>
              </a:spcBef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Приказ</a:t>
            </a:r>
            <a:r>
              <a:rPr lang="ru-RU" spc="-1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Министерства</a:t>
            </a:r>
            <a:r>
              <a:rPr lang="ru-RU" spc="-4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просвещения</a:t>
            </a:r>
            <a:r>
              <a:rPr lang="ru-RU" spc="-2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Российской</a:t>
            </a:r>
            <a:r>
              <a:rPr lang="ru-RU" spc="-5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Федерации</a:t>
            </a:r>
            <a:r>
              <a:rPr lang="ru-RU" spc="-2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от</a:t>
            </a:r>
            <a:r>
              <a:rPr lang="ru-RU" spc="-2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25.11.2022</a:t>
            </a:r>
            <a:endParaRPr lang="ru-RU" sz="1100" dirty="0">
              <a:latin typeface="Times New Roman" pitchFamily="18" charset="0"/>
              <a:ea typeface="Tahoma"/>
              <a:cs typeface="Times New Roman" pitchFamily="18" charset="0"/>
            </a:endParaRPr>
          </a:p>
          <a:p>
            <a:pPr marL="222250" marR="223520" algn="ctr">
              <a:lnSpc>
                <a:spcPct val="95000"/>
              </a:lnSpc>
              <a:spcBef>
                <a:spcPts val="85"/>
              </a:spcBef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ahoma"/>
                <a:cs typeface="Times New Roman" pitchFamily="18" charset="0"/>
              </a:rPr>
              <a:t>№ 1028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«Об утверждении федеральной образовательной программы</a:t>
            </a:r>
            <a:r>
              <a:rPr lang="ru-RU" spc="-550" dirty="0">
                <a:solidFill>
                  <a:srgbClr val="C00000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pc="-550" dirty="0" smtClean="0">
                <a:solidFill>
                  <a:srgbClr val="C00000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       </a:t>
            </a:r>
          </a:p>
          <a:p>
            <a:pPr marL="222250" marR="223520" algn="ctr">
              <a:lnSpc>
                <a:spcPct val="95000"/>
              </a:lnSpc>
              <a:spcBef>
                <a:spcPts val="85"/>
              </a:spcBef>
              <a:spcAft>
                <a:spcPts val="0"/>
              </a:spcAft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дошкольного</a:t>
            </a:r>
            <a:r>
              <a:rPr lang="ru-RU" spc="175" dirty="0" smtClean="0">
                <a:solidFill>
                  <a:srgbClr val="C00000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образования»</a:t>
            </a:r>
            <a:r>
              <a:rPr lang="ru-RU" spc="200" dirty="0">
                <a:solidFill>
                  <a:srgbClr val="C00000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dirty="0">
                <a:latin typeface="Times New Roman" pitchFamily="18" charset="0"/>
                <a:ea typeface="Tahoma"/>
                <a:cs typeface="Times New Roman" pitchFamily="18" charset="0"/>
              </a:rPr>
              <a:t>(зарегистрирован</a:t>
            </a:r>
            <a:r>
              <a:rPr lang="ru-RU" sz="1900" spc="13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dirty="0">
                <a:latin typeface="Times New Roman" pitchFamily="18" charset="0"/>
                <a:ea typeface="Tahoma"/>
                <a:cs typeface="Times New Roman" pitchFamily="18" charset="0"/>
              </a:rPr>
              <a:t>28.12.2022</a:t>
            </a:r>
            <a:r>
              <a:rPr lang="ru-RU" sz="1900" spc="20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dirty="0">
                <a:latin typeface="Times New Roman" pitchFamily="18" charset="0"/>
                <a:ea typeface="Tahoma"/>
                <a:cs typeface="Times New Roman" pitchFamily="18" charset="0"/>
              </a:rPr>
              <a:t>№</a:t>
            </a:r>
            <a:r>
              <a:rPr lang="ru-RU" sz="1900" spc="12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dirty="0">
                <a:latin typeface="Times New Roman" pitchFamily="18" charset="0"/>
                <a:ea typeface="Tahoma"/>
                <a:cs typeface="Times New Roman" pitchFamily="18" charset="0"/>
              </a:rPr>
              <a:t>71847):</a:t>
            </a:r>
            <a:endParaRPr lang="ru-RU" sz="1100" dirty="0">
              <a:effectLst/>
              <a:latin typeface="Times New Roman" pitchFamily="18" charset="0"/>
              <a:ea typeface="Tahoma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902" y="4621873"/>
            <a:ext cx="1674606" cy="153551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-173245" y="1022160"/>
            <a:ext cx="12297103" cy="5837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6555" marR="375920" algn="just">
              <a:lnSpc>
                <a:spcPct val="98000"/>
              </a:lnSpc>
              <a:spcBef>
                <a:spcPts val="520"/>
              </a:spcBef>
              <a:spcAft>
                <a:spcPts val="0"/>
              </a:spcAft>
            </a:pPr>
            <a:r>
              <a:rPr lang="ru-RU" sz="1900" b="1" dirty="0">
                <a:latin typeface="Tahoma"/>
                <a:ea typeface="Tahoma"/>
              </a:rPr>
              <a:t>«</a:t>
            </a:r>
            <a:r>
              <a:rPr lang="ru-RU" sz="1900" dirty="0">
                <a:latin typeface="Times New Roman" pitchFamily="18" charset="0"/>
                <a:ea typeface="Tahoma"/>
                <a:cs typeface="Times New Roman" pitchFamily="18" charset="0"/>
              </a:rPr>
              <a:t>Федеральная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dirty="0">
                <a:latin typeface="Times New Roman" pitchFamily="18" charset="0"/>
                <a:ea typeface="Tahoma"/>
                <a:cs typeface="Times New Roman" pitchFamily="18" charset="0"/>
              </a:rPr>
              <a:t>программа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dirty="0">
                <a:latin typeface="Times New Roman" pitchFamily="18" charset="0"/>
                <a:ea typeface="Tahoma"/>
                <a:cs typeface="Times New Roman" pitchFamily="18" charset="0"/>
              </a:rPr>
              <a:t>позволяет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dirty="0">
                <a:latin typeface="Times New Roman" pitchFamily="18" charset="0"/>
                <a:ea typeface="Tahoma"/>
                <a:cs typeface="Times New Roman" pitchFamily="18" charset="0"/>
              </a:rPr>
              <a:t>реализовать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dirty="0">
                <a:latin typeface="Times New Roman" pitchFamily="18" charset="0"/>
                <a:ea typeface="Tahoma"/>
                <a:cs typeface="Times New Roman" pitchFamily="18" charset="0"/>
              </a:rPr>
              <a:t>несколько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dirty="0">
                <a:latin typeface="Times New Roman" pitchFamily="18" charset="0"/>
                <a:ea typeface="Tahoma"/>
                <a:cs typeface="Times New Roman" pitchFamily="18" charset="0"/>
              </a:rPr>
              <a:t>основополагающих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dirty="0">
                <a:latin typeface="Times New Roman" pitchFamily="18" charset="0"/>
                <a:ea typeface="Tahoma"/>
                <a:cs typeface="Times New Roman" pitchFamily="18" charset="0"/>
              </a:rPr>
              <a:t>функций</a:t>
            </a:r>
            <a:r>
              <a:rPr lang="ru-RU" sz="1900" spc="-45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endParaRPr lang="ru-RU" sz="1900" spc="-455" dirty="0" smtClean="0">
              <a:latin typeface="Times New Roman" pitchFamily="18" charset="0"/>
              <a:ea typeface="Tahoma"/>
              <a:cs typeface="Times New Roman" pitchFamily="18" charset="0"/>
            </a:endParaRPr>
          </a:p>
          <a:p>
            <a:pPr marL="376555" marR="375920" algn="just">
              <a:lnSpc>
                <a:spcPct val="98000"/>
              </a:lnSpc>
              <a:spcBef>
                <a:spcPts val="520"/>
              </a:spcBef>
              <a:spcAft>
                <a:spcPts val="0"/>
              </a:spcAft>
            </a:pPr>
            <a:r>
              <a:rPr lang="ru-RU" sz="1900" dirty="0" smtClean="0">
                <a:latin typeface="Times New Roman" pitchFamily="18" charset="0"/>
                <a:ea typeface="Tahoma"/>
                <a:cs typeface="Times New Roman" pitchFamily="18" charset="0"/>
              </a:rPr>
              <a:t>дошкольного</a:t>
            </a:r>
            <a:r>
              <a:rPr lang="ru-RU" sz="1900" spc="10" dirty="0" smtClean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dirty="0">
                <a:latin typeface="Times New Roman" pitchFamily="18" charset="0"/>
                <a:ea typeface="Tahoma"/>
                <a:cs typeface="Times New Roman" pitchFamily="18" charset="0"/>
              </a:rPr>
              <a:t>уровня образования:</a:t>
            </a:r>
          </a:p>
          <a:p>
            <a:pPr marL="742950" marR="374650" lvl="1" indent="-285750" algn="just">
              <a:lnSpc>
                <a:spcPct val="98000"/>
              </a:lnSpc>
              <a:spcBef>
                <a:spcPts val="615"/>
              </a:spcBef>
              <a:spcAft>
                <a:spcPts val="0"/>
              </a:spcAft>
              <a:buSzPts val="1500"/>
              <a:buFont typeface="Tahoma"/>
              <a:buAutoNum type="arabicPeriod"/>
              <a:tabLst>
                <a:tab pos="700405" algn="l"/>
              </a:tabLst>
            </a:pPr>
            <a:r>
              <a:rPr lang="ru-RU" sz="1900" b="1" spc="-5" dirty="0">
                <a:latin typeface="Times New Roman" pitchFamily="18" charset="0"/>
                <a:ea typeface="Tahoma"/>
                <a:cs typeface="Times New Roman" pitchFamily="18" charset="0"/>
              </a:rPr>
              <a:t>Обучение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spc="-5" dirty="0"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spc="-5" dirty="0">
                <a:latin typeface="Times New Roman" pitchFamily="18" charset="0"/>
                <a:ea typeface="Tahoma"/>
                <a:cs typeface="Times New Roman" pitchFamily="18" charset="0"/>
              </a:rPr>
              <a:t>воспитание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spc="-5" dirty="0">
                <a:latin typeface="Times New Roman" pitchFamily="18" charset="0"/>
                <a:ea typeface="Tahoma"/>
                <a:cs typeface="Times New Roman" pitchFamily="18" charset="0"/>
              </a:rPr>
              <a:t>ребенка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spc="-5" dirty="0">
                <a:latin typeface="Times New Roman" pitchFamily="18" charset="0"/>
                <a:ea typeface="Tahoma"/>
                <a:cs typeface="Times New Roman" pitchFamily="18" charset="0"/>
              </a:rPr>
              <a:t>дошкольного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spc="-5" dirty="0">
                <a:latin typeface="Times New Roman" pitchFamily="18" charset="0"/>
                <a:ea typeface="Tahoma"/>
                <a:cs typeface="Times New Roman" pitchFamily="18" charset="0"/>
              </a:rPr>
              <a:t>возраста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spc="-5" dirty="0">
                <a:latin typeface="Times New Roman" pitchFamily="18" charset="0"/>
                <a:ea typeface="Tahoma"/>
                <a:cs typeface="Times New Roman" pitchFamily="18" charset="0"/>
              </a:rPr>
              <a:t>как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spc="-5" dirty="0">
                <a:latin typeface="Times New Roman" pitchFamily="18" charset="0"/>
                <a:ea typeface="Tahoma"/>
                <a:cs typeface="Times New Roman" pitchFamily="18" charset="0"/>
              </a:rPr>
              <a:t>Гражданина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spc="-5" dirty="0">
                <a:latin typeface="Times New Roman" pitchFamily="18" charset="0"/>
                <a:ea typeface="Tahoma"/>
                <a:cs typeface="Times New Roman" pitchFamily="18" charset="0"/>
              </a:rPr>
              <a:t>Российской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spc="-5" dirty="0">
                <a:latin typeface="Times New Roman" pitchFamily="18" charset="0"/>
                <a:ea typeface="Tahoma"/>
                <a:cs typeface="Times New Roman" pitchFamily="18" charset="0"/>
              </a:rPr>
              <a:t>Федерации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,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формирование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основ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его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гражданской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z="1900" spc="47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культурной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идентичности</a:t>
            </a:r>
            <a:r>
              <a:rPr lang="ru-RU" sz="1900" spc="3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на</a:t>
            </a:r>
            <a:r>
              <a:rPr lang="ru-RU" sz="1900" spc="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соответствующем</a:t>
            </a:r>
            <a:r>
              <a:rPr lang="ru-RU" sz="1900" spc="-3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его возрасту</a:t>
            </a:r>
            <a:r>
              <a:rPr lang="ru-RU" sz="1900" spc="-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содержании доступными</a:t>
            </a:r>
            <a:r>
              <a:rPr lang="ru-RU" sz="1900" spc="2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средствами.</a:t>
            </a:r>
          </a:p>
          <a:p>
            <a:pPr marL="742950" marR="375285" lvl="1" indent="-285750" algn="just">
              <a:lnSpc>
                <a:spcPct val="98000"/>
              </a:lnSpc>
              <a:spcBef>
                <a:spcPts val="625"/>
              </a:spcBef>
              <a:spcAft>
                <a:spcPts val="0"/>
              </a:spcAft>
              <a:buSzPts val="1500"/>
              <a:buFont typeface="Tahoma"/>
              <a:buAutoNum type="arabicPeriod"/>
              <a:tabLst>
                <a:tab pos="700405" algn="l"/>
              </a:tabLst>
            </a:pP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Создание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spc="-5" dirty="0">
                <a:latin typeface="Times New Roman" pitchFamily="18" charset="0"/>
                <a:ea typeface="Tahoma"/>
                <a:cs typeface="Times New Roman" pitchFamily="18" charset="0"/>
              </a:rPr>
              <a:t>единого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spc="-5" dirty="0">
                <a:latin typeface="Times New Roman" pitchFamily="18" charset="0"/>
                <a:ea typeface="Tahoma"/>
                <a:cs typeface="Times New Roman" pitchFamily="18" charset="0"/>
              </a:rPr>
              <a:t>ядра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spc="-5" dirty="0">
                <a:latin typeface="Times New Roman" pitchFamily="18" charset="0"/>
                <a:ea typeface="Tahoma"/>
                <a:cs typeface="Times New Roman" pitchFamily="18" charset="0"/>
              </a:rPr>
              <a:t>содержания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дошкольного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образования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(далее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–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ДО),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ориентированного на приобщение детей к традиционным нравственным и социокультурным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ценностям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российского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народа,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воспитание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подрастающего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поколения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как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знающего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уважающего историю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культуру</a:t>
            </a:r>
            <a:r>
              <a:rPr lang="ru-RU" sz="1900" spc="2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своей семьи, большой</a:t>
            </a:r>
            <a:r>
              <a:rPr lang="ru-RU" sz="1900" spc="-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z="1900" spc="1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малой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Родины.</a:t>
            </a:r>
          </a:p>
          <a:p>
            <a:pPr marL="742950" marR="375285" lvl="1" indent="-285750" algn="just">
              <a:lnSpc>
                <a:spcPct val="98000"/>
              </a:lnSpc>
              <a:spcBef>
                <a:spcPts val="630"/>
              </a:spcBef>
              <a:spcAft>
                <a:spcPts val="0"/>
              </a:spcAft>
              <a:buSzPts val="1500"/>
              <a:buFont typeface="Tahoma"/>
              <a:buAutoNum type="arabicPeriod"/>
              <a:tabLst>
                <a:tab pos="619760" algn="l"/>
              </a:tabLst>
            </a:pP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Создание единого федерального образовательного пространства воспитания и обучения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детей от рождения до поступления в начальную школу, обеспечивающего ребенку и его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родителям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(законным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представителям)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spc="-5" dirty="0">
                <a:latin typeface="Times New Roman" pitchFamily="18" charset="0"/>
                <a:ea typeface="Tahoma"/>
                <a:cs typeface="Times New Roman" pitchFamily="18" charset="0"/>
              </a:rPr>
              <a:t>равные,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spc="-5" dirty="0">
                <a:latin typeface="Times New Roman" pitchFamily="18" charset="0"/>
                <a:ea typeface="Tahoma"/>
                <a:cs typeface="Times New Roman" pitchFamily="18" charset="0"/>
              </a:rPr>
              <a:t>качественные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spc="-5" dirty="0">
                <a:latin typeface="Times New Roman" pitchFamily="18" charset="0"/>
                <a:ea typeface="Tahoma"/>
                <a:cs typeface="Times New Roman" pitchFamily="18" charset="0"/>
              </a:rPr>
              <a:t>условия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spc="-5" dirty="0">
                <a:latin typeface="Times New Roman" pitchFamily="18" charset="0"/>
                <a:ea typeface="Tahoma"/>
                <a:cs typeface="Times New Roman" pitchFamily="18" charset="0"/>
              </a:rPr>
              <a:t>ДО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,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вне</a:t>
            </a:r>
            <a:r>
              <a:rPr lang="ru-RU" sz="1900" spc="-45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зависимости от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spc="-5" dirty="0">
                <a:latin typeface="Times New Roman" pitchFamily="18" charset="0"/>
                <a:ea typeface="Tahoma"/>
                <a:cs typeface="Times New Roman" pitchFamily="18" charset="0"/>
              </a:rPr>
              <a:t>места проживания»</a:t>
            </a:r>
          </a:p>
          <a:p>
            <a:pPr>
              <a:spcBef>
                <a:spcPts val="25"/>
              </a:spcBef>
              <a:spcAft>
                <a:spcPts val="0"/>
              </a:spcAft>
            </a:pPr>
            <a:r>
              <a:rPr lang="ru-RU" sz="1900" dirty="0">
                <a:latin typeface="Times New Roman" pitchFamily="18" charset="0"/>
                <a:ea typeface="Tahoma"/>
                <a:cs typeface="Times New Roman" pitchFamily="18" charset="0"/>
              </a:rPr>
              <a:t> </a:t>
            </a:r>
          </a:p>
          <a:p>
            <a:pPr marL="376555" marR="374015" algn="just">
              <a:lnSpc>
                <a:spcPct val="98000"/>
              </a:lnSpc>
              <a:spcAft>
                <a:spcPts val="0"/>
              </a:spcAft>
            </a:pPr>
            <a:r>
              <a:rPr lang="ru-RU" sz="1900" dirty="0">
                <a:latin typeface="Times New Roman" pitchFamily="18" charset="0"/>
                <a:ea typeface="Tahoma"/>
                <a:cs typeface="Times New Roman" pitchFamily="18" charset="0"/>
              </a:rPr>
              <a:t>«Федеральная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dirty="0">
                <a:latin typeface="Times New Roman" pitchFamily="18" charset="0"/>
                <a:ea typeface="Tahoma"/>
                <a:cs typeface="Times New Roman" pitchFamily="18" charset="0"/>
              </a:rPr>
              <a:t>программа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dirty="0">
                <a:latin typeface="Times New Roman" pitchFamily="18" charset="0"/>
                <a:ea typeface="Tahoma"/>
                <a:cs typeface="Times New Roman" pitchFamily="18" charset="0"/>
              </a:rPr>
              <a:t>определяет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единые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для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Российской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Федерации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базовые </a:t>
            </a:r>
            <a:endParaRPr lang="ru-RU" sz="1900" b="1" dirty="0" smtClean="0">
              <a:latin typeface="Times New Roman" pitchFamily="18" charset="0"/>
              <a:ea typeface="Tahoma"/>
              <a:cs typeface="Times New Roman" pitchFamily="18" charset="0"/>
            </a:endParaRPr>
          </a:p>
          <a:p>
            <a:pPr marL="376555" marR="374015" algn="just">
              <a:lnSpc>
                <a:spcPct val="98000"/>
              </a:lnSpc>
              <a:spcAft>
                <a:spcPts val="0"/>
              </a:spcAft>
            </a:pPr>
            <a:r>
              <a:rPr lang="ru-RU" sz="1900" b="1" dirty="0" smtClean="0">
                <a:latin typeface="Times New Roman" pitchFamily="18" charset="0"/>
                <a:ea typeface="Tahoma"/>
                <a:cs typeface="Times New Roman" pitchFamily="18" charset="0"/>
              </a:rPr>
              <a:t>объем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и содержание ДО</a:t>
            </a:r>
            <a:r>
              <a:rPr lang="ru-RU" sz="1900" dirty="0">
                <a:latin typeface="Times New Roman" pitchFamily="18" charset="0"/>
                <a:ea typeface="Tahoma"/>
                <a:cs typeface="Times New Roman" pitchFamily="18" charset="0"/>
              </a:rPr>
              <a:t>, осваиваемые обучающимися в организациях,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dirty="0">
                <a:latin typeface="Times New Roman" pitchFamily="18" charset="0"/>
                <a:ea typeface="Tahoma"/>
                <a:cs typeface="Times New Roman" pitchFamily="18" charset="0"/>
              </a:rPr>
              <a:t>осуществляющих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endParaRPr lang="ru-RU" sz="1900" spc="5" dirty="0" smtClean="0">
              <a:latin typeface="Times New Roman" pitchFamily="18" charset="0"/>
              <a:ea typeface="Tahoma"/>
              <a:cs typeface="Times New Roman" pitchFamily="18" charset="0"/>
            </a:endParaRPr>
          </a:p>
          <a:p>
            <a:pPr marL="376555" marR="374015" algn="just">
              <a:lnSpc>
                <a:spcPct val="98000"/>
              </a:lnSpc>
              <a:spcAft>
                <a:spcPts val="0"/>
              </a:spcAft>
            </a:pPr>
            <a:r>
              <a:rPr lang="ru-RU" sz="1900" dirty="0" smtClean="0">
                <a:latin typeface="Times New Roman" pitchFamily="18" charset="0"/>
                <a:ea typeface="Tahoma"/>
                <a:cs typeface="Times New Roman" pitchFamily="18" charset="0"/>
              </a:rPr>
              <a:t>образовательную</a:t>
            </a:r>
            <a:r>
              <a:rPr lang="ru-RU" sz="1900" spc="5" dirty="0" smtClean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dirty="0">
                <a:latin typeface="Times New Roman" pitchFamily="18" charset="0"/>
                <a:ea typeface="Tahoma"/>
                <a:cs typeface="Times New Roman" pitchFamily="18" charset="0"/>
              </a:rPr>
              <a:t>деятельность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dirty="0">
                <a:latin typeface="Times New Roman" pitchFamily="18" charset="0"/>
                <a:ea typeface="Tahoma"/>
                <a:cs typeface="Times New Roman" pitchFamily="18" charset="0"/>
              </a:rPr>
              <a:t>(далее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dirty="0">
                <a:latin typeface="Times New Roman" pitchFamily="18" charset="0"/>
                <a:ea typeface="Tahoma"/>
                <a:cs typeface="Times New Roman" pitchFamily="18" charset="0"/>
              </a:rPr>
              <a:t>–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dirty="0">
                <a:latin typeface="Times New Roman" pitchFamily="18" charset="0"/>
                <a:ea typeface="Tahoma"/>
                <a:cs typeface="Times New Roman" pitchFamily="18" charset="0"/>
              </a:rPr>
              <a:t>ДОО),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dirty="0"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z="1900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планируемые</a:t>
            </a:r>
            <a:r>
              <a:rPr lang="ru-RU" sz="1900" b="1" spc="-45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результаты</a:t>
            </a:r>
            <a:r>
              <a:rPr lang="ru-RU" sz="1900" b="1" spc="5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освоения</a:t>
            </a:r>
            <a:r>
              <a:rPr lang="ru-RU" sz="1900" b="1" spc="1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endParaRPr lang="ru-RU" sz="1900" b="1" spc="15" dirty="0" smtClean="0">
              <a:latin typeface="Times New Roman" pitchFamily="18" charset="0"/>
              <a:ea typeface="Tahoma"/>
              <a:cs typeface="Times New Roman" pitchFamily="18" charset="0"/>
            </a:endParaRPr>
          </a:p>
          <a:p>
            <a:pPr marL="376555" marR="374015" algn="just">
              <a:lnSpc>
                <a:spcPct val="98000"/>
              </a:lnSpc>
              <a:spcAft>
                <a:spcPts val="0"/>
              </a:spcAft>
            </a:pPr>
            <a:r>
              <a:rPr lang="ru-RU" sz="1900" b="1" dirty="0" smtClean="0">
                <a:latin typeface="Times New Roman" pitchFamily="18" charset="0"/>
                <a:ea typeface="Tahoma"/>
                <a:cs typeface="Times New Roman" pitchFamily="18" charset="0"/>
              </a:rPr>
              <a:t>образовательной</a:t>
            </a:r>
            <a:r>
              <a:rPr lang="ru-RU" sz="1900" b="1" spc="65" dirty="0" smtClean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программы</a:t>
            </a:r>
            <a:r>
              <a:rPr lang="ru-RU" sz="1900" b="1" dirty="0" smtClean="0">
                <a:latin typeface="Times New Roman" pitchFamily="18" charset="0"/>
                <a:ea typeface="Tahoma"/>
                <a:cs typeface="Times New Roman" pitchFamily="18" charset="0"/>
              </a:rPr>
              <a:t>»</a:t>
            </a:r>
            <a:endParaRPr lang="ru-RU" sz="1900" dirty="0">
              <a:latin typeface="Times New Roman" pitchFamily="18" charset="0"/>
              <a:ea typeface="Tahoma"/>
              <a:cs typeface="Times New Roman" pitchFamily="18" charset="0"/>
            </a:endParaRPr>
          </a:p>
          <a:p>
            <a:pPr marL="376555" marR="376555" algn="just">
              <a:lnSpc>
                <a:spcPct val="98000"/>
              </a:lnSpc>
              <a:spcAft>
                <a:spcPts val="0"/>
              </a:spcAft>
            </a:pP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Содержание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и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планируемые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образовательные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результаты,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заявленные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в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ФОП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ДО,</a:t>
            </a:r>
            <a:r>
              <a:rPr lang="ru-RU" sz="1900" b="1" spc="2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ОБЯЗАТЕЛЬНЫ</a:t>
            </a:r>
            <a:r>
              <a:rPr lang="ru-RU" sz="1900" b="1" spc="6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для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достижения</a:t>
            </a:r>
            <a:r>
              <a:rPr lang="ru-RU" sz="1900" b="1" spc="30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в</a:t>
            </a:r>
            <a:r>
              <a:rPr lang="ru-RU" sz="1900" b="1" spc="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каждой</a:t>
            </a:r>
            <a:r>
              <a:rPr lang="ru-RU" sz="1900" b="1" spc="15" dirty="0">
                <a:latin typeface="Times New Roman" pitchFamily="18" charset="0"/>
                <a:ea typeface="Tahoma"/>
                <a:cs typeface="Times New Roman" pitchFamily="18" charset="0"/>
              </a:rPr>
              <a:t> </a:t>
            </a:r>
            <a:r>
              <a:rPr lang="ru-RU" sz="1900" b="1" dirty="0">
                <a:latin typeface="Times New Roman" pitchFamily="18" charset="0"/>
                <a:ea typeface="Tahoma"/>
                <a:cs typeface="Times New Roman" pitchFamily="18" charset="0"/>
              </a:rPr>
              <a:t>ДОО</a:t>
            </a:r>
            <a:endParaRPr lang="ru-RU" sz="1900" dirty="0">
              <a:effectLst/>
              <a:latin typeface="Times New Roman" pitchFamily="18" charset="0"/>
              <a:ea typeface="Tahoma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54" y="411565"/>
            <a:ext cx="782978" cy="78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9462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3918</TotalTime>
  <Words>2671</Words>
  <Application>Microsoft Office PowerPoint</Application>
  <PresentationFormat>Широкоэкранный</PresentationFormat>
  <Paragraphs>406</Paragraphs>
  <Slides>71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71</vt:i4>
      </vt:variant>
    </vt:vector>
  </HeadingPairs>
  <TitlesOfParts>
    <vt:vector size="88" baseType="lpstr">
      <vt:lpstr>Aharoni</vt:lpstr>
      <vt:lpstr>Arial</vt:lpstr>
      <vt:lpstr>Arial MT</vt:lpstr>
      <vt:lpstr>Calibri</vt:lpstr>
      <vt:lpstr>Calibri Light</vt:lpstr>
      <vt:lpstr>Georgia</vt:lpstr>
      <vt:lpstr>Symbol</vt:lpstr>
      <vt:lpstr>Tahoma</vt:lpstr>
      <vt:lpstr>Times</vt:lpstr>
      <vt:lpstr>Times New Roman</vt:lpstr>
      <vt:lpstr>Titillium Web Light</vt:lpstr>
      <vt:lpstr>Wingdings</vt:lpstr>
      <vt:lpstr>Wingdings 3</vt:lpstr>
      <vt:lpstr>Тема Office</vt:lpstr>
      <vt:lpstr>1_Тема Office</vt:lpstr>
      <vt:lpstr>2_Тема Office</vt:lpstr>
      <vt:lpstr>3_Тема Office</vt:lpstr>
      <vt:lpstr>Установочный педагогический совет №1 «Приоритетные линии развития МБДОУ №18 «Мишутка»  в 2023 – 2024г.г.».   </vt:lpstr>
      <vt:lpstr>Повестка педагогического совета №1: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Классификация образовательных программ  по видам и уровням образования</vt:lpstr>
      <vt:lpstr> Федеральная образовательная программа дошкольного образования  Приказ Минпросвещения от 25.11.2022 №1028</vt:lpstr>
      <vt:lpstr> ФОП ДО включает в себя  учебно-методическую документацию,  в состав которой входят:</vt:lpstr>
      <vt:lpstr>ФГОС ДО = Структура ФОП ДО = 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Приказ Министерства просвещения Российской Федерации от 08.11.2022 № 955 «О внесении изменений в некоторые приказы Министерства образования и науки Российской Федерации и Министерства просвещения Российской Федерации, касающиеся федеральных государственных образовательных стандартов общего образования и образования обучающихся с ограниченными возможностями здоровья и умственной отсталостью (интеллектуальными нарушениями)» (зарегистрирован 06.02.2023 № 72264):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АОПДО МБДОУ №18 «Мишутка»  для детей с ТНР</vt:lpstr>
      <vt:lpstr>Slide title</vt:lpstr>
      <vt:lpstr>Стр. 128 - 134 </vt:lpstr>
      <vt:lpstr>Slide title</vt:lpstr>
      <vt:lpstr>Презентация PowerPoint</vt:lpstr>
      <vt:lpstr>Цель обеспечение условий для дошкольного образования, определяемых общими и особыми потребностями детей с ТНР, индивидуальными особенностями их развития и состояния здоровья.  Программа содействует взаимопониманию и сотрудничеству между всеми участниками образовательного процесса, способствует реализации прав обучающихся с ТНР на получение доступного и качественного образования. Обеспечивает развитие способностей каждого ребенка с учетом его индивидуальных образовательных потребностей и интересов.  </vt:lpstr>
      <vt:lpstr> Задачи реализации Программы: *реализация содержания АОП ДО для детей с тяжелыми нарушениями речи; *коррекция недостатков психофизического развития детей с тяжелыми нарушениями речи; *охрана и укрепление физического и психического здоровья детей с ТНР, в том числе их эмоционального благополучия; *обеспечение равных возможностей для полноценного развития детей с ТНР в период дошкольного образования независимо от места проживания, пола, нации, языка, социального статуса; *создание благоприятных условий развития в соответствии с их возрастными, психофизическими и индивидуальными особенностями, развитие способностей и творческого потенциала детей как субъекта отношений с педагогическим работником, родителями (законными представителями), другими детьми; *объединение обучения и воспитания в целостный образовательный процесс на основе духовно-нравственных и социокультурных ценностей, принятых в обществе правил и норм поведения в интересах человека, семьи, общества; </vt:lpstr>
      <vt:lpstr> Задачи реализации Программы: *формирование общей культуры личности детей, развитие их социальных, нравственных, эстетических, интеллектуальных, физических качеств, инициативности, самостоятельности и ответственности;  *формирование предпосылок учебной деятельности; *формирование социокультурной среды, соответствующей психофизическим и индивидуальным особенностям развития детей с тяжелыми нарушениями речи; *обеспечение психолого-педагогической поддержки родителей (законных представителей) и повышение их компетентности в вопросах развития, образования, реабилитации (абилитации), охраны и укрепления здоровья детей с тяжелыми нарушениями речи; *обеспечение преемственности целей, задач и содержания дошкольного и начального общего образования. </vt:lpstr>
      <vt:lpstr>Презентация PowerPoint</vt:lpstr>
      <vt:lpstr>Цель: Создание благоприятных условий, для полноценного проживания ребенком дошкольного детства, обеспечивающих охрану жизни и здоровья детей, предупреждение заболеваемости и травматизма.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Решение педагогического совета №1</vt:lpstr>
      <vt:lpstr>Презентация PowerPoint</vt:lpstr>
      <vt:lpstr>Установочный педагогический совет №1 «Приоритетные линии развития МБДОУ №18 «Мишутка»  в 2023 – 2024г.г.».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совет №2 «Дидактические игры как эффективное средство развития речи детей»</dc:title>
  <dc:creator>Пользователь</dc:creator>
  <cp:lastModifiedBy>user</cp:lastModifiedBy>
  <cp:revision>194</cp:revision>
  <cp:lastPrinted>2023-09-04T13:57:01Z</cp:lastPrinted>
  <dcterms:created xsi:type="dcterms:W3CDTF">2023-02-27T12:28:15Z</dcterms:created>
  <dcterms:modified xsi:type="dcterms:W3CDTF">2023-09-15T06:46:57Z</dcterms:modified>
</cp:coreProperties>
</file>