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74" r:id="rId7"/>
    <p:sldId id="273" r:id="rId8"/>
    <p:sldId id="266" r:id="rId9"/>
    <p:sldId id="267" r:id="rId10"/>
    <p:sldId id="275" r:id="rId11"/>
    <p:sldId id="276" r:id="rId12"/>
    <p:sldId id="277" r:id="rId13"/>
    <p:sldId id="281" r:id="rId14"/>
    <p:sldId id="280" r:id="rId15"/>
    <p:sldId id="285" r:id="rId16"/>
    <p:sldId id="283" r:id="rId17"/>
    <p:sldId id="282" r:id="rId18"/>
    <p:sldId id="28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40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E5CE934-BCEA-4A4A-9AD8-E672BD70DF9C}" type="datetimeFigureOut">
              <a:rPr lang="ru-RU" smtClean="0"/>
              <a:pPr/>
              <a:t>12.09.2021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5DC8FF-01DE-4C67-8E75-3C54B14A9B7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CE934-BCEA-4A4A-9AD8-E672BD70DF9C}" type="datetimeFigureOut">
              <a:rPr lang="ru-RU" smtClean="0"/>
              <a:pPr/>
              <a:t>12.09.2021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5DC8FF-01DE-4C67-8E75-3C54B14A9B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1620158347_21-phonoteka_org-p-vesennii-fon-dlya-obyavleniya-26.jpg"/>
          <p:cNvPicPr>
            <a:picLocks noChangeAspect="1"/>
          </p:cNvPicPr>
          <p:nvPr/>
        </p:nvPicPr>
        <p:blipFill>
          <a:blip r:embed="rId2" cstate="print"/>
          <a:stretch>
            <a:fillRect/>
          </a:stretch>
        </p:blipFill>
        <p:spPr>
          <a:xfrm>
            <a:off x="-108520" y="0"/>
            <a:ext cx="9144000" cy="6854884"/>
          </a:xfrm>
          <a:prstGeom prst="rect">
            <a:avLst/>
          </a:prstGeom>
        </p:spPr>
      </p:pic>
      <p:sp>
        <p:nvSpPr>
          <p:cNvPr id="5" name="TextBox 4"/>
          <p:cNvSpPr txBox="1"/>
          <p:nvPr/>
        </p:nvSpPr>
        <p:spPr>
          <a:xfrm>
            <a:off x="2483768" y="1412776"/>
            <a:ext cx="5184576" cy="369332"/>
          </a:xfrm>
          <a:prstGeom prst="rect">
            <a:avLst/>
          </a:prstGeom>
          <a:noFill/>
        </p:spPr>
        <p:txBody>
          <a:bodyPr wrap="square" rtlCol="0">
            <a:spAutoFit/>
          </a:bodyPr>
          <a:lstStyle/>
          <a:p>
            <a:endParaRPr lang="ru-RU" dirty="0"/>
          </a:p>
        </p:txBody>
      </p:sp>
      <p:sp>
        <p:nvSpPr>
          <p:cNvPr id="6" name="Прямоугольник 5"/>
          <p:cNvSpPr/>
          <p:nvPr/>
        </p:nvSpPr>
        <p:spPr>
          <a:xfrm>
            <a:off x="1547664" y="692696"/>
            <a:ext cx="6840760" cy="1569660"/>
          </a:xfrm>
          <a:prstGeom prst="rect">
            <a:avLst/>
          </a:prstGeom>
          <a:noFill/>
        </p:spPr>
        <p:txBody>
          <a:bodyPr wrap="square" lIns="91440" tIns="45720" rIns="91440" bIns="45720">
            <a:spAutoFit/>
          </a:bodyPr>
          <a:lstStyle/>
          <a:p>
            <a:pPr algn="ctr"/>
            <a:r>
              <a:rPr lang="ru-RU" sz="3200" b="1" dirty="0" smtClean="0">
                <a:ln w="10541" cmpd="sng">
                  <a:solidFill>
                    <a:srgbClr val="7D7D7D">
                      <a:tint val="100000"/>
                      <a:shade val="100000"/>
                      <a:satMod val="110000"/>
                    </a:srgbClr>
                  </a:solidFill>
                  <a:prstDash val="solid"/>
                </a:ln>
                <a:solidFill>
                  <a:srgbClr val="FF33CC"/>
                </a:solidFill>
              </a:rPr>
              <a:t>Из опыта работы: </a:t>
            </a:r>
          </a:p>
          <a:p>
            <a:pPr algn="ctr"/>
            <a:r>
              <a:rPr lang="ru-RU" sz="3200" b="1" dirty="0" smtClean="0">
                <a:ln w="10541" cmpd="sng">
                  <a:solidFill>
                    <a:srgbClr val="7D7D7D">
                      <a:tint val="100000"/>
                      <a:shade val="100000"/>
                      <a:satMod val="110000"/>
                    </a:srgbClr>
                  </a:solidFill>
                  <a:prstDash val="solid"/>
                </a:ln>
                <a:solidFill>
                  <a:srgbClr val="FF33CC"/>
                </a:solidFill>
              </a:rPr>
              <a:t>«Семейный рукописный журнал</a:t>
            </a:r>
          </a:p>
          <a:p>
            <a:pPr algn="ctr"/>
            <a:r>
              <a:rPr lang="ru-RU" sz="3200" b="1" dirty="0" smtClean="0">
                <a:ln w="10541" cmpd="sng">
                  <a:solidFill>
                    <a:srgbClr val="7D7D7D">
                      <a:tint val="100000"/>
                      <a:shade val="100000"/>
                      <a:satMod val="110000"/>
                    </a:srgbClr>
                  </a:solidFill>
                  <a:prstDash val="solid"/>
                </a:ln>
                <a:solidFill>
                  <a:srgbClr val="FF33CC"/>
                </a:solidFill>
              </a:rPr>
              <a:t>в</a:t>
            </a:r>
            <a:r>
              <a:rPr lang="ru-RU" sz="3200" b="1" cap="none" spc="0" dirty="0" smtClean="0">
                <a:ln w="10541" cmpd="sng">
                  <a:solidFill>
                    <a:srgbClr val="7D7D7D">
                      <a:tint val="100000"/>
                      <a:shade val="100000"/>
                      <a:satMod val="110000"/>
                    </a:srgbClr>
                  </a:solidFill>
                  <a:prstDash val="solid"/>
                </a:ln>
                <a:solidFill>
                  <a:srgbClr val="FF33CC"/>
                </a:solidFill>
                <a:effectLst/>
              </a:rPr>
              <a:t> работе с родителями.»</a:t>
            </a:r>
            <a:endParaRPr lang="ru-RU" sz="3200" b="1" cap="none" spc="0" dirty="0">
              <a:ln w="10541" cmpd="sng">
                <a:solidFill>
                  <a:srgbClr val="7D7D7D">
                    <a:tint val="100000"/>
                    <a:shade val="100000"/>
                    <a:satMod val="110000"/>
                  </a:srgbClr>
                </a:solidFill>
                <a:prstDash val="solid"/>
              </a:ln>
              <a:solidFill>
                <a:srgbClr val="FF33CC"/>
              </a:solidFill>
              <a:effectLst/>
            </a:endParaRPr>
          </a:p>
        </p:txBody>
      </p:sp>
      <p:sp>
        <p:nvSpPr>
          <p:cNvPr id="7" name="TextBox 6"/>
          <p:cNvSpPr txBox="1"/>
          <p:nvPr/>
        </p:nvSpPr>
        <p:spPr>
          <a:xfrm>
            <a:off x="3347864" y="3645024"/>
            <a:ext cx="4896544" cy="369332"/>
          </a:xfrm>
          <a:prstGeom prst="rect">
            <a:avLst/>
          </a:prstGeom>
          <a:noFill/>
        </p:spPr>
        <p:txBody>
          <a:bodyPr wrap="square" rtlCol="0">
            <a:spAutoFit/>
          </a:bodyPr>
          <a:lstStyle/>
          <a:p>
            <a:endParaRPr lang="ru-RU" dirty="0"/>
          </a:p>
        </p:txBody>
      </p:sp>
      <p:sp>
        <p:nvSpPr>
          <p:cNvPr id="8" name="Прямоугольник 7"/>
          <p:cNvSpPr/>
          <p:nvPr/>
        </p:nvSpPr>
        <p:spPr>
          <a:xfrm>
            <a:off x="3275856" y="4293096"/>
            <a:ext cx="5472608" cy="1384995"/>
          </a:xfrm>
          <a:prstGeom prst="rect">
            <a:avLst/>
          </a:prstGeom>
          <a:noFill/>
        </p:spPr>
        <p:txBody>
          <a:bodyPr wrap="square" lIns="91440" tIns="45720" rIns="91440" bIns="45720">
            <a:spAutoFit/>
          </a:bodyPr>
          <a:lstStyle/>
          <a:p>
            <a:pPr algn="ct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Подготовила:</a:t>
            </a:r>
          </a:p>
          <a:p>
            <a:pPr algn="ct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воспитатель</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I </a:t>
            </a: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КК</a:t>
            </a:r>
          </a:p>
          <a:p>
            <a:pPr algn="ct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Боева Ирина Александровна </a:t>
            </a:r>
            <a:endParaRPr lang="ru-RU"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sp>
        <p:nvSpPr>
          <p:cNvPr id="7169" name="Rectangle 1"/>
          <p:cNvSpPr>
            <a:spLocks noChangeArrowheads="1"/>
          </p:cNvSpPr>
          <p:nvPr/>
        </p:nvSpPr>
        <p:spPr bwMode="auto">
          <a:xfrm>
            <a:off x="1763688" y="235807"/>
            <a:ext cx="64807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2400" b="1"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ПРОСТЫЕ ПРАВИЛА ОБЩЕНИЯ </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lang="ru-RU" sz="2400" b="1" dirty="0" smtClean="0">
                <a:solidFill>
                  <a:schemeClr val="accent2">
                    <a:lumMod val="75000"/>
                  </a:schemeClr>
                </a:solidFill>
                <a:latin typeface="Times New Roman" pitchFamily="18" charset="0"/>
                <a:ea typeface="Times New Roman" pitchFamily="18" charset="0"/>
                <a:cs typeface="Times New Roman" pitchFamily="18" charset="0"/>
              </a:rPr>
              <a:t> </a:t>
            </a:r>
            <a:r>
              <a:rPr lang="ru-RU" sz="2400" b="1" dirty="0" smtClean="0">
                <a:solidFill>
                  <a:schemeClr val="accent2">
                    <a:lumMod val="75000"/>
                  </a:schemeClr>
                </a:solidFill>
                <a:latin typeface="Times New Roman" pitchFamily="18" charset="0"/>
                <a:ea typeface="Times New Roman" pitchFamily="18" charset="0"/>
                <a:cs typeface="Times New Roman" pitchFamily="18" charset="0"/>
              </a:rPr>
              <a:t>                          </a:t>
            </a:r>
            <a:r>
              <a:rPr kumimoji="0" lang="ru-RU" sz="2400" b="1"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С РЕБЕНКОМ.</a:t>
            </a:r>
            <a:endParaRPr kumimoji="0" lang="ru-RU" sz="2400" b="1"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Постарайтесь найти время дать ответ на каждый вопрос ребенка («глупых» вопросов не бывает ни в каком возрасте, ведь дети постоянно познают мир). Иногда «бессмысленные»вопросы дети задают, чтобы привлечь ваше внимание, им не хватает вашего общения. Если затрудняетесь ответить сразу или не располагаете временем, то перенесите разговор (у вас появится возможность заглянуть в книги или посоветоваться со специалистом): «Спасибо, очень интересный и сложный вопрос…Я рад обсудить и ответить…Давай вместе поищем ответ в энциклопедии…».</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Будьте искренни и открыты, так легче обрести взаимное доверие.</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Приложите все усилия, чтобы понять, что на уме у вашего ребенка, вслушайтесь в смысл сказанного, а не в произносимые слова. Только тогда у вас состоится контакт и вы сможете узнать проблемы и мир вашего ребенка</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0B050"/>
                </a:solidFill>
                <a:effectLst/>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Разговаривайте друг с другом как можно чаще, совместно планируя и осуществляя интересные дела. Если общения не происходит, то вы отдаляетесь друг от друга.  </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pic>
        <p:nvPicPr>
          <p:cNvPr id="6145" name="Рисунок 34" descr="Смешные статусы про маму"/>
          <p:cNvPicPr>
            <a:picLocks noChangeAspect="1" noChangeArrowheads="1"/>
          </p:cNvPicPr>
          <p:nvPr/>
        </p:nvPicPr>
        <p:blipFill>
          <a:blip r:embed="rId3" cstate="print"/>
          <a:srcRect/>
          <a:stretch>
            <a:fillRect/>
          </a:stretch>
        </p:blipFill>
        <p:spPr bwMode="auto">
          <a:xfrm>
            <a:off x="2555776" y="764704"/>
            <a:ext cx="5256584"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395520" cy="6858000"/>
          </a:xfrm>
          <a:prstGeom prst="rect">
            <a:avLst/>
          </a:prstGeom>
        </p:spPr>
      </p:pic>
      <p:sp>
        <p:nvSpPr>
          <p:cNvPr id="5121" name="Rectangle 1"/>
          <p:cNvSpPr>
            <a:spLocks noChangeArrowheads="1"/>
          </p:cNvSpPr>
          <p:nvPr/>
        </p:nvSpPr>
        <p:spPr bwMode="auto">
          <a:xfrm>
            <a:off x="1691680" y="957049"/>
            <a:ext cx="6768752" cy="4964745"/>
          </a:xfrm>
          <a:prstGeom prst="rect">
            <a:avLst/>
          </a:prstGeom>
          <a:solidFill>
            <a:srgbClr val="FFFFFF"/>
          </a:solidFill>
          <a:ln w="9525">
            <a:noFill/>
            <a:miter lim="800000"/>
            <a:headEnd/>
            <a:tailEnd/>
          </a:ln>
          <a:effectLst/>
        </p:spPr>
        <p:txBody>
          <a:bodyPr vert="horz" wrap="square" lIns="91440" tIns="45720" rIns="91440" bIns="238050" numCol="1" anchor="ctr" anchorCtr="0" compatLnSpc="1">
            <a:prstTxWarp prst="textNoShape">
              <a:avLst/>
            </a:prstTxWarp>
            <a:spAutoFit/>
          </a:bodyPr>
          <a:lstStyle/>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А у вас тоже на мобильнике бывает 32 пропущенных вызова от мамы, если вы на 33 минуты забыли телефон в другой комнате?</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Мамочка, у тебя была мечта?                                                                                                          — Была!                                                                                                                                               — А сейчас?                                                                                                                                       — А сейчас идет рядом и задает вопросы!</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Все матери имеют физический недостаток – у них всего две руки.</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Пропущенные вызовы: от Папа (1), от Брат (1), от Мама (48).Только мама может по двадцать раз спрашивать как дела, чтобы на двадцатый раз услышать правду… и утешить!</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Я завидую только одному человеку на всём белом свете - это своей маме, потому что у неё такая умная и красивая дочь.</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Мама одного ребенка наивна и неопытна, как новобранец. Мама двух детей спокойна и уверенна, как </a:t>
            </a:r>
            <a:r>
              <a:rPr kumimoji="0" lang="ru-RU" sz="1600" b="0" i="0" u="none" strike="noStrike" cap="none" normalizeH="0" baseline="0" dirty="0" err="1" smtClean="0">
                <a:ln>
                  <a:noFill/>
                </a:ln>
                <a:solidFill>
                  <a:srgbClr val="7030A0"/>
                </a:solidFill>
                <a:effectLst/>
                <a:latin typeface="Times New Roman" pitchFamily="18" charset="0"/>
                <a:ea typeface="Times New Roman" pitchFamily="18" charset="0"/>
                <a:cs typeface="Times New Roman" pitchFamily="18" charset="0"/>
              </a:rPr>
              <a:t>дембель</a:t>
            </a: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Мама трех детей — это спецназ</a:t>
            </a:r>
            <a:r>
              <a:rPr kumimoji="0" lang="ru-RU" sz="1600" b="0" i="0" u="none" strike="noStrike" cap="none" normalizeH="0" baseline="0" dirty="0" smtClean="0">
                <a:ln>
                  <a:noFill/>
                </a:ln>
                <a:solidFill>
                  <a:srgbClr val="4B4B4B"/>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sp>
        <p:nvSpPr>
          <p:cNvPr id="32769" name="Rectangle 1"/>
          <p:cNvSpPr>
            <a:spLocks noChangeArrowheads="1"/>
          </p:cNvSpPr>
          <p:nvPr/>
        </p:nvSpPr>
        <p:spPr bwMode="auto">
          <a:xfrm>
            <a:off x="2123728" y="1013790"/>
            <a:ext cx="5760640" cy="4964745"/>
          </a:xfrm>
          <a:prstGeom prst="rect">
            <a:avLst/>
          </a:prstGeom>
          <a:solidFill>
            <a:srgbClr val="FFFFFF"/>
          </a:solidFill>
          <a:ln w="9525">
            <a:noFill/>
            <a:miter lim="800000"/>
            <a:headEnd/>
            <a:tailEnd/>
          </a:ln>
          <a:effectLst/>
        </p:spPr>
        <p:txBody>
          <a:bodyPr vert="horz" wrap="square" lIns="91440" tIns="45720" rIns="91440" bIns="238050" numCol="1" anchor="ctr" anchorCtr="0" compatLnSpc="1">
            <a:prstTxWarp prst="textNoShape">
              <a:avLst/>
            </a:prstTxWarp>
            <a:spAutoFit/>
          </a:bodyPr>
          <a:lstStyle/>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От скольких глупых и недобрых поступков нас уберегла мысль: «А что я скажу маме?»!</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Мама маленькому сыну:                                                                                                             — Вот подумай, я дала тебе жизнь, ухаживаю за тобой, помогаю, учу, а ты что для меня сделал?                                                                                                                                              — А я сделал тебя мамой…</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В 10 лет — мама всё знает, в 16 лет — мама не всё знает, в 20 лет — мама вообще ничего не знает, в 30 — надо было слушать маму…</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Быть мамой — самая приятная работа! Зарплату платят поцелуями.</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Мамы как пуговки — на них все держится.</a:t>
            </a:r>
          </a:p>
          <a:p>
            <a:pPr marL="0" marR="0" lvl="0" indent="107950" algn="l" defTabSz="914400" rtl="0" eaLnBrk="1" fontAlgn="base" latinLnBrk="0" hangingPunct="1">
              <a:lnSpc>
                <a:spcPct val="100000"/>
              </a:lnSpc>
              <a:spcBef>
                <a:spcPct val="0"/>
              </a:spcBef>
              <a:spcAft>
                <a:spcPct val="0"/>
              </a:spcAft>
              <a:buClrTx/>
              <a:buSzTx/>
              <a:buFontTx/>
              <a:buNone/>
              <a:tabLst/>
            </a:pPr>
            <a:endParaRPr lang="ru-RU" sz="1600" dirty="0" smtClean="0">
              <a:solidFill>
                <a:srgbClr val="7030A0"/>
              </a:solidFill>
              <a:latin typeface="Times New Roman" pitchFamily="18" charset="0"/>
              <a:ea typeface="Times New Roman" pitchFamily="18" charset="0"/>
              <a:cs typeface="Times New Roman" pitchFamily="18" charset="0"/>
            </a:endParaRPr>
          </a:p>
          <a:p>
            <a:pPr marL="0" marR="0" lvl="0" indent="10795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Любовь мамы — уютный дворик, в котором всегда тепло и солнечно</a:t>
            </a:r>
            <a:r>
              <a:rPr kumimoji="0" lang="ru-RU" sz="1600" b="0" i="0" u="none" strike="noStrike" cap="none" normalizeH="0" baseline="0" dirty="0" smtClean="0">
                <a:ln>
                  <a:noFill/>
                </a:ln>
                <a:solidFill>
                  <a:srgbClr val="7030A0"/>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pic>
        <p:nvPicPr>
          <p:cNvPr id="33793" name="Рисунок 40" descr="http://dsivushkaspassk.ucoz.net/ogdoki/dlyroditelei/1/2.jpg"/>
          <p:cNvPicPr>
            <a:picLocks noChangeAspect="1" noChangeArrowheads="1"/>
          </p:cNvPicPr>
          <p:nvPr/>
        </p:nvPicPr>
        <p:blipFill>
          <a:blip r:embed="rId3" cstate="print"/>
          <a:srcRect/>
          <a:stretch>
            <a:fillRect/>
          </a:stretch>
        </p:blipFill>
        <p:spPr bwMode="auto">
          <a:xfrm>
            <a:off x="1979712" y="764704"/>
            <a:ext cx="6840760"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pic>
        <p:nvPicPr>
          <p:cNvPr id="34818" name="Рисунок 37" descr="http://kogschool7.ru/storage/app/uploads/public/5be/aec/e6b/5beaece6b717e144308999.jpg"/>
          <p:cNvPicPr>
            <a:picLocks noChangeAspect="1" noChangeArrowheads="1"/>
          </p:cNvPicPr>
          <p:nvPr/>
        </p:nvPicPr>
        <p:blipFill>
          <a:blip r:embed="rId3" cstate="print"/>
          <a:srcRect/>
          <a:stretch>
            <a:fillRect/>
          </a:stretch>
        </p:blipFill>
        <p:spPr bwMode="auto">
          <a:xfrm>
            <a:off x="2555776" y="260648"/>
            <a:ext cx="6048672"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sp>
        <p:nvSpPr>
          <p:cNvPr id="6" name="Прямоугольник 5"/>
          <p:cNvSpPr/>
          <p:nvPr/>
        </p:nvSpPr>
        <p:spPr>
          <a:xfrm>
            <a:off x="1910760" y="1916832"/>
            <a:ext cx="6261640" cy="1261884"/>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400" b="1" cap="all" dirty="0" smtClean="0">
                <a:ln w="0"/>
                <a:solidFill>
                  <a:srgbClr val="FF0000"/>
                </a:solidFill>
                <a:effectLst>
                  <a:reflection blurRad="12700" stA="50000" endPos="50000" dist="5000" dir="5400000" sy="-100000" rotWithShape="0"/>
                </a:effectLst>
              </a:rPr>
              <a:t>Что такое СЧАСТЬЕ?</a:t>
            </a:r>
          </a:p>
          <a:p>
            <a:pPr algn="ctr"/>
            <a:r>
              <a:rPr lang="ru-RU" sz="3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Высказывания детей</a:t>
            </a:r>
            <a:endParaRPr lang="ru-RU" sz="3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sp>
        <p:nvSpPr>
          <p:cNvPr id="31745" name="Rectangle 1"/>
          <p:cNvSpPr>
            <a:spLocks noChangeArrowheads="1"/>
          </p:cNvSpPr>
          <p:nvPr/>
        </p:nvSpPr>
        <p:spPr bwMode="auto">
          <a:xfrm>
            <a:off x="2051720" y="374897"/>
            <a:ext cx="6624736"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Что такое счастье по мнению детей</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Аня:</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«Счастье – это когда что-то подарят. Я люблю много подарков. Особенно таких какие я хочу.»</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Никита:</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«Счастье – это когда мне подарили собаку. Теперь у меня есть – друг, мой питомец».</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Женя:</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«Счастье – это когда много друзей».</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Кирилл:</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«Счастье – это когда мне подарки дарят. Человек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ниндзяго</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Тая: </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 для моей мамы счастье – это когда я рядом. А я люблю свою маму. И когда мы кушаем с ней конфетки».</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Лиза:</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«Счастье - когда можно есть снег и лизать сосульки».</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Ирина: </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«Счастье - это когда можно бегать под дождем и ходить по лужам».</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Вика:  </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«Счастье – это деньги. Всякое разное оно бывает. Для того чтобы быть счастливым, нужно много денег собрать».</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err="1" smtClean="0">
                <a:ln>
                  <a:noFill/>
                </a:ln>
                <a:solidFill>
                  <a:srgbClr val="002060"/>
                </a:solidFill>
                <a:effectLst/>
                <a:latin typeface="Times New Roman" pitchFamily="18" charset="0"/>
                <a:ea typeface="Arial Unicode MS" pitchFamily="34" charset="-128"/>
                <a:cs typeface="Times New Roman" pitchFamily="18" charset="0"/>
              </a:rPr>
              <a:t>Стефа</a:t>
            </a:r>
            <a:r>
              <a:rPr kumimoji="0" lang="ru-RU" b="1" i="0" u="none" strike="noStrike" cap="none" normalizeH="0" baseline="0" dirty="0" smtClean="0">
                <a:ln>
                  <a:noFill/>
                </a:ln>
                <a:solidFill>
                  <a:srgbClr val="002060"/>
                </a:solidFill>
                <a:effectLst/>
                <a:latin typeface="Times New Roman" pitchFamily="18" charset="0"/>
                <a:ea typeface="Arial Unicode MS" pitchFamily="34" charset="-128"/>
                <a:cs typeface="Times New Roman" pitchFamily="18" charset="0"/>
              </a:rPr>
              <a:t>: </a:t>
            </a:r>
            <a:r>
              <a:rPr kumimoji="0" lang="ru-RU" b="0" i="0" u="none" strike="noStrike" cap="none" normalizeH="0" baseline="0" dirty="0" smtClean="0">
                <a:ln>
                  <a:noFill/>
                </a:ln>
                <a:solidFill>
                  <a:srgbClr val="002060"/>
                </a:solidFill>
                <a:effectLst/>
                <a:latin typeface="Times New Roman" pitchFamily="18" charset="0"/>
                <a:ea typeface="Arial Unicode MS" pitchFamily="34" charset="-128"/>
                <a:cs typeface="Times New Roman" pitchFamily="18" charset="0"/>
              </a:rPr>
              <a:t> «Счастье оно счастливое. Я рада, что у меня есть мама и папа, и деда с бабушкой, и братик, и две сестрички. Большая семья».</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2060"/>
                </a:solidFill>
                <a:effectLst/>
                <a:latin typeface="Times New Roman" pitchFamily="18" charset="0"/>
                <a:ea typeface="Arial Unicode MS" pitchFamily="34" charset="-128"/>
                <a:cs typeface="Times New Roman" pitchFamily="18" charset="0"/>
              </a:rPr>
              <a:t>Матвей: </a:t>
            </a:r>
            <a:r>
              <a:rPr kumimoji="0" lang="ru-RU" b="0" i="0" u="none" strike="noStrike" cap="none" normalizeH="0" baseline="0" dirty="0" smtClean="0">
                <a:ln>
                  <a:noFill/>
                </a:ln>
                <a:solidFill>
                  <a:srgbClr val="002060"/>
                </a:solidFill>
                <a:effectLst/>
                <a:latin typeface="Times New Roman" pitchFamily="18" charset="0"/>
                <a:ea typeface="Arial Unicode MS" pitchFamily="34" charset="-128"/>
                <a:cs typeface="Times New Roman" pitchFamily="18" charset="0"/>
              </a:rPr>
              <a:t>«Счастье в сердце.  Когда всё хорошо случается, тогда у меня сердце хорошее становится и радостное. Например, когда мы поехали все на море, на машине. Было весело».</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171400"/>
            <a:ext cx="9144000" cy="7334672"/>
          </a:xfrm>
          <a:prstGeom prst="rect">
            <a:avLst/>
          </a:prstGeom>
        </p:spPr>
      </p:pic>
      <p:sp>
        <p:nvSpPr>
          <p:cNvPr id="29697" name="Rectangle 1"/>
          <p:cNvSpPr>
            <a:spLocks noChangeArrowheads="1"/>
          </p:cNvSpPr>
          <p:nvPr/>
        </p:nvSpPr>
        <p:spPr bwMode="auto">
          <a:xfrm>
            <a:off x="2987824" y="978961"/>
            <a:ext cx="3096344" cy="5571955"/>
          </a:xfrm>
          <a:prstGeom prst="rect">
            <a:avLst/>
          </a:prstGeom>
          <a:solidFill>
            <a:srgbClr val="FFFFFF"/>
          </a:solidFill>
          <a:ln w="9525">
            <a:noFill/>
            <a:miter lim="800000"/>
            <a:headEnd/>
            <a:tailEnd/>
          </a:ln>
          <a:effectLst/>
        </p:spPr>
        <p:txBody>
          <a:bodyPr vert="horz" wrap="square" lIns="91440" tIns="126960" rIns="91440" bIns="133308"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300" b="1" u="sng" strike="noStrike" cap="none" normalizeH="0" baseline="0" dirty="0" smtClean="0">
                <a:ln>
                  <a:noFill/>
                </a:ln>
                <a:solidFill>
                  <a:srgbClr val="000000"/>
                </a:solidFill>
                <a:effectLst/>
                <a:latin typeface="Arial" pitchFamily="34" charset="0"/>
                <a:cs typeface="Arial" pitchFamily="34" charset="0"/>
              </a:rPr>
              <a:t>      </a:t>
            </a:r>
            <a:endParaRPr lang="ru-RU" sz="2800" b="1" u="sng" dirty="0" smtClean="0">
              <a:solidFill>
                <a:srgbClr val="000000"/>
              </a:solidFill>
              <a:latin typeface="Times New Roman" pitchFamily="18" charset="0"/>
              <a:cs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ru-RU" sz="2800" b="1" i="1" strike="noStrike" cap="none" normalizeH="0" baseline="0" dirty="0" smtClean="0">
                <a:ln>
                  <a:noFill/>
                </a:ln>
                <a:solidFill>
                  <a:srgbClr val="000000"/>
                </a:solidFill>
                <a:effectLst/>
                <a:latin typeface="Times New Roman" pitchFamily="18" charset="0"/>
                <a:cs typeface="Times New Roman" pitchFamily="18" charset="0"/>
              </a:rPr>
              <a:t>        </a:t>
            </a:r>
            <a:endParaRPr kumimoji="0" lang="ru-RU" sz="2800" b="1" i="0" strike="noStrike" cap="none" normalizeH="0" baseline="0" dirty="0" smtClean="0">
              <a:ln>
                <a:noFill/>
              </a:ln>
              <a:solidFill>
                <a:srgbClr val="4F81BD"/>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Счастье бродит где-то рядом,</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Среди правды, среди лжи.</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Улови его ты взглядом,</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Просто, просто удержи.</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Пусть оно в стекло окошка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вам когда—</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нибудь</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войдёт.</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Пускай мало, пусть немножко,</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Хоть немного повезёт.</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Будет в этом вам удача,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Есть коль хватка или прыть.</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Ведь тут главная задача—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Счастье то не упустить.</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Знай, оно— как будто птица</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 трусливое на вид.</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успеешь ухватится—</a:t>
            </a:r>
            <a:b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Тут же, тут же улетит.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1475656" y="836712"/>
            <a:ext cx="7128792" cy="707886"/>
          </a:xfrm>
          <a:prstGeom prst="rect">
            <a:avLst/>
          </a:prstGeom>
          <a:noFill/>
        </p:spPr>
        <p:txBody>
          <a:bodyPr wrap="square" lIns="91440" tIns="45720" rIns="91440" bIns="45720">
            <a:spAutoFit/>
          </a:bodyPr>
          <a:lstStyle/>
          <a:p>
            <a:pPr algn="ctr"/>
            <a:r>
              <a:rPr lang="ru-RU" sz="4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Счастье бродит где то рядом.</a:t>
            </a:r>
            <a:endParaRPr lang="ru-RU" sz="40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620158347_21-phonoteka_org-p-vesennii-fon-dlya-obyavleniya-26.jpg"/>
          <p:cNvPicPr>
            <a:picLocks noGrp="1" noChangeAspect="1"/>
          </p:cNvPicPr>
          <p:nvPr>
            <p:ph idx="1"/>
          </p:nvPr>
        </p:nvPicPr>
        <p:blipFill>
          <a:blip r:embed="rId2" cstate="print"/>
          <a:stretch>
            <a:fillRect/>
          </a:stretch>
        </p:blipFill>
        <p:spPr>
          <a:xfrm>
            <a:off x="0" y="0"/>
            <a:ext cx="9144000" cy="6858000"/>
          </a:xfrm>
        </p:spPr>
      </p:pic>
      <p:sp>
        <p:nvSpPr>
          <p:cNvPr id="4" name="Прямоугольник 3"/>
          <p:cNvSpPr/>
          <p:nvPr/>
        </p:nvSpPr>
        <p:spPr>
          <a:xfrm>
            <a:off x="2286000" y="1196752"/>
            <a:ext cx="5454352" cy="4093428"/>
          </a:xfrm>
          <a:prstGeom prst="rect">
            <a:avLst/>
          </a:prstGeom>
        </p:spPr>
        <p:txBody>
          <a:bodyPr wrap="square">
            <a:spAutoFit/>
          </a:bodyPr>
          <a:lstStyle/>
          <a:p>
            <a:r>
              <a:rPr lang="ru-RU" sz="2000" dirty="0" smtClean="0">
                <a:solidFill>
                  <a:schemeClr val="accent5">
                    <a:lumMod val="75000"/>
                  </a:schemeClr>
                </a:solidFill>
                <a:latin typeface="Times New Roman" pitchFamily="18" charset="0"/>
                <a:cs typeface="Times New Roman" pitchFamily="18" charset="0"/>
              </a:rPr>
              <a:t>23 января — день ручного письма или почерка, а также отличный повод поговорить о пользе, которую получает человек, пишущий от руки. Информация об этом не нова, но в современном мире мы всё чаще отказываемся от ручки с бумагой в пользу клавиатуры и экрана, поэтому мы решили, что поднять эту тему лишний раз определённо стоит. К тому же, это </a:t>
            </a:r>
            <a:r>
              <a:rPr lang="ru-RU" sz="2000" dirty="0" err="1" smtClean="0">
                <a:solidFill>
                  <a:schemeClr val="accent5">
                    <a:lumMod val="75000"/>
                  </a:schemeClr>
                </a:solidFill>
                <a:latin typeface="Times New Roman" pitchFamily="18" charset="0"/>
                <a:cs typeface="Times New Roman" pitchFamily="18" charset="0"/>
              </a:rPr>
              <a:t>интересно.На</a:t>
            </a:r>
            <a:r>
              <a:rPr lang="ru-RU" sz="2000" dirty="0" smtClean="0">
                <a:solidFill>
                  <a:schemeClr val="accent5">
                    <a:lumMod val="75000"/>
                  </a:schemeClr>
                </a:solidFill>
                <a:latin typeface="Times New Roman" pitchFamily="18" charset="0"/>
                <a:cs typeface="Times New Roman" pitchFamily="18" charset="0"/>
              </a:rPr>
              <a:t> родительском собрании воспитателем была озвучена тема о написании  рукописного журнала группы. Совместно были выбраны темы и вопросы, родители помогали в сборе информации и оформлении журнала.</a:t>
            </a:r>
            <a:endParaRPr lang="ru-RU" sz="2000" dirty="0">
              <a:solidFill>
                <a:schemeClr val="accent5">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4" descr="1620158347_21-phonoteka_org-p-vesennii-fon-dlya-obyavleniya-26.jpg"/>
          <p:cNvPicPr>
            <a:picLocks noChangeAspect="1"/>
          </p:cNvPicPr>
          <p:nvPr/>
        </p:nvPicPr>
        <p:blipFill>
          <a:blip r:embed="rId2" cstate="print"/>
          <a:stretch>
            <a:fillRect/>
          </a:stretch>
        </p:blipFill>
        <p:spPr>
          <a:xfrm>
            <a:off x="0" y="0"/>
            <a:ext cx="9144000" cy="6858000"/>
          </a:xfrm>
          <a:prstGeom prst="rect">
            <a:avLst/>
          </a:prstGeom>
        </p:spPr>
      </p:pic>
      <p:sp>
        <p:nvSpPr>
          <p:cNvPr id="22530" name="WordArt 2"/>
          <p:cNvSpPr>
            <a:spLocks noChangeArrowheads="1" noChangeShapeType="1" noTextEdit="1"/>
          </p:cNvSpPr>
          <p:nvPr/>
        </p:nvSpPr>
        <p:spPr bwMode="auto">
          <a:xfrm>
            <a:off x="1979712" y="908720"/>
            <a:ext cx="5688632" cy="1440160"/>
          </a:xfrm>
          <a:prstGeom prst="rect">
            <a:avLst/>
          </a:prstGeom>
        </p:spPr>
        <p:txBody>
          <a:bodyPr wrap="none" fromWordArt="1">
            <a:prstTxWarp prst="textPlain">
              <a:avLst>
                <a:gd name="adj" fmla="val 49876"/>
              </a:avLst>
            </a:prstTxWarp>
          </a:bodyPr>
          <a:lstStyle/>
          <a:p>
            <a:pPr algn="ctr" rtl="0"/>
            <a:r>
              <a:rPr lang="ru-RU" sz="3600" kern="10" spc="0" dirty="0" smtClean="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rPr>
              <a:t>Рукописный журнал.</a:t>
            </a:r>
            <a:endParaRPr lang="ru-RU" sz="3600" kern="10" spc="0" dirty="0">
              <a:ln w="12700">
                <a:solidFill>
                  <a:srgbClr val="3333CC"/>
                </a:solidFill>
                <a:round/>
                <a:headEnd/>
                <a:tailEnd/>
              </a:ln>
              <a:solidFill>
                <a:srgbClr val="B2B2B2">
                  <a:alpha val="50000"/>
                </a:srgbClr>
              </a:solidFill>
              <a:effectLst>
                <a:outerShdw dist="45791" dir="2021404" algn="ctr" rotWithShape="0">
                  <a:srgbClr val="9999FF"/>
                </a:outerShdw>
              </a:effectLst>
              <a:latin typeface="Arial Black"/>
            </a:endParaRPr>
          </a:p>
        </p:txBody>
      </p:sp>
      <p:sp>
        <p:nvSpPr>
          <p:cNvPr id="22529" name="WordArt 1"/>
          <p:cNvSpPr>
            <a:spLocks noChangeArrowheads="1" noChangeShapeType="1" noTextEdit="1"/>
          </p:cNvSpPr>
          <p:nvPr/>
        </p:nvSpPr>
        <p:spPr bwMode="auto">
          <a:xfrm rot="10608555" flipH="1" flipV="1">
            <a:off x="2494207" y="3073063"/>
            <a:ext cx="5392475" cy="2520381"/>
          </a:xfrm>
          <a:prstGeom prst="rect">
            <a:avLst/>
          </a:prstGeom>
        </p:spPr>
        <p:txBody>
          <a:bodyPr wrap="none" fromWordArt="1">
            <a:prstTxWarp prst="textPlain">
              <a:avLst>
                <a:gd name="adj" fmla="val 50389"/>
              </a:avLst>
            </a:prstTxWarp>
          </a:bodyPr>
          <a:lstStyle/>
          <a:p>
            <a:pPr algn="ctr" rtl="0"/>
            <a:r>
              <a:rPr lang="ru-RU" sz="3600" kern="10" spc="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 Семейное гнездышко".</a:t>
            </a:r>
            <a:endParaRPr lang="ru-RU" sz="3600" kern="10" spc="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sp>
        <p:nvSpPr>
          <p:cNvPr id="22531" name="Rectangle 3"/>
          <p:cNvSpPr>
            <a:spLocks noChangeArrowheads="1"/>
          </p:cNvSpPr>
          <p:nvPr/>
        </p:nvSpPr>
        <p:spPr bwMode="auto">
          <a:xfrm>
            <a:off x="0" y="352155"/>
            <a:ext cx="7884368"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2" name="Rectangle 4"/>
          <p:cNvSpPr>
            <a:spLocks noChangeArrowheads="1"/>
          </p:cNvSpPr>
          <p:nvPr/>
        </p:nvSpPr>
        <p:spPr bwMode="auto">
          <a:xfrm>
            <a:off x="0" y="12382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2533" name="Rectangle 5"/>
          <p:cNvSpPr>
            <a:spLocks noChangeArrowheads="1"/>
          </p:cNvSpPr>
          <p:nvPr/>
        </p:nvSpPr>
        <p:spPr bwMode="auto">
          <a:xfrm>
            <a:off x="0" y="23431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4" descr="1620158347_21-phonoteka_org-p-vesennii-fon-dlya-obyavleniya-26.jpg"/>
          <p:cNvPicPr>
            <a:picLocks noChangeAspect="1"/>
          </p:cNvPicPr>
          <p:nvPr/>
        </p:nvPicPr>
        <p:blipFill>
          <a:blip r:embed="rId2" cstate="print"/>
          <a:stretch>
            <a:fillRect/>
          </a:stretch>
        </p:blipFill>
        <p:spPr>
          <a:xfrm>
            <a:off x="0" y="0"/>
            <a:ext cx="15517216" cy="6858000"/>
          </a:xfrm>
          <a:prstGeom prst="rect">
            <a:avLst/>
          </a:prstGeom>
        </p:spPr>
      </p:pic>
      <p:sp>
        <p:nvSpPr>
          <p:cNvPr id="20481" name="WordArt 1"/>
          <p:cNvSpPr>
            <a:spLocks noChangeArrowheads="1" noChangeShapeType="1" noTextEdit="1"/>
          </p:cNvSpPr>
          <p:nvPr/>
        </p:nvSpPr>
        <p:spPr bwMode="auto">
          <a:xfrm>
            <a:off x="2771800" y="980729"/>
            <a:ext cx="5544616" cy="1080119"/>
          </a:xfrm>
          <a:prstGeom prst="rect">
            <a:avLst/>
          </a:prstGeom>
        </p:spPr>
        <p:txBody>
          <a:bodyPr wrap="none" fromWordArt="1">
            <a:prstTxWarp prst="textPlain">
              <a:avLst>
                <a:gd name="adj" fmla="val 50324"/>
              </a:avLst>
            </a:prstTxWarp>
            <a:scene3d>
              <a:camera prst="legacyPerspectiveTopLeft"/>
              <a:lightRig rig="legacyNormal3" dir="r"/>
            </a:scene3d>
            <a:sp3d extrusionH="201600" prstMaterial="legacyMetal">
              <a:extrusionClr>
                <a:srgbClr val="FFFFFF"/>
              </a:extrusionClr>
            </a:sp3d>
          </a:bodyPr>
          <a:lstStyle/>
          <a:p>
            <a:pPr algn="ctr" rtl="0"/>
            <a:r>
              <a:rPr lang="ru-RU" sz="3600" kern="10" spc="0" dirty="0" smtClean="0">
                <a:ln w="9525">
                  <a:round/>
                  <a:headEnd/>
                  <a:tailEnd/>
                </a:ln>
                <a:solidFill>
                  <a:srgbClr val="0070C0"/>
                </a:solidFill>
                <a:effectLst/>
                <a:latin typeface="Times New Roman"/>
                <a:cs typeface="Times New Roman"/>
              </a:rPr>
              <a:t>Цитата дня.</a:t>
            </a:r>
            <a:endParaRPr lang="ru-RU" sz="3600" kern="10" spc="0" dirty="0">
              <a:ln w="9525">
                <a:round/>
                <a:headEnd/>
                <a:tailEnd/>
              </a:ln>
              <a:solidFill>
                <a:srgbClr val="0070C0"/>
              </a:solidFill>
              <a:effectLst/>
              <a:latin typeface="Times New Roman"/>
              <a:cs typeface="Times New Roman"/>
            </a:endParaRPr>
          </a:p>
        </p:txBody>
      </p:sp>
      <p:sp>
        <p:nvSpPr>
          <p:cNvPr id="20483" name="Rectangle 3"/>
          <p:cNvSpPr>
            <a:spLocks noChangeArrowheads="1"/>
          </p:cNvSpPr>
          <p:nvPr/>
        </p:nvSpPr>
        <p:spPr bwMode="auto">
          <a:xfrm>
            <a:off x="1979712" y="2468961"/>
            <a:ext cx="716428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ru-RU"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«Мать - единственное на земле  божество, не знающее атеизма».                                                                                                                                                                   (Э.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Легувс</a:t>
            </a:r>
            <a:r>
              <a:rPr kumimoji="0" lang="ru-RU"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«Когда человек может назвать мать свою по духу родной – это   редкое счастье                                                                                                                                                                                     ( М. Горький).</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620158347_21-phonoteka_org-p-vesennii-fon-dlya-obyavleniya-26.jpg"/>
          <p:cNvPicPr>
            <a:picLocks noGrp="1" noChangeAspect="1"/>
          </p:cNvPicPr>
          <p:nvPr>
            <p:ph idx="1"/>
          </p:nvPr>
        </p:nvPicPr>
        <p:blipFill>
          <a:blip r:embed="rId2" cstate="print"/>
          <a:stretch>
            <a:fillRect/>
          </a:stretch>
        </p:blipFill>
        <p:spPr>
          <a:xfrm>
            <a:off x="0" y="0"/>
            <a:ext cx="9144000" cy="6858000"/>
          </a:xfrm>
        </p:spPr>
      </p:pic>
      <p:sp>
        <p:nvSpPr>
          <p:cNvPr id="6" name="Прямоугольник 5"/>
          <p:cNvSpPr/>
          <p:nvPr/>
        </p:nvSpPr>
        <p:spPr>
          <a:xfrm>
            <a:off x="2520700" y="692697"/>
            <a:ext cx="6011739"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Тема дня:</a:t>
            </a:r>
            <a:endParaRPr lang="ru-RU"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Прямоугольник 8"/>
          <p:cNvSpPr/>
          <p:nvPr/>
        </p:nvSpPr>
        <p:spPr>
          <a:xfrm>
            <a:off x="1331640" y="2967335"/>
            <a:ext cx="7704856" cy="144655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Мама- первое слово,</a:t>
            </a:r>
          </a:p>
          <a:p>
            <a:pPr algn="ctr"/>
            <a:r>
              <a:rPr lang="ru-RU"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главное слово</a:t>
            </a:r>
            <a:endParaRPr lang="ru-RU" sz="4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620158347_21-phonoteka_org-p-vesennii-fon-dlya-obyavleniya-26.jpg"/>
          <p:cNvPicPr>
            <a:picLocks noGrp="1" noChangeAspect="1"/>
          </p:cNvPicPr>
          <p:nvPr>
            <p:ph idx="1"/>
          </p:nvPr>
        </p:nvPicPr>
        <p:blipFill>
          <a:blip r:embed="rId2" cstate="print"/>
          <a:stretch>
            <a:fillRect/>
          </a:stretch>
        </p:blipFill>
        <p:spPr>
          <a:xfrm>
            <a:off x="0" y="0"/>
            <a:ext cx="9144000" cy="6858000"/>
          </a:xfrm>
        </p:spPr>
      </p:pic>
      <p:sp>
        <p:nvSpPr>
          <p:cNvPr id="4" name="Прямоугольник 3"/>
          <p:cNvSpPr/>
          <p:nvPr/>
        </p:nvSpPr>
        <p:spPr>
          <a:xfrm>
            <a:off x="1979712" y="404664"/>
            <a:ext cx="6264696" cy="6001643"/>
          </a:xfrm>
          <a:prstGeom prst="rect">
            <a:avLst/>
          </a:prstGeom>
        </p:spPr>
        <p:txBody>
          <a:bodyPr wrap="square">
            <a:spAutoFit/>
          </a:bodyPr>
          <a:lstStyle/>
          <a:p>
            <a:pPr lvl="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Мама — первое слово в жизни любого человека. Первое, главное слово и самое красивое слово человека. Один афоризм гласит, что мама — синоним слова любовь.    Другая цитата утверждает, что мать — это имя Бога на устах и в сердцах маленьких детей. И это слово понятно абсолютно всем жителям Земли, на каком бы языке они не говорили.</a:t>
            </a:r>
            <a:endParaRPr kumimoji="0" lang="ru-RU" sz="1600" b="0" i="0" u="none" strike="noStrike" cap="none" normalizeH="0" baseline="0" dirty="0" smtClean="0">
              <a:ln>
                <a:noFill/>
              </a:ln>
              <a:solidFill>
                <a:srgbClr val="0070C0"/>
              </a:solidFill>
              <a:effectLst/>
              <a:latin typeface="Times New Roman" pitchFamily="18" charset="0"/>
              <a:cs typeface="Times New Roman" pitchFamily="18" charset="0"/>
            </a:endParaRPr>
          </a:p>
          <a:p>
            <a:pPr lvl="0"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Мама — наш самый верный спутник по жизни. Когда нам весело, то и она смеется. Если же грустно ей, так виду не покажет, чтоб мы не волновались.</a:t>
            </a:r>
            <a:b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r>
            <a:b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Мама — это человек, который не спит, когда мы болеем, с тревогой сидит у двери,      когда мы отдыхаем на вечеринках. Она с трепетом в сердце прижимает к груди своих внуков, становясь при этом моложе.</a:t>
            </a:r>
            <a:b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Мамы — это самые сильные люди. Не верите? Попробуйте обидеть их чадо</a:t>
            </a: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По-настоящему </a:t>
            </a: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искренне, прощая все, любит только мама. Она закроет глаза на обиды, сделает вид, что не слышит моих слов. Поэтому ценю ее я очень и ради нее на все готов.  Мама — это единственный человек, который примет нас богатыми и бедными,   добрыми и злыми, успешными и бестолковыми. Просто она нас любит</a:t>
            </a: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По-настоящему </a:t>
            </a: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начинаешь ценить родителей тогда, когда у самой появляются дети. Работа мамы самая сложная и бесценная.</a:t>
            </a:r>
            <a:b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br>
            <a:r>
              <a:rPr kumimoji="0" lang="ru-RU" sz="1600" b="0"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Сколько мам на белом свете, Всей душой их любят дети, Только мама есть одна, Всех дороже мне она…( Рассказы детей о своих мамах с рисунком)</a:t>
            </a:r>
            <a:endParaRPr lang="ru-RU" sz="16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1620158347_21-phonoteka_org-p-vesennii-fon-dlya-obyavleniya-26.jpg"/>
          <p:cNvPicPr>
            <a:picLocks noGrp="1" noChangeAspect="1"/>
          </p:cNvPicPr>
          <p:nvPr>
            <p:ph idx="1"/>
          </p:nvPr>
        </p:nvPicPr>
        <p:blipFill>
          <a:blip r:embed="rId2" cstate="print"/>
          <a:stretch>
            <a:fillRect/>
          </a:stretch>
        </p:blipFill>
        <p:spPr>
          <a:xfrm>
            <a:off x="0" y="0"/>
            <a:ext cx="9144000" cy="6858000"/>
          </a:xfrm>
        </p:spPr>
      </p:pic>
      <p:sp>
        <p:nvSpPr>
          <p:cNvPr id="4" name="Прямоугольник 3"/>
          <p:cNvSpPr/>
          <p:nvPr/>
        </p:nvSpPr>
        <p:spPr>
          <a:xfrm>
            <a:off x="1428350" y="1412777"/>
            <a:ext cx="6816058" cy="2554545"/>
          </a:xfrm>
          <a:prstGeom prst="rect">
            <a:avLst/>
          </a:prstGeom>
          <a:noFill/>
        </p:spPr>
        <p:txBody>
          <a:bodyPr wrap="square" lIns="91440" tIns="45720" rIns="91440" bIns="45720">
            <a:spAutoFit/>
          </a:bodyPr>
          <a:lstStyle/>
          <a:p>
            <a:pPr algn="ctr"/>
            <a:r>
              <a:rPr lang="ru-RU" sz="8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Спрашивали?</a:t>
            </a:r>
          </a:p>
          <a:p>
            <a:pPr algn="ctr"/>
            <a:r>
              <a:rPr lang="ru-RU" sz="8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Отвечаем!</a:t>
            </a:r>
            <a:endParaRPr lang="ru-RU" sz="8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Содержимое 3" descr="1620158347_21-phonoteka_org-p-vesennii-fon-dlya-obyavleniya-26.jpg"/>
          <p:cNvPicPr>
            <a:picLocks noChangeAspect="1"/>
          </p:cNvPicPr>
          <p:nvPr/>
        </p:nvPicPr>
        <p:blipFill>
          <a:blip r:embed="rId2" cstate="print"/>
          <a:stretch>
            <a:fillRect/>
          </a:stretch>
        </p:blipFill>
        <p:spPr>
          <a:xfrm>
            <a:off x="0" y="0"/>
            <a:ext cx="9144000" cy="7029400"/>
          </a:xfrm>
          <a:prstGeom prst="rect">
            <a:avLst/>
          </a:prstGeom>
        </p:spPr>
      </p:pic>
      <p:sp>
        <p:nvSpPr>
          <p:cNvPr id="1027" name="Rectangle 3"/>
          <p:cNvSpPr>
            <a:spLocks noChangeArrowheads="1"/>
          </p:cNvSpPr>
          <p:nvPr/>
        </p:nvSpPr>
        <p:spPr bwMode="auto">
          <a:xfrm>
            <a:off x="1475656" y="272740"/>
            <a:ext cx="7128792"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ВОПРОС:</a:t>
            </a:r>
            <a:r>
              <a:rPr kumimoji="0" lang="ru-RU" sz="1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Ребенок плачет при расставании с мамой.</a:t>
            </a:r>
            <a:r>
              <a:rPr kumimoji="0" lang="ru-RU" b="0"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 </a:t>
            </a:r>
            <a:r>
              <a:rPr kumimoji="0" lang="ru-RU" b="1" i="0" u="none" strike="noStrike" cap="none" normalizeH="0" baseline="0" dirty="0" smtClean="0">
                <a:ln>
                  <a:noFill/>
                </a:ln>
                <a:solidFill>
                  <a:schemeClr val="accent6">
                    <a:lumMod val="75000"/>
                  </a:schemeClr>
                </a:solidFill>
                <a:effectLst/>
                <a:latin typeface="Times New Roman" pitchFamily="18" charset="0"/>
                <a:ea typeface="Times New Roman" pitchFamily="18" charset="0"/>
                <a:cs typeface="Times New Roman" pitchFamily="18" charset="0"/>
              </a:rPr>
              <a:t>Как себя вести?</a:t>
            </a:r>
            <a:endParaRPr kumimoji="0" lang="ru-RU" b="0" i="0" u="none" strike="noStrike" cap="none" normalizeH="0" baseline="0" dirty="0" smtClean="0">
              <a:ln>
                <a:noFill/>
              </a:ln>
              <a:solidFill>
                <a:schemeClr val="accent6">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ОТВЕТ:</a:t>
            </a: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Отвечает на вопрос родителей воспитатель: </a:t>
            </a:r>
            <a:endPar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1600" dirty="0" smtClean="0">
                <a:solidFill>
                  <a:srgbClr val="00B050"/>
                </a:solidFill>
                <a:latin typeface="Times New Roman" pitchFamily="18" charset="0"/>
                <a:ea typeface="Times New Roman" pitchFamily="18" charset="0"/>
                <a:cs typeface="Times New Roman" pitchFamily="18" charset="0"/>
              </a:rPr>
              <a:t> </a:t>
            </a:r>
            <a:r>
              <a:rPr lang="ru-RU" sz="1600" dirty="0" smtClean="0">
                <a:solidFill>
                  <a:srgbClr val="00B050"/>
                </a:solidFill>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Богуш</a:t>
            </a: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Светлана </a:t>
            </a: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Алексеевна.</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Процесс расставания утром в саду слишком тяжел и волнителен для ребенка и для его родителя. Ведь между вами слишком большая эмоциональная привязанность. К тому же ближе к 2-ум годам у малыша появляется чувство родства (он уже понимает, что такое семья, и все его интересы строятся вокруг семьи), кроме того, к детсадовскому возрасту у ребенка уже появляются различные страхи, в том числе, и страх одиночества. Да и просто ребенку страшно отпустить маму и переступить порог группы. Ведь он уже представляет, что ему придется провести целый день без мамы.</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В утреннее время вашему ребенку нужна максимальная поддержка с вашей стороны и со стороны воспитателя. Во время прощания посочувствуйте ребенку и нарисуйте заманчивые перспективы на вторую половину дня, скажите: «Понимаю, тебе грустно со мной расставаться. Когда я вернусь с работы – мы снова будем вместе и пойдем …(или займемся…)».</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Ни в коем случае не убегайте не попрощавшись. «Если мама так быстро убежала, она может и не вернуться», — может решить малыш.</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Выработайте свой ритуал прощания, давайте крохе с собой какую-то вещичку, чтобы он чувствовал ваше незримое присутствие. Расскажите, чем вы займетесь после садика. Но и не затягивайте прощание, говорите четко, спокойно, убедительно, чтобы ваш(а) сын/дочка понял(а), что всё в порядке, волноваться не из-за чего.</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Если ребенок быстро успокаивается после ухода мамы – это хороший знак. Значит, ему в саду хорошо и интересно.</a:t>
            </a:r>
            <a:endParaRPr kumimoji="0" lang="ru-RU" sz="1600" b="0" i="0" u="none" strike="noStrike" cap="none" normalizeH="0" baseline="0" dirty="0" smtClean="0">
              <a:ln>
                <a:noFill/>
              </a:ln>
              <a:solidFill>
                <a:srgbClr val="00B05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620158347_21-phonoteka_org-p-vesennii-fon-dlya-obyavleniya-26.jpg"/>
          <p:cNvPicPr>
            <a:picLocks noGrp="1" noChangeAspect="1"/>
          </p:cNvPicPr>
          <p:nvPr>
            <p:ph idx="1"/>
          </p:nvPr>
        </p:nvPicPr>
        <p:blipFill>
          <a:blip r:embed="rId2" cstate="print"/>
          <a:stretch>
            <a:fillRect/>
          </a:stretch>
        </p:blipFill>
        <p:spPr>
          <a:xfrm>
            <a:off x="0" y="0"/>
            <a:ext cx="9144000" cy="6858000"/>
          </a:xfrm>
        </p:spPr>
      </p:pic>
      <p:sp>
        <p:nvSpPr>
          <p:cNvPr id="5" name="TextBox 4"/>
          <p:cNvSpPr txBox="1"/>
          <p:nvPr/>
        </p:nvSpPr>
        <p:spPr>
          <a:xfrm>
            <a:off x="3059832" y="1772816"/>
            <a:ext cx="4104456" cy="369332"/>
          </a:xfrm>
          <a:prstGeom prst="rect">
            <a:avLst/>
          </a:prstGeom>
          <a:noFill/>
        </p:spPr>
        <p:txBody>
          <a:bodyPr wrap="square" rtlCol="0">
            <a:spAutoFit/>
          </a:bodyPr>
          <a:lstStyle/>
          <a:p>
            <a:endParaRPr lang="ru-RU" dirty="0"/>
          </a:p>
        </p:txBody>
      </p:sp>
      <p:sp>
        <p:nvSpPr>
          <p:cNvPr id="6" name="Прямоугольник 5"/>
          <p:cNvSpPr/>
          <p:nvPr/>
        </p:nvSpPr>
        <p:spPr>
          <a:xfrm>
            <a:off x="1403648" y="1412776"/>
            <a:ext cx="7056784" cy="1754326"/>
          </a:xfrm>
          <a:prstGeom prst="rect">
            <a:avLst/>
          </a:prstGeom>
          <a:noFill/>
        </p:spPr>
        <p:txBody>
          <a:bodyPr wrap="square" lIns="91440" tIns="45720" rIns="91440" bIns="45720">
            <a:spAutoFit/>
          </a:bodyPr>
          <a:lstStyle/>
          <a:p>
            <a:pPr algn="ctr"/>
            <a:r>
              <a:rPr lang="ru-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Взрослые и дети.</a:t>
            </a:r>
          </a:p>
          <a:p>
            <a:pPr algn="ctr"/>
            <a:r>
              <a:rPr lang="ru-RU"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Советы психолога.</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755</Words>
  <Application>Microsoft Office PowerPoint</Application>
  <PresentationFormat>Экран (4:3)</PresentationFormat>
  <Paragraphs>76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Ира</dc:creator>
  <cp:lastModifiedBy>Ира</cp:lastModifiedBy>
  <cp:revision>10</cp:revision>
  <dcterms:created xsi:type="dcterms:W3CDTF">2021-09-12T14:57:18Z</dcterms:created>
  <dcterms:modified xsi:type="dcterms:W3CDTF">2021-09-12T19:27:18Z</dcterms:modified>
</cp:coreProperties>
</file>