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A02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-65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BB6401-4D6A-2C46-D3C4-7ED507710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DFCB2F4-1420-5EAC-F3C9-11F6FA8E2D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7CC710-3B37-A84F-6B9A-F50CDD72E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12BC21-8041-F4D1-06C8-7294C5655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B9CDEC-9D20-41C1-FF8B-EC7EB8667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418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24AE61-A5F0-4C16-B873-77E2E6CB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BEB611E-4789-D98C-5FD3-22309819C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80CED5-F820-3321-C8DA-8A48CCCFC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F14DD5-3EAC-FC5E-81FE-C764CB44A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7F5975-65DB-6962-4A15-2552E45F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9103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AD9EEA2-8AC0-1A9B-720D-069DF9F8E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2AF80D1-1CDC-EC00-DEDD-B3362638E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DC3A96-2F9E-BE29-9BE5-0C211595E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1F4362-02F2-19AA-55E4-248A25D26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30C6D96-E8CA-34E5-12BF-80BE576F7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313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F5DCA6-1C7E-2016-D778-CE9B812A7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153A6F-8453-8C1D-B332-A2089ABB9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0E37A5-955F-7894-AA8E-9B3B68AB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734F98-2CFF-4D3A-C3E3-F2CD0BACE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BA3B39-1DA6-0918-E8D6-4F26830A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7868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E836D3-E6F3-5674-0647-643869226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71DD41E-3A00-8E60-88C1-763B44AE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2303A1-85DE-97FA-1BE7-1F04128B1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E55B6A-77A3-7C6F-5757-D733156B8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3D3C41F-B6A3-6D8A-BD76-5A301D619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82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53AA7F-A3D2-10EA-F75D-4196EE6A5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968FE07-8A6D-E077-AA2C-B27A808236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8EF780E-D10D-8084-6468-0EE67CD01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36922CA-6105-154C-5771-7B93851E2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418836-A366-F5EC-5375-15E60C9BA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23BB0DF-58E9-1F9E-DD6E-0D5204AB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463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7EA4F6-728A-A8F9-4CE1-6627789C6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D7B89BD-F72F-1F21-7D56-9D251BA39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1E125B1-C4ED-661D-7D55-80041CC08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A49FEC8-BC85-1768-7850-4C9FFBC25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4099A56-92F3-5747-1974-336E7E0AD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BCB3E41-218D-0BF6-1879-FBD59430D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C949B0D-EF02-EED3-4914-4E1199F02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F960D7D-33EC-D803-0716-2259ED58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820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0D999B-30D5-EE52-CEFA-574FA4B1A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5A3699B-A235-F886-558B-18545AB4A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C83FF02-5478-D6A6-FA5F-84D704EA4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E0656A0-15EA-A5AA-718C-91BC9A08F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960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2BA14D5-C064-1403-168E-00D983551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9CCA50B-3BFC-EF72-9B42-9A27021F9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17B7C39-C377-0FEB-B558-89A0B977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19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A7C571-1DFB-1CD6-E738-71E1BB22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00E4AF-9B67-4CEA-6889-43C018BB8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957EFC8-0F50-6240-AC28-21A8AB9A2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0E550C5-20B8-7AB2-9F93-F965F3AC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991D57-2BCD-C70A-4E92-9120792DE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F2531CE-19BA-E272-6C17-C2AC02978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486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9D4593-F7B4-BACF-77B1-C17F9EA14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5A7CBD2-349D-04CC-0E01-7C90560A5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A96755D-5DDA-E525-05F4-E07897CD6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462014F-708B-DB79-F559-17218931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972AF4F-A532-B405-533F-01C961F9C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5D50A0-7596-4824-8C86-9689BDCD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231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8A09D-3F1F-18F4-E7A1-A6399254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6C2DD7-BF2A-6E7F-5548-4F690A80B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5E9B48-B5D1-2106-4DA0-6A3CB31C3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3EE4D-1767-471D-AA2B-E761C5AAABF6}" type="datetimeFigureOut">
              <a:rPr lang="ru-RU" smtClean="0"/>
              <a:pPr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3ECE93-DBD6-6ACA-F3A4-0AAEC62A8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29FC602-FC47-1EC2-388D-4B0935E8B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CD209-8FE4-4CF6-876B-ED1B78896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819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970E9C7-9E94-56B8-6BCE-F7C00AD93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736" y="234375"/>
            <a:ext cx="11082528" cy="36941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02125B-AB2E-F2B5-7C65-C82F40ACE86F}"/>
              </a:ext>
            </a:extLst>
          </p:cNvPr>
          <p:cNvSpPr txBox="1"/>
          <p:nvPr/>
        </p:nvSpPr>
        <p:spPr>
          <a:xfrm>
            <a:off x="554736" y="4443662"/>
            <a:ext cx="1108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Эстетическое воспитание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53398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9A8DB9C-B5A7-56D8-C516-8A8F07D6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824D1F3-84E4-9CDD-5B25-D80E9251914E}"/>
              </a:ext>
            </a:extLst>
          </p:cNvPr>
          <p:cNvSpPr txBox="1"/>
          <p:nvPr/>
        </p:nvSpPr>
        <p:spPr>
          <a:xfrm>
            <a:off x="930165" y="583324"/>
            <a:ext cx="1048406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Зачем оформлять детские рисунки?</a:t>
            </a:r>
            <a:r>
              <a:rPr lang="ru-RU" sz="3200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/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воспоминаний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Рисунки помогут вспомнить о том времени, когда ребёнок был маленьким, и увидеть, как он развивался и менялся.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Украшение дома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Рамки или паспарту сделают рисунки более привлекательными и станут украшением интерьера.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работ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Рамки защитят рисунки от пыли и солнечных лучей и позволят сохранить яркость красок.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 развитие творческих способностей ребёнка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 Для ребёнка важно видеть, что родители ценят его труд и гордятся им. </a:t>
            </a:r>
          </a:p>
        </p:txBody>
      </p:sp>
    </p:spTree>
    <p:extLst>
      <p:ext uri="{BB962C8B-B14F-4D97-AF65-F5344CB8AC3E}">
        <p14:creationId xmlns:p14="http://schemas.microsoft.com/office/powerpoint/2010/main" xmlns="" val="1801672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3971F1B-73AA-D904-0A5F-87AE87DA0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B5037B-F4C9-01B3-5CF7-92A09D5CEE37}"/>
              </a:ext>
            </a:extLst>
          </p:cNvPr>
          <p:cNvSpPr txBox="1"/>
          <p:nvPr/>
        </p:nvSpPr>
        <p:spPr>
          <a:xfrm>
            <a:off x="1087821" y="630621"/>
            <a:ext cx="101056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Идеи для оформления детских рисунков: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Рамки или паспарту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Их можно подобрать в стиле, подходящем интерьеру. Рисунки в рамках можно развесить на стенах детской комнаты или поставить на полки.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Альбомы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Рисунки можно аккуратно разложить по страницам, а затем закрыть альбом на замок или застёжку. Это защитит бумагу от повреждений и пыли.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 рисунков на холст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Это отличное решение для декора современных интерьеров в стиле «лофт», «хай-тек». </a:t>
            </a:r>
          </a:p>
        </p:txBody>
      </p:sp>
    </p:spTree>
    <p:extLst>
      <p:ext uri="{BB962C8B-B14F-4D97-AF65-F5344CB8AC3E}">
        <p14:creationId xmlns:p14="http://schemas.microsoft.com/office/powerpoint/2010/main" xmlns="" val="2718801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D5FF86-CB84-EC3C-6B5F-03A32FF78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BC14E7B-1C61-9442-EAAB-7F77FFE3E38D}"/>
              </a:ext>
            </a:extLst>
          </p:cNvPr>
          <p:cNvSpPr txBox="1"/>
          <p:nvPr/>
        </p:nvSpPr>
        <p:spPr>
          <a:xfrm>
            <a:off x="5817477" y="867102"/>
            <a:ext cx="55967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влияет </a:t>
            </a:r>
          </a:p>
          <a:p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</a:t>
            </a:r>
          </a:p>
          <a:p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</a:t>
            </a:r>
          </a:p>
          <a:p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ребёнка?</a:t>
            </a:r>
          </a:p>
        </p:txBody>
      </p:sp>
    </p:spTree>
    <p:extLst>
      <p:ext uri="{BB962C8B-B14F-4D97-AF65-F5344CB8AC3E}">
        <p14:creationId xmlns:p14="http://schemas.microsoft.com/office/powerpoint/2010/main" xmlns="" val="3925582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CC60BE0-3B0F-78E7-28DE-24FEEFD16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637D15B-8B2B-733D-0606-1208FCA241E5}"/>
              </a:ext>
            </a:extLst>
          </p:cNvPr>
          <p:cNvSpPr txBox="1"/>
          <p:nvPr/>
        </p:nvSpPr>
        <p:spPr>
          <a:xfrm>
            <a:off x="1374228" y="182655"/>
            <a:ext cx="863687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лияние музыки на развитие ребёнка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sz="28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развитию эстетического вкуса.</a:t>
            </a: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Прививает отзывчивость и развивает эмпатию.</a:t>
            </a: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физической активности. Делать утреннюю зарядку или выполнять физические упражнения под музыку гораздо веселее.</a:t>
            </a: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Пение укрепляет дыхательную систему, а игра на музыкальном инструменте способствует развитию мелкой моторики.</a:t>
            </a: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занятия дисциплинируют ребёнка и развивают способность к логическому мышлению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59543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F530B29-1218-4C04-AFCB-AEDFDB64D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61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F78EA9B-4DF8-C89F-AC31-CD0D120AAB04}"/>
              </a:ext>
            </a:extLst>
          </p:cNvPr>
          <p:cNvSpPr txBox="1"/>
          <p:nvPr/>
        </p:nvSpPr>
        <p:spPr>
          <a:xfrm>
            <a:off x="1702676" y="1160930"/>
            <a:ext cx="8229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принуждать ребёнка к музыкальному образованию. Каждый родитель мечтает о всестороннем развитии своего ребёнка. Но при этом не следует забывать и о его желаниях и склонностях. Успешное и гармоничное развитие ребёнка возможно только тогда, когда занятия нравятся ему самому.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0315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EDAEDE-76E4-BB8F-734A-96EA9123C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234042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F6C9B3A-2F42-2096-DEF5-E51FE758DCCB}"/>
              </a:ext>
            </a:extLst>
          </p:cNvPr>
          <p:cNvSpPr txBox="1"/>
          <p:nvPr/>
        </p:nvSpPr>
        <p:spPr>
          <a:xfrm>
            <a:off x="2062181" y="1135215"/>
            <a:ext cx="81096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выбрать конструктор для ребенка?</a:t>
            </a:r>
          </a:p>
        </p:txBody>
      </p:sp>
    </p:spTree>
    <p:extLst>
      <p:ext uri="{BB962C8B-B14F-4D97-AF65-F5344CB8AC3E}">
        <p14:creationId xmlns:p14="http://schemas.microsoft.com/office/powerpoint/2010/main" xmlns="" val="3540438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C97B74A-3273-39DE-6F48-C04A69313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31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00F92B6-E022-AA8E-8209-B235C9C60771}"/>
              </a:ext>
            </a:extLst>
          </p:cNvPr>
          <p:cNvSpPr txBox="1"/>
          <p:nvPr/>
        </p:nvSpPr>
        <p:spPr>
          <a:xfrm>
            <a:off x="1154243" y="1094280"/>
            <a:ext cx="106779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484848"/>
                </a:solidFill>
                <a:effectLst/>
                <a:latin typeface="Roboto" panose="02000000000000000000" pitchFamily="2" charset="0"/>
              </a:rPr>
              <a:t>  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Тканевые конструкторы с синтетическим наполнителем покупают для малышей возрастом от </a:t>
            </a: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Кубики шьют из ткани, поэтому они безопасны для детей. </a:t>
            </a:r>
          </a:p>
          <a:p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По мере взросления текстильный конструктор можно заменить на пластиковый или деревянный. Наборы из деталек потяжелее подойдут малышам, которые уже уверенно стоят на ногах и интересуются предметами, непохожими на мобили, погремушки и самые простые кубики.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до </a:t>
            </a: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трех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лет увлекут наборы на липучках и присосках. Некоторые из них можно брать с собой в ванну — крепить к кафелю, купать, соединять друг с другом.</a:t>
            </a:r>
          </a:p>
          <a:p>
            <a:r>
              <a:rPr lang="ru-RU" sz="2800" b="0" i="0" dirty="0">
                <a:solidFill>
                  <a:srgbClr val="48484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6B68D39-6588-E6D6-EB9B-75976256EEA2}"/>
              </a:ext>
            </a:extLst>
          </p:cNvPr>
          <p:cNvSpPr txBox="1"/>
          <p:nvPr/>
        </p:nvSpPr>
        <p:spPr>
          <a:xfrm>
            <a:off x="794479" y="724948"/>
            <a:ext cx="3117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1 до 3 лет</a:t>
            </a:r>
          </a:p>
        </p:txBody>
      </p:sp>
    </p:spTree>
    <p:extLst>
      <p:ext uri="{BB962C8B-B14F-4D97-AF65-F5344CB8AC3E}">
        <p14:creationId xmlns:p14="http://schemas.microsoft.com/office/powerpoint/2010/main" xmlns="" val="3389899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81AE9E2-9E33-DA44-0814-F0E4BC72A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12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6553956-BEE5-61C9-58C7-A19FBCFB6D71}"/>
              </a:ext>
            </a:extLst>
          </p:cNvPr>
          <p:cNvSpPr txBox="1"/>
          <p:nvPr/>
        </p:nvSpPr>
        <p:spPr>
          <a:xfrm>
            <a:off x="1528995" y="779488"/>
            <a:ext cx="977358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три года дети оценят плоский пазл (например, магнитный или сборный). Малышу может понравиться собирать животных по картинке — но под руководством родителя. Мелкие детали опасны! </a:t>
            </a:r>
          </a:p>
          <a:p>
            <a:pPr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3 до 6 лет</a:t>
            </a:r>
          </a:p>
          <a:p>
            <a:pPr algn="l"/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Чем старше дети, тем мельче могут быть элементы конструктора. Дети в этом возрасте переходят к ролевым играм. Конструкторы можно дополнить куклами.</a:t>
            </a:r>
          </a:p>
          <a:p>
            <a:pPr algn="l"/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Детям понравится соединять блоки между собой, создавая целые города и истории. Ребенок начнет разыгрывать сцены из жизни или мультфильмов. Таким образом он учится проживать эмоции и впечатления.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93923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5107991-8BE2-67A8-5268-18F445130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87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74C4B4F-3D45-1D18-83B0-4B574D5E24B0}"/>
              </a:ext>
            </a:extLst>
          </p:cNvPr>
          <p:cNvSpPr txBox="1"/>
          <p:nvPr/>
        </p:nvSpPr>
        <p:spPr>
          <a:xfrm>
            <a:off x="1229193" y="1693887"/>
            <a:ext cx="102083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знакомить ребёнка с произведением декоративно – прикладного искусства?</a:t>
            </a:r>
          </a:p>
        </p:txBody>
      </p:sp>
    </p:spTree>
    <p:extLst>
      <p:ext uri="{BB962C8B-B14F-4D97-AF65-F5344CB8AC3E}">
        <p14:creationId xmlns:p14="http://schemas.microsoft.com/office/powerpoint/2010/main" xmlns="" val="1243790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E61F1F6-A898-B7F0-5CB9-CFF67AA69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27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4D154F3-7558-CDF8-4FD5-3E6AB6D68D89}"/>
              </a:ext>
            </a:extLst>
          </p:cNvPr>
          <p:cNvSpPr txBox="1"/>
          <p:nvPr/>
        </p:nvSpPr>
        <p:spPr>
          <a:xfrm>
            <a:off x="134911" y="164892"/>
            <a:ext cx="1001343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ознакомления ребёнка с произведениями </a:t>
            </a:r>
          </a:p>
          <a:p>
            <a:pPr algn="l"/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декоративно-прикладного искусства можно использовать следующие методы</a:t>
            </a:r>
            <a:r>
              <a:rPr lang="ru-RU" sz="28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выставок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Дети получают сведения об истории промысла, используемых мастерами материалах, учатся выделять характерные средства выразительности (элементы узора, их типичные сочетания, колорит, композицию).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1FEA78-0950-61EC-569D-146A669E6DB1}"/>
              </a:ext>
            </a:extLst>
          </p:cNvPr>
          <p:cNvSpPr txBox="1"/>
          <p:nvPr/>
        </p:nvSpPr>
        <p:spPr>
          <a:xfrm>
            <a:off x="2788170" y="3888031"/>
            <a:ext cx="94038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произведений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можно показать фигурки птиц, сделанных дымковскими мастерами, и предложить сравнить их с тверскими глиняными игрушками, также изображающими птиц.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фильмов, диафильмов, художественных альбомов, открыток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на соответствующие темы. </a:t>
            </a:r>
          </a:p>
        </p:txBody>
      </p:sp>
    </p:spTree>
    <p:extLst>
      <p:ext uri="{BB962C8B-B14F-4D97-AF65-F5344CB8AC3E}">
        <p14:creationId xmlns:p14="http://schemas.microsoft.com/office/powerpoint/2010/main" xmlns="" val="105271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CD8BF0E-73DD-D185-EDDA-3FF6C6FD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7487" y="0"/>
            <a:ext cx="9416661" cy="53067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EEABC4-909C-EE17-3EBA-63075C1379F7}"/>
              </a:ext>
            </a:extLst>
          </p:cNvPr>
          <p:cNvSpPr txBox="1"/>
          <p:nvPr/>
        </p:nvSpPr>
        <p:spPr>
          <a:xfrm>
            <a:off x="479651" y="2122714"/>
            <a:ext cx="94166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6600" dirty="0"/>
          </a:p>
          <a:p>
            <a:r>
              <a:rPr lang="ru-RU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и </a:t>
            </a:r>
          </a:p>
          <a:p>
            <a:r>
              <a:rPr lang="ru-RU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знакомить </a:t>
            </a:r>
          </a:p>
          <a:p>
            <a:r>
              <a:rPr lang="ru-RU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фольклором?</a:t>
            </a:r>
          </a:p>
        </p:txBody>
      </p:sp>
    </p:spTree>
    <p:extLst>
      <p:ext uri="{BB962C8B-B14F-4D97-AF65-F5344CB8AC3E}">
        <p14:creationId xmlns:p14="http://schemas.microsoft.com/office/powerpoint/2010/main" xmlns="" val="1956971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18A888C-38D1-1016-CB82-1A168A80A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2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DCE6E6C-C5F3-2AD8-B042-14747AB1426E}"/>
              </a:ext>
            </a:extLst>
          </p:cNvPr>
          <p:cNvSpPr txBox="1"/>
          <p:nvPr/>
        </p:nvSpPr>
        <p:spPr>
          <a:xfrm>
            <a:off x="2278505" y="1228397"/>
            <a:ext cx="884419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литературы или рассказ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раскрывающий в доступной форме историю промысла.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 Например, «Ярмарка мастеров», где дети выступают в качестве народных умельцев и представляют свой промысел.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творческого характера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которых дети придумывают узоры в стиле какой-либо росписи. Например, воспитатель может предложить нарисовать эскиз ткани для платья, используя мотивы Гжели, украсить кокошники в стиле дымковской росписи. </a:t>
            </a:r>
          </a:p>
        </p:txBody>
      </p:sp>
    </p:spTree>
    <p:extLst>
      <p:ext uri="{BB962C8B-B14F-4D97-AF65-F5344CB8AC3E}">
        <p14:creationId xmlns:p14="http://schemas.microsoft.com/office/powerpoint/2010/main" xmlns="" val="4267166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96B3615-DC30-BE6F-AE76-F0712E400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85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76528B1-0C69-C0AA-F332-64C5A6D0F94A}"/>
              </a:ext>
            </a:extLst>
          </p:cNvPr>
          <p:cNvSpPr txBox="1"/>
          <p:nvPr/>
        </p:nvSpPr>
        <p:spPr>
          <a:xfrm>
            <a:off x="539646" y="3425252"/>
            <a:ext cx="81846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научить ребёнка рисовать человека?</a:t>
            </a:r>
          </a:p>
        </p:txBody>
      </p:sp>
    </p:spTree>
    <p:extLst>
      <p:ext uri="{BB962C8B-B14F-4D97-AF65-F5344CB8AC3E}">
        <p14:creationId xmlns:p14="http://schemas.microsoft.com/office/powerpoint/2010/main" xmlns="" val="4176971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CDA1A5-E389-F06A-64DC-59A390DF7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4B40FB-8561-9F72-C2F9-267B67AB7EBC}"/>
              </a:ext>
            </a:extLst>
          </p:cNvPr>
          <p:cNvSpPr txBox="1"/>
          <p:nvPr/>
        </p:nvSpPr>
        <p:spPr>
          <a:xfrm>
            <a:off x="1514006" y="1304141"/>
            <a:ext cx="1047812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 ребёнка 6 лет рисовать человека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ребёнком нарисовать овал, который в дальнейшем будет головой нарисованного человека. </a:t>
            </a: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Чуть ниже овала прорисовать шею, эта часть тела не должна быть слишком длинной, её необходимо разместить строго посередине</a:t>
            </a:r>
            <a:r>
              <a:rPr lang="ru-RU" b="0" i="0" dirty="0">
                <a:effectLst/>
                <a:latin typeface="-apple-system"/>
              </a:rPr>
              <a:t>. </a:t>
            </a: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Затем дорисовать прямоугольник, он будет ориентиром для дальнейшего прорисовывания тела. </a:t>
            </a:r>
          </a:p>
          <a:p>
            <a:pPr algn="l">
              <a:buFont typeface="+mj-lt"/>
              <a:buAutoNum type="arabicPeriod"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Далее нарисовать такой же прямоугольник, ширина его должна быть равной первому, а вот длина — чуть больше. </a:t>
            </a:r>
          </a:p>
          <a:p>
            <a:pPr algn="l"/>
            <a:endParaRPr lang="ru-RU" b="0" i="0" dirty="0">
              <a:solidFill>
                <a:srgbClr val="333333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8162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A549EA-1F84-3E5D-AB7A-16AEAFBD5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3C5870-CA6E-B911-F40B-89EB090BCF13}"/>
              </a:ext>
            </a:extLst>
          </p:cNvPr>
          <p:cNvSpPr txBox="1"/>
          <p:nvPr/>
        </p:nvSpPr>
        <p:spPr>
          <a:xfrm>
            <a:off x="1963711" y="1783829"/>
            <a:ext cx="89041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Делить второй прямоугольник пополам, таким образом, делать зарисовку для нижних конечностей. </a:t>
            </a:r>
          </a:p>
          <a:p>
            <a:pPr algn="l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Углы верхнего прямоугольника слегка закруглить, таким образом, формировать плечи. </a:t>
            </a:r>
          </a:p>
          <a:p>
            <a:pPr algn="l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Удалить при помощи ластика лишние линии. </a:t>
            </a:r>
          </a:p>
          <a:p>
            <a:pPr algn="l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Далее прорисовать детали: горловину вместе с элементами брюк, а также обувь. Изобразить кисти рук. </a:t>
            </a:r>
          </a:p>
        </p:txBody>
      </p:sp>
    </p:spTree>
    <p:extLst>
      <p:ext uri="{BB962C8B-B14F-4D97-AF65-F5344CB8AC3E}">
        <p14:creationId xmlns:p14="http://schemas.microsoft.com/office/powerpoint/2010/main" xmlns="" val="4180485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62A747B-C0B2-72DF-5740-6A51920F5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98F01FA-B28D-E1F7-04ED-9D999644A2E8}"/>
              </a:ext>
            </a:extLst>
          </p:cNvPr>
          <p:cNvSpPr txBox="1"/>
          <p:nvPr/>
        </p:nvSpPr>
        <p:spPr>
          <a:xfrm>
            <a:off x="2173573" y="1109271"/>
            <a:ext cx="90540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В середине заготовленного ранее овала нарисовать глаза, а также нос и рот. Не забывать прорисовать брови, сделать наброски причёски человека. </a:t>
            </a:r>
          </a:p>
          <a:p>
            <a:pPr algn="l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В самом конце сделать несколько косых линий, которые изобразят складки на одежде, прорисовать необходимые элементы обуви. </a:t>
            </a:r>
          </a:p>
          <a:p>
            <a:pPr algn="l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можно объяснить ребёнку, что фигура взрослого отличается от фигуры ребёнка: у детей голова больше относительно пропорций всего тела. </a:t>
            </a:r>
          </a:p>
        </p:txBody>
      </p:sp>
    </p:spTree>
    <p:extLst>
      <p:ext uri="{BB962C8B-B14F-4D97-AF65-F5344CB8AC3E}">
        <p14:creationId xmlns:p14="http://schemas.microsoft.com/office/powerpoint/2010/main" xmlns="" val="2089610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6F55B7D-3A60-83C9-3464-FDC7E2BA6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7B432C-248B-CCF5-378D-B890A69613D3}"/>
              </a:ext>
            </a:extLst>
          </p:cNvPr>
          <p:cNvSpPr txBox="1"/>
          <p:nvPr/>
        </p:nvSpPr>
        <p:spPr>
          <a:xfrm>
            <a:off x="1484026" y="839449"/>
            <a:ext cx="87992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поощрять творчество ребёнка?</a:t>
            </a:r>
          </a:p>
        </p:txBody>
      </p:sp>
    </p:spTree>
    <p:extLst>
      <p:ext uri="{BB962C8B-B14F-4D97-AF65-F5344CB8AC3E}">
        <p14:creationId xmlns:p14="http://schemas.microsoft.com/office/powerpoint/2010/main" xmlns="" val="1208659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96BA80-C02F-CC00-22FA-EB9B166DF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17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7B3690-4CD6-54A4-C20D-62FBE09B67C7}"/>
              </a:ext>
            </a:extLst>
          </p:cNvPr>
          <p:cNvSpPr txBox="1"/>
          <p:nvPr/>
        </p:nvSpPr>
        <p:spPr>
          <a:xfrm>
            <a:off x="1484025" y="1118596"/>
            <a:ext cx="100434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ените творческие работы вашего ребенка.</a:t>
            </a:r>
          </a:p>
          <a:p>
            <a:pPr algn="l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рисунков и поделок ребенка выберите самое лучшее место в квартире! Такое, чтобы все, кто приходит к вам в гости, сразу видели, что дома растёт творческая личность. Показывайте ребенку, что его рисунки действительно важны и ценны для вашей семьи: выбирайте рамочки, копируйте самые интересные работы на открытки родственникам, рассказывайте истории о великих художниках, проводя сравнение ребенка с ними.</a:t>
            </a:r>
          </a:p>
        </p:txBody>
      </p:sp>
    </p:spTree>
    <p:extLst>
      <p:ext uri="{BB962C8B-B14F-4D97-AF65-F5344CB8AC3E}">
        <p14:creationId xmlns:p14="http://schemas.microsoft.com/office/powerpoint/2010/main" xmlns="" val="4070922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4599FC-E4C7-BC6E-1397-C02B3B445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17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90A6C4-DF00-8DAA-6CB4-DD6497F24659}"/>
              </a:ext>
            </a:extLst>
          </p:cNvPr>
          <p:cNvSpPr txBox="1"/>
          <p:nvPr/>
        </p:nvSpPr>
        <p:spPr>
          <a:xfrm>
            <a:off x="1708879" y="1288638"/>
            <a:ext cx="91889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и оформить место для творчества.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уголке должны быть  принадлежности для рисования, лепки, аппликации, возможно и для шитья или вышивания (с учётом возраста).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атериалы для творчества должны быть доступны в любой момент и без вашей помощи. Если ребенок совсем маленький, то материалы должны быть подобраны по возрасту и безопасному использованию.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2860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65B11CD-079D-84BA-9D6F-399580A4F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B3CA4E0-CB2D-F157-33E4-F5078F58ABD5}"/>
              </a:ext>
            </a:extLst>
          </p:cNvPr>
          <p:cNvSpPr txBox="1"/>
          <p:nvPr/>
        </p:nvSpPr>
        <p:spPr>
          <a:xfrm>
            <a:off x="4197244" y="2113612"/>
            <a:ext cx="75750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увлечь ребёнка музыкой?</a:t>
            </a:r>
          </a:p>
        </p:txBody>
      </p:sp>
    </p:spTree>
    <p:extLst>
      <p:ext uri="{BB962C8B-B14F-4D97-AF65-F5344CB8AC3E}">
        <p14:creationId xmlns:p14="http://schemas.microsoft.com/office/powerpoint/2010/main" xmlns="" val="605751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61768F-9958-1074-25F9-904D48639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0659AA-8C1E-912B-8697-E5F2EB3A5636}"/>
              </a:ext>
            </a:extLst>
          </p:cNvPr>
          <p:cNvSpPr txBox="1"/>
          <p:nvPr/>
        </p:nvSpPr>
        <p:spPr>
          <a:xfrm>
            <a:off x="2158584" y="1528996"/>
            <a:ext cx="870928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32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музыку частью жизни ребёнка. 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Включайте её дома, в машине, по возможности водите ребёнка на концерты. Музыка должна соответствовать возрасту ребёнка</a:t>
            </a: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инициативу. 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можно приобрести ребёнку различные детские инструменты и предложить поиграть на них вместе знакомые песенки и мелодии.</a:t>
            </a:r>
          </a:p>
        </p:txBody>
      </p:sp>
    </p:spTree>
    <p:extLst>
      <p:ext uri="{BB962C8B-B14F-4D97-AF65-F5344CB8AC3E}">
        <p14:creationId xmlns:p14="http://schemas.microsoft.com/office/powerpoint/2010/main" xmlns="" val="532027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5E11F8-68C6-DA9E-77CE-539C73532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1CA4CE4-D367-BCB3-C6F3-2A23FD1C970B}"/>
              </a:ext>
            </a:extLst>
          </p:cNvPr>
          <p:cNvSpPr txBox="1"/>
          <p:nvPr/>
        </p:nvSpPr>
        <p:spPr>
          <a:xfrm>
            <a:off x="506186" y="783771"/>
            <a:ext cx="1139734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фольклором</a:t>
            </a:r>
            <a:r>
              <a:rPr lang="ru-RU" sz="32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является важным педагогическим процессом, который решает такие задачи как:</a:t>
            </a:r>
          </a:p>
          <a:p>
            <a:pPr algn="l"/>
            <a:r>
              <a:rPr lang="ru-RU" sz="32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расширение представлений о русском народном искусстве, народном быте, культуре, о традициях и обычаях;</a:t>
            </a:r>
          </a:p>
          <a:p>
            <a:pPr algn="l"/>
            <a:r>
              <a:rPr lang="ru-RU" sz="32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накопление сенсорно - эмоциональных впечатлений о произведениях народно - прикладного искусства;</a:t>
            </a:r>
          </a:p>
          <a:p>
            <a:pPr algn="l"/>
            <a:r>
              <a:rPr lang="ru-RU" sz="32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обогащение детей яркими впечатлениями через художественную литературу, музыкально - театральную деятельность; приобщение </a:t>
            </a:r>
            <a:r>
              <a:rPr lang="ru-RU" sz="32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народным играм</a:t>
            </a:r>
            <a:r>
              <a:rPr lang="ru-RU" sz="32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4001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9A269AE-482D-135F-90CB-F6CE3CE39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A37C8C-7FF3-E8DD-4407-5A52B1531B14}"/>
              </a:ext>
            </a:extLst>
          </p:cNvPr>
          <p:cNvSpPr txBox="1"/>
          <p:nvPr/>
        </p:nvSpPr>
        <p:spPr>
          <a:xfrm>
            <a:off x="1543987" y="1049310"/>
            <a:ext cx="1022329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32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Посещать концерты детские.  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будет видеть и понимать что музыкантом можно быть с детского возраста.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и поговорить об инструментах на которых играют дети.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экскурсию в детскую музыкальную школу, посмотреть как дети обучаются музыке.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конечно, поощрять музыкальную увлечённость ребёнка, создавать условия для музыкальных достижений.</a:t>
            </a:r>
            <a:endParaRPr lang="ru-RU" sz="32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923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224D42F-2246-C44F-7802-6FE44BA0E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81264D1-F398-F745-08BF-378BF52E6884}"/>
              </a:ext>
            </a:extLst>
          </p:cNvPr>
          <p:cNvSpPr txBox="1"/>
          <p:nvPr/>
        </p:nvSpPr>
        <p:spPr>
          <a:xfrm>
            <a:off x="1993692" y="1169233"/>
            <a:ext cx="77499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>
                <a:solidFill>
                  <a:srgbClr val="10A0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 ли в семье традиции и как их формировать?</a:t>
            </a:r>
          </a:p>
        </p:txBody>
      </p:sp>
    </p:spTree>
    <p:extLst>
      <p:ext uri="{BB962C8B-B14F-4D97-AF65-F5344CB8AC3E}">
        <p14:creationId xmlns:p14="http://schemas.microsoft.com/office/powerpoint/2010/main" xmlns="" val="39749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47D0423-78F3-41E6-C951-9B4142785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EF8083-1EBB-7A56-0395-5F747280FB78}"/>
              </a:ext>
            </a:extLst>
          </p:cNvPr>
          <p:cNvSpPr txBox="1"/>
          <p:nvPr/>
        </p:nvSpPr>
        <p:spPr>
          <a:xfrm>
            <a:off x="389744" y="524656"/>
            <a:ext cx="1180225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семейных традиций: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сохраняют связь семьи с культурным, национальным и религиозным контекстом;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способствуют формированию и передаче семейных ценностей, оказывают влияние на нравственную сферу и усвоение морально-этических норм;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способствуют созданию и укреплению связей между поколениями, передаче опыта и знаний;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 тёплые воспоминания и ощущение крепкого тыла, которые будут поддерживать в течение всей жизни;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создание безопасной среды, которая помогает справляться с жизненными трудностями; 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035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3D833B-AFB0-B8D5-5623-23790E4A2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407BB7B-38AC-807D-E751-1B5F77124E6D}"/>
              </a:ext>
            </a:extLst>
          </p:cNvPr>
          <p:cNvSpPr txBox="1"/>
          <p:nvPr/>
        </p:nvSpPr>
        <p:spPr>
          <a:xfrm>
            <a:off x="860150" y="604501"/>
            <a:ext cx="1073295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формировать традиции?</a:t>
            </a:r>
          </a:p>
          <a:p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традицию приятной и понятной всем членам семьи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цель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 Нужно понять, на что будет направлена традиция, что она будет развивать или укреплять. </a:t>
            </a:r>
          </a:p>
          <a:p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постепенно и последовательно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изменения не должны быть резкими.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Уделить внимание ежедневным ритуалам и мелочам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именно они создают в семье тепло, уют и защищённость.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52288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C084A1-A08E-8F21-B48C-C0D3285F2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221208-248C-992A-DE61-AEAFBFAC716E}"/>
              </a:ext>
            </a:extLst>
          </p:cNvPr>
          <p:cNvSpPr txBox="1"/>
          <p:nvPr/>
        </p:nvSpPr>
        <p:spPr>
          <a:xfrm>
            <a:off x="674557" y="0"/>
            <a:ext cx="10358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чём говорить с ребёнком на природе?</a:t>
            </a:r>
          </a:p>
        </p:txBody>
      </p:sp>
    </p:spTree>
    <p:extLst>
      <p:ext uri="{BB962C8B-B14F-4D97-AF65-F5344CB8AC3E}">
        <p14:creationId xmlns:p14="http://schemas.microsoft.com/office/powerpoint/2010/main" xmlns="" val="35335980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35AAE7-A9D4-B965-FD77-F4687004C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854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B91595-B144-7E0F-CE88-CACD6B887267}"/>
              </a:ext>
            </a:extLst>
          </p:cNvPr>
          <p:cNvSpPr txBox="1"/>
          <p:nvPr/>
        </p:nvSpPr>
        <p:spPr>
          <a:xfrm>
            <a:off x="1304143" y="811251"/>
            <a:ext cx="1063302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в жизни научить ребёнка наблюдать, рассматривать, делать выводы и т.д.</a:t>
            </a:r>
          </a:p>
          <a:p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 показывать и называть все растения, с которыми ребёнок встречается, побуждать его повторять их названия. </a:t>
            </a:r>
          </a:p>
          <a:p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Стоит называть все встреченные растения и грибы. Ребёнку постарше можно показать ядовитые грибы и ягоды, если они попадутся. </a:t>
            </a:r>
            <a:endParaRPr lang="ru-RU" sz="28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называть всех встреченных животных и птиц, предлагать ребёнку описывать их. Можно поиграть в игру «Угадай по описанию».</a:t>
            </a:r>
          </a:p>
          <a:p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Обсуждать изменения в природе и погоде, как наступает весна, лето, все изменения с наступлением того или иного времени года.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622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FEB5C2C-354C-433E-C863-C20571FA8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1174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0E4D27D-DD24-FE29-BD15-002C3681BD58}"/>
              </a:ext>
            </a:extLst>
          </p:cNvPr>
          <p:cNvSpPr txBox="1"/>
          <p:nvPr/>
        </p:nvSpPr>
        <p:spPr>
          <a:xfrm>
            <a:off x="879021" y="734785"/>
            <a:ext cx="104339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ольклор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является инструментом развития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Использование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фольклора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способствует достижению целей педагогической работы с детьми – их социального развития, психического, интеллектуального. Особым разделом развития при использовании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фольклора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является нравственное и эстетическое развития.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41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6BF3F51-CE87-885C-8367-8FC9E18A4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B674E0-1D85-DFFC-5380-A20B139CC68B}"/>
              </a:ext>
            </a:extLst>
          </p:cNvPr>
          <p:cNvSpPr txBox="1"/>
          <p:nvPr/>
        </p:nvSpPr>
        <p:spPr>
          <a:xfrm>
            <a:off x="620485" y="685800"/>
            <a:ext cx="114136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риобщение детей к фольклору используются </a:t>
            </a:r>
            <a:r>
              <a:rPr lang="ru-RU" sz="3600" b="1" i="0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следующия</a:t>
            </a:r>
            <a:r>
              <a:rPr lang="ru-RU" sz="3600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</a:p>
          <a:p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широко использовать все виды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фольклора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сказки, песни, пословицы, поговорки, хороводы и т. д. В устном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народном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творчестве как нигде сохранились особенные черты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характера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присущие ему нравственные ценности, представления о добре, красоте, правде, храбрости, трудолюбии, верности.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859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FE3C62C-CF7C-1561-E403-85F147FF4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813C57E-D893-C4D5-0904-1A57D68312F3}"/>
              </a:ext>
            </a:extLst>
          </p:cNvPr>
          <p:cNvSpPr txBox="1"/>
          <p:nvPr/>
        </p:nvSpPr>
        <p:spPr>
          <a:xfrm>
            <a:off x="1159328" y="914401"/>
            <a:ext cx="105645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место в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приобщении к народной культуре должны занимать народные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праздники и традиции. В них сосредоточены накопленные веками наблюдения за характерными особенностями времен года, погодными и природными изменениями, поведением животных, птиц, насекомых, растений.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7756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49051D2-B5D3-7D17-CCA7-00280763A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7260F23-320F-1B9E-78F9-4CF8A6B465A8}"/>
              </a:ext>
            </a:extLst>
          </p:cNvPr>
          <p:cNvSpPr txBox="1"/>
          <p:nvPr/>
        </p:nvSpPr>
        <p:spPr>
          <a:xfrm>
            <a:off x="16329" y="669471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познакомить с народным фольклором, </a:t>
            </a:r>
            <a:r>
              <a:rPr lang="ru-RU" sz="3600" b="0" i="0" u="sng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обогатить и разнообразить знания о нём, необходима работа:</a:t>
            </a:r>
            <a:endParaRPr lang="ru-RU" sz="3600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по музыкальному воспитанию;</a:t>
            </a:r>
          </a:p>
          <a:p>
            <a:pPr algn="l"/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по хореографии;</a:t>
            </a:r>
          </a:p>
          <a:p>
            <a:pPr algn="l"/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по художественному творчеству, т. е рисованию, лепка и аппликации;</a:t>
            </a:r>
          </a:p>
          <a:p>
            <a:pPr algn="l"/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</a:t>
            </a:r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праздники и развлечения;</a:t>
            </a:r>
          </a:p>
          <a:p>
            <a:pPr algn="l"/>
            <a:r>
              <a:rPr lang="ru-RU" sz="3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</a:t>
            </a:r>
            <a:r>
              <a:rPr lang="ru-RU" sz="36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факультативные занятия </a:t>
            </a:r>
            <a:r>
              <a:rPr lang="ru-RU" sz="28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народно-обрядовая культура)</a:t>
            </a:r>
            <a:endParaRPr lang="ru-RU" sz="2800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0013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FDFDBD-5E19-BA4D-C9BE-BBDA26B01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39F996-7913-B9E5-3CE3-273D78417468}"/>
              </a:ext>
            </a:extLst>
          </p:cNvPr>
          <p:cNvSpPr txBox="1"/>
          <p:nvPr/>
        </p:nvSpPr>
        <p:spPr>
          <a:xfrm>
            <a:off x="2951747" y="1010653"/>
            <a:ext cx="63205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и как      оформлять детские рисунки? </a:t>
            </a:r>
          </a:p>
        </p:txBody>
      </p:sp>
    </p:spTree>
    <p:extLst>
      <p:ext uri="{BB962C8B-B14F-4D97-AF65-F5344CB8AC3E}">
        <p14:creationId xmlns:p14="http://schemas.microsoft.com/office/powerpoint/2010/main" xmlns="" val="2304162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9A02C74-8CF6-7C06-BADA-150C1F7E0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B07EEF5-995F-DECE-7F55-C1E14A77C232}"/>
              </a:ext>
            </a:extLst>
          </p:cNvPr>
          <p:cNvSpPr txBox="1"/>
          <p:nvPr/>
        </p:nvSpPr>
        <p:spPr>
          <a:xfrm>
            <a:off x="1027386" y="1040718"/>
            <a:ext cx="1013722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Зачем оформлять детские рисунки?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endParaRPr lang="ru-RU" sz="32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Изображенные детской ручкой мама и папа, любимый питомец, солнышко и облака – все что, видит ребенок, находит отражение на бумаге, и, зачастую, хранится стопками на полках шкафов, так и не найдя достойного места в доме.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ведь так хочется сохранить первое творчество малыша на долгие годы, любоваться им каждый день! К тому же, спустя много лет, ребёнку будет приятно видеть свое детское творчество, заботливо сохраненное на память.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25895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843</Words>
  <Application>Microsoft Office PowerPoint</Application>
  <PresentationFormat>Произвольный</PresentationFormat>
  <Paragraphs>106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oksana787878@gmail.com</dc:creator>
  <cp:lastModifiedBy>User</cp:lastModifiedBy>
  <cp:revision>7</cp:revision>
  <dcterms:created xsi:type="dcterms:W3CDTF">2024-10-05T08:23:12Z</dcterms:created>
  <dcterms:modified xsi:type="dcterms:W3CDTF">2024-10-05T14:18:04Z</dcterms:modified>
</cp:coreProperties>
</file>