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3" d="100"/>
          <a:sy n="83" d="100"/>
        </p:scale>
        <p:origin x="-629"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3043516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3835006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247258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2816220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3567702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256067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1870983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2044062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3319520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377687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CB4C74D-2F45-4C89-91EF-F5CE0E92ABB6}" type="datetimeFigureOut">
              <a:rPr lang="ru-RU" smtClean="0"/>
              <a:pPr/>
              <a:t>06.10.2024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1130207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B4C74D-2F45-4C89-91EF-F5CE0E92ABB6}" type="datetimeFigureOut">
              <a:rPr lang="ru-RU" smtClean="0"/>
              <a:pPr/>
              <a:t>06.10.2024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B9F1CC-4E5F-4354-91EE-1C386286EF1C}" type="slidenum">
              <a:rPr lang="ru-RU" smtClean="0"/>
              <a:pPr/>
              <a:t>‹#›</a:t>
            </a:fld>
            <a:endParaRPr lang="ru-RU"/>
          </a:p>
        </p:txBody>
      </p:sp>
    </p:spTree>
    <p:extLst>
      <p:ext uri="{BB962C8B-B14F-4D97-AF65-F5344CB8AC3E}">
        <p14:creationId xmlns:p14="http://schemas.microsoft.com/office/powerpoint/2010/main" xmlns="" val="4049194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18080" y="358649"/>
            <a:ext cx="8250936" cy="1545336"/>
          </a:xfrm>
        </p:spPr>
        <p:txBody>
          <a:bodyPr>
            <a:normAutofit fontScale="90000"/>
          </a:bodyPr>
          <a:lstStyle/>
          <a:p>
            <a:r>
              <a:rPr lang="ru-RU" sz="4400" b="1" i="1" dirty="0">
                <a:solidFill>
                  <a:srgbClr val="FF0000"/>
                </a:solidFill>
                <a:effectLst>
                  <a:outerShdw blurRad="38100" dist="38100" dir="2700000" algn="tl">
                    <a:srgbClr val="000000">
                      <a:alpha val="43137"/>
                    </a:srgbClr>
                  </a:outerShdw>
                </a:effectLst>
                <a:latin typeface="Bahnschrift SemiBold" panose="020B0502040204020203" pitchFamily="34" charset="0"/>
              </a:rPr>
              <a:t>Какие книги нужно обязательно прочитать ребенку</a:t>
            </a:r>
            <a:br>
              <a:rPr lang="ru-RU" sz="4400" b="1" i="1" dirty="0">
                <a:solidFill>
                  <a:srgbClr val="FF0000"/>
                </a:solidFill>
                <a:effectLst>
                  <a:outerShdw blurRad="38100" dist="38100" dir="2700000" algn="tl">
                    <a:srgbClr val="000000">
                      <a:alpha val="43137"/>
                    </a:srgbClr>
                  </a:outerShdw>
                </a:effectLst>
                <a:latin typeface="Bahnschrift SemiBold" panose="020B0502040204020203" pitchFamily="34" charset="0"/>
              </a:rPr>
            </a:br>
            <a:endParaRPr lang="ru-RU" sz="2200" b="1" i="1" dirty="0">
              <a:solidFill>
                <a:srgbClr val="FF0000"/>
              </a:solidFill>
              <a:effectLst>
                <a:outerShdw blurRad="38100" dist="38100" dir="2700000" algn="tl">
                  <a:srgbClr val="000000">
                    <a:alpha val="43137"/>
                  </a:srgbClr>
                </a:outerShdw>
              </a:effectLst>
              <a:latin typeface="Bahnschrift SemiBold" panose="020B0502040204020203" pitchFamily="34" charset="0"/>
            </a:endParaRPr>
          </a:p>
        </p:txBody>
      </p:sp>
      <p:pic>
        <p:nvPicPr>
          <p:cNvPr id="1026" name="Picture 2" descr="https://i.pinimg.com/originals/88/3d/e5/883de5dcbb168de5fa413aaa1025c2ab.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2530261" y="2155675"/>
            <a:ext cx="7694763" cy="4280994"/>
          </a:xfrm>
          <a:prstGeom prst="rect">
            <a:avLst/>
          </a:prstGeom>
          <a:effectLst>
            <a:glow rad="101600">
              <a:schemeClr val="accent4">
                <a:satMod val="175000"/>
                <a:alpha val="40000"/>
              </a:schemeClr>
            </a:glow>
          </a:effectLst>
        </p:spPr>
      </p:pic>
    </p:spTree>
    <p:extLst>
      <p:ext uri="{BB962C8B-B14F-4D97-AF65-F5344CB8AC3E}">
        <p14:creationId xmlns:p14="http://schemas.microsoft.com/office/powerpoint/2010/main" xmlns="" val="673900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5440" y="589280"/>
            <a:ext cx="11643360" cy="400110"/>
          </a:xfrm>
          <a:prstGeom prst="rect">
            <a:avLst/>
          </a:prstGeom>
          <a:noFill/>
        </p:spPr>
        <p:txBody>
          <a:bodyPr wrap="square" rtlCol="0">
            <a:spAutoFit/>
          </a:bodyPr>
          <a:lstStyle/>
          <a:p>
            <a:pPr algn="ctr"/>
            <a:endParaRPr lang="ru-RU" sz="2000" dirty="0">
              <a:latin typeface="Open Sans"/>
            </a:endParaRPr>
          </a:p>
        </p:txBody>
      </p:sp>
      <p:pic>
        <p:nvPicPr>
          <p:cNvPr id="9220" name="Picture 4" descr="http://900igr.net/up/datas/247579/016.jpg"/>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19630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26720" y="660400"/>
            <a:ext cx="11440160" cy="3108543"/>
          </a:xfrm>
          <a:prstGeom prst="rect">
            <a:avLst/>
          </a:prstGeom>
          <a:noFill/>
        </p:spPr>
        <p:txBody>
          <a:bodyPr wrap="square" rtlCol="0">
            <a:spAutoFit/>
          </a:bodyPr>
          <a:lstStyle/>
          <a:p>
            <a:pPr algn="just"/>
            <a:r>
              <a:rPr lang="ru-RU" sz="2800" dirty="0"/>
              <a:t>Как привить ребенку самые лучше черты характера, научив дружить, любить, помогать окружающим? Хорошая литература способна продемонстрировать важные жизненные уроки, преподнеся их в форме, доступной для понимания юных читателей. В </a:t>
            </a:r>
            <a:r>
              <a:rPr lang="ru-RU" sz="2800" dirty="0" smtClean="0"/>
              <a:t>данной подборке </a:t>
            </a:r>
            <a:r>
              <a:rPr lang="ru-RU" sz="2800" dirty="0"/>
              <a:t>вы найдете увлекательные книги, среди которых есть классические и современные произведения, для малышей, а также творчество писателей всего мира, включая отечественных авторов.</a:t>
            </a:r>
          </a:p>
        </p:txBody>
      </p:sp>
      <p:pic>
        <p:nvPicPr>
          <p:cNvPr id="2050" name="Picture 2" descr="https://atrachi.tukalinsklib.ru/files/2020/06/4ff5ca2da72aca127f4795e6279a5fa3.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3557587" y="3768943"/>
            <a:ext cx="5178425" cy="300996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72770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a:spLocks noChangeArrowheads="1"/>
          </p:cNvSpPr>
          <p:nvPr/>
        </p:nvSpPr>
        <p:spPr bwMode="auto">
          <a:xfrm>
            <a:off x="441960" y="24788"/>
            <a:ext cx="11328400" cy="24699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000000"/>
                </a:solidFill>
                <a:effectLst/>
                <a:latin typeface="Open Sans"/>
              </a:rPr>
              <a:t>«Винни-Пух и все-все-все», Алан </a:t>
            </a:r>
            <a:r>
              <a:rPr kumimoji="0" lang="ru-RU" altLang="ru-RU" b="1" i="0" u="none" strike="noStrike" cap="none" normalizeH="0" baseline="0" dirty="0" err="1">
                <a:ln>
                  <a:noFill/>
                </a:ln>
                <a:solidFill>
                  <a:srgbClr val="000000"/>
                </a:solidFill>
                <a:effectLst/>
                <a:latin typeface="Open Sans"/>
              </a:rPr>
              <a:t>Милн</a:t>
            </a:r>
            <a:endParaRPr kumimoji="0" lang="ru-RU" altLang="ru-RU" sz="9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a:ln>
                  <a:noFill/>
                </a:ln>
                <a:solidFill>
                  <a:srgbClr val="000000"/>
                </a:solidFill>
                <a:effectLst/>
                <a:latin typeface="Open Sans"/>
              </a:rPr>
              <a:t>  </a:t>
            </a:r>
            <a:endParaRPr kumimoji="0" lang="ru-RU" altLang="ru-RU" sz="9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000000"/>
                </a:solidFill>
                <a:effectLst/>
                <a:latin typeface="Open Sans"/>
              </a:rPr>
              <a:t>Медвежонок Винни снискал всемирную славу, став любимчиком миллионов детишек. Маленький озорник обожает ходить в гости, всегда поможет другу в беде (хотя, как правило, это его друзьям приходится выручать недотепу), и просто жить не может без сладкого-сладкого меда. Переводы Бориса Заходера несколько отличаются от оригинальной версии Алана Милна (которую автор создал для своего сынишки), но все же сохраняют в себе очарование этой удивительной английской сказки о плюшевых игрушках. Отправляйтесь в Зачарованный Лес и познакомитесь с Винни и его друзьями: Кенгой и Ру, Иа и Тигрой, Пяточком и другими славными существами.</a:t>
            </a:r>
            <a:endParaRPr kumimoji="0" lang="ru-RU" altLang="ru-RU" sz="30600" b="0" i="0" u="none" strike="noStrike" cap="none" normalizeH="0" baseline="0" dirty="0">
              <a:ln>
                <a:noFill/>
              </a:ln>
              <a:solidFill>
                <a:srgbClr val="000000"/>
              </a:solidFill>
              <a:effectLst/>
              <a:latin typeface="Open Sans"/>
            </a:endParaRPr>
          </a:p>
        </p:txBody>
      </p:sp>
      <p:pic>
        <p:nvPicPr>
          <p:cNvPr id="3074" name="Picture 2" descr="hello_html_m71a995ad.jpg"/>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2867660" y="2518727"/>
            <a:ext cx="6477000" cy="404812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46080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5440" y="589280"/>
            <a:ext cx="11643360" cy="3385542"/>
          </a:xfrm>
          <a:prstGeom prst="rect">
            <a:avLst/>
          </a:prstGeom>
          <a:noFill/>
        </p:spPr>
        <p:txBody>
          <a:bodyPr wrap="square" rtlCol="0">
            <a:spAutoFit/>
          </a:bodyPr>
          <a:lstStyle/>
          <a:p>
            <a:pPr algn="ctr"/>
            <a:r>
              <a:rPr lang="ru-RU" b="1" dirty="0">
                <a:latin typeface="Open Sans"/>
              </a:rPr>
              <a:t>«Каникулы </a:t>
            </a:r>
            <a:r>
              <a:rPr lang="ru-RU" b="1" dirty="0" err="1">
                <a:latin typeface="Open Sans"/>
              </a:rPr>
              <a:t>Бонифация</a:t>
            </a:r>
            <a:r>
              <a:rPr lang="ru-RU" b="1" dirty="0">
                <a:latin typeface="Open Sans"/>
              </a:rPr>
              <a:t>», Федор </a:t>
            </a:r>
            <a:r>
              <a:rPr lang="ru-RU" b="1" dirty="0" err="1">
                <a:latin typeface="Open Sans"/>
              </a:rPr>
              <a:t>Хитрук</a:t>
            </a:r>
            <a:endParaRPr lang="en-US" b="1" dirty="0">
              <a:latin typeface="Open Sans"/>
            </a:endParaRPr>
          </a:p>
          <a:p>
            <a:pPr algn="just"/>
            <a:r>
              <a:rPr lang="ru-RU" sz="2000" dirty="0" err="1">
                <a:latin typeface="Open Sans"/>
              </a:rPr>
              <a:t>Бонифаций</a:t>
            </a:r>
            <a:r>
              <a:rPr lang="ru-RU" sz="2000" dirty="0">
                <a:latin typeface="Open Sans"/>
              </a:rPr>
              <a:t> – цирковой лев, поражающий публику своей ловкостью и неиссякаемой фантазией. И хотя ему приятны овации и восторг зрителей, наш славный герой порядком подустал от бесконечных выступлений. Ну а что же вы хотели? Даже львам требуется отдых и теперь </a:t>
            </a:r>
            <a:r>
              <a:rPr lang="ru-RU" sz="2000" dirty="0" err="1">
                <a:latin typeface="Open Sans"/>
              </a:rPr>
              <a:t>Бонифаций</a:t>
            </a:r>
            <a:r>
              <a:rPr lang="ru-RU" sz="2000">
                <a:latin typeface="Open Sans"/>
              </a:rPr>
              <a:t> </a:t>
            </a:r>
            <a:r>
              <a:rPr lang="ru-RU" sz="2000" smtClean="0">
                <a:latin typeface="Open Sans"/>
              </a:rPr>
              <a:t>отправляется в </a:t>
            </a:r>
            <a:r>
              <a:rPr lang="ru-RU" sz="2000" dirty="0">
                <a:latin typeface="Open Sans"/>
              </a:rPr>
              <a:t>далекую жаркую Африку, чтобы погостить у своей любимой бабушки, вдоволь поесть бананов и поймать прелестную золотую рыбку. Эта книжка обязательно должна красоваться на полках всех поклонников льва </a:t>
            </a:r>
            <a:r>
              <a:rPr lang="ru-RU" sz="2000" dirty="0" err="1">
                <a:latin typeface="Open Sans"/>
              </a:rPr>
              <a:t>Бонифация</a:t>
            </a:r>
            <a:r>
              <a:rPr lang="ru-RU" sz="2000" dirty="0">
                <a:latin typeface="Open Sans"/>
              </a:rPr>
              <a:t>! В основу произведение </a:t>
            </a:r>
            <a:r>
              <a:rPr lang="ru-RU" sz="2000" dirty="0" err="1">
                <a:latin typeface="Open Sans"/>
              </a:rPr>
              <a:t>Хитрука</a:t>
            </a:r>
            <a:r>
              <a:rPr lang="ru-RU" sz="2000" dirty="0">
                <a:latin typeface="Open Sans"/>
              </a:rPr>
              <a:t> легла интересная сказка «</a:t>
            </a:r>
            <a:r>
              <a:rPr lang="ru-RU" sz="2000" dirty="0" err="1">
                <a:latin typeface="Open Sans"/>
              </a:rPr>
              <a:t>Бонифаций</a:t>
            </a:r>
            <a:r>
              <a:rPr lang="ru-RU" sz="2000" dirty="0">
                <a:latin typeface="Open Sans"/>
              </a:rPr>
              <a:t> и его племянники» М. </a:t>
            </a:r>
            <a:r>
              <a:rPr lang="ru-RU" sz="2000" dirty="0" err="1">
                <a:latin typeface="Open Sans"/>
              </a:rPr>
              <a:t>Мацоурека</a:t>
            </a:r>
            <a:r>
              <a:rPr lang="ru-RU" sz="2000" dirty="0">
                <a:latin typeface="Open Sans"/>
              </a:rPr>
              <a:t> – знаменитого чешского писателя.</a:t>
            </a:r>
          </a:p>
          <a:p>
            <a:r>
              <a:rPr lang="ru-RU" dirty="0"/>
              <a:t/>
            </a:r>
            <a:br>
              <a:rPr lang="ru-RU" dirty="0"/>
            </a:br>
            <a:endParaRPr lang="ru-RU" dirty="0"/>
          </a:p>
        </p:txBody>
      </p:sp>
      <p:pic>
        <p:nvPicPr>
          <p:cNvPr id="4098" name="Picture 2" descr="hello_html_5e06f63.jpg"/>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3335655" y="3373121"/>
            <a:ext cx="5483225" cy="342892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03129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5440" y="589280"/>
            <a:ext cx="11643360" cy="646331"/>
          </a:xfrm>
          <a:prstGeom prst="rect">
            <a:avLst/>
          </a:prstGeom>
          <a:noFill/>
        </p:spPr>
        <p:txBody>
          <a:bodyPr wrap="square" rtlCol="0">
            <a:spAutoFit/>
          </a:bodyPr>
          <a:lstStyle/>
          <a:p>
            <a:r>
              <a:rPr lang="ru-RU" dirty="0"/>
              <a:t/>
            </a:r>
            <a:br>
              <a:rPr lang="ru-RU" dirty="0"/>
            </a:br>
            <a:endParaRPr lang="ru-RU" dirty="0"/>
          </a:p>
        </p:txBody>
      </p:sp>
      <p:sp>
        <p:nvSpPr>
          <p:cNvPr id="4" name="Rectangle 3"/>
          <p:cNvSpPr>
            <a:spLocks noChangeArrowheads="1"/>
          </p:cNvSpPr>
          <p:nvPr/>
        </p:nvSpPr>
        <p:spPr bwMode="auto">
          <a:xfrm>
            <a:off x="121920" y="560499"/>
            <a:ext cx="11785599" cy="2031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chemeClr val="tx1"/>
                </a:solidFill>
                <a:effectLst/>
                <a:latin typeface="Open Sans"/>
              </a:rPr>
              <a:t>«Сказки дядюшки </a:t>
            </a:r>
            <a:r>
              <a:rPr kumimoji="0" lang="ru-RU" altLang="ru-RU" b="1" i="0" u="none" strike="noStrike" cap="none" normalizeH="0" baseline="0" dirty="0" err="1">
                <a:ln>
                  <a:noFill/>
                </a:ln>
                <a:solidFill>
                  <a:schemeClr val="tx1"/>
                </a:solidFill>
                <a:effectLst/>
                <a:latin typeface="Open Sans"/>
              </a:rPr>
              <a:t>Римуса</a:t>
            </a:r>
            <a:r>
              <a:rPr kumimoji="0" lang="ru-RU" altLang="ru-RU" b="1" i="0" u="none" strike="noStrike" cap="none" normalizeH="0" baseline="0" dirty="0">
                <a:ln>
                  <a:noFill/>
                </a:ln>
                <a:solidFill>
                  <a:schemeClr val="tx1"/>
                </a:solidFill>
                <a:effectLst/>
                <a:latin typeface="Open Sans"/>
              </a:rPr>
              <a:t>», </a:t>
            </a:r>
            <a:r>
              <a:rPr kumimoji="0" lang="ru-RU" altLang="ru-RU" b="1" i="0" u="none" strike="noStrike" cap="none" normalizeH="0" baseline="0" dirty="0" err="1">
                <a:ln>
                  <a:noFill/>
                </a:ln>
                <a:solidFill>
                  <a:schemeClr val="tx1"/>
                </a:solidFill>
                <a:effectLst/>
                <a:latin typeface="Open Sans"/>
              </a:rPr>
              <a:t>Джоэль</a:t>
            </a:r>
            <a:r>
              <a:rPr kumimoji="0" lang="ru-RU" altLang="ru-RU" b="1" i="0" u="none" strike="noStrike" cap="none" normalizeH="0" baseline="0" dirty="0">
                <a:ln>
                  <a:noFill/>
                </a:ln>
                <a:solidFill>
                  <a:schemeClr val="tx1"/>
                </a:solidFill>
                <a:effectLst/>
                <a:latin typeface="Open Sans"/>
              </a:rPr>
              <a:t> Харрис</a:t>
            </a:r>
            <a:endParaRPr kumimoji="0" lang="ru-RU" altLang="ru-RU" sz="29500" b="0" i="0" u="none" strike="noStrike" cap="none" normalizeH="0" baseline="0" dirty="0">
              <a:ln>
                <a:noFill/>
              </a:ln>
              <a:solidFill>
                <a:schemeClr val="tx1"/>
              </a:solidFill>
              <a:effectLst/>
              <a:latin typeface="Open Sans"/>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Open Sans"/>
              </a:rPr>
              <a:t>Сказки дядюшки </a:t>
            </a:r>
            <a:r>
              <a:rPr kumimoji="0" lang="ru-RU" altLang="ru-RU" b="0" i="0" u="none" strike="noStrike" cap="none" normalizeH="0" baseline="0" dirty="0" err="1">
                <a:ln>
                  <a:noFill/>
                </a:ln>
                <a:solidFill>
                  <a:schemeClr val="tx1"/>
                </a:solidFill>
                <a:effectLst/>
                <a:latin typeface="Open Sans"/>
              </a:rPr>
              <a:t>Римуса</a:t>
            </a:r>
            <a:r>
              <a:rPr kumimoji="0" lang="ru-RU" altLang="ru-RU" b="0" i="0" u="none" strike="noStrike" cap="none" normalizeH="0" baseline="0" dirty="0">
                <a:ln>
                  <a:noFill/>
                </a:ln>
                <a:solidFill>
                  <a:schemeClr val="tx1"/>
                </a:solidFill>
                <a:effectLst/>
                <a:latin typeface="Open Sans"/>
              </a:rPr>
              <a:t> – одна из самых популярных книг для самых маленьких читателей. Это собрание оригинальных историй, главным героем которых стал Братец Кролик, способный обхитрить даже Братца Лиса! Поучительные рассказа Харриса не только увлекут малышей, но и помогут развить в них сообразительность и оптимизм. Творчество Харриса высоко ценили видные представители мира детской литературы: в частности им восторгался Марк Твен, а </a:t>
            </a:r>
            <a:r>
              <a:rPr kumimoji="0" lang="ru-RU" altLang="ru-RU" b="0" i="0" u="none" strike="noStrike" cap="none" normalizeH="0" baseline="0" dirty="0" err="1">
                <a:ln>
                  <a:noFill/>
                </a:ln>
                <a:solidFill>
                  <a:schemeClr val="tx1"/>
                </a:solidFill>
                <a:effectLst/>
                <a:latin typeface="Open Sans"/>
              </a:rPr>
              <a:t>Редьярд</a:t>
            </a:r>
            <a:r>
              <a:rPr kumimoji="0" lang="ru-RU" altLang="ru-RU" b="0" i="0" u="none" strike="noStrike" cap="none" normalizeH="0" baseline="0" dirty="0">
                <a:ln>
                  <a:noFill/>
                </a:ln>
                <a:solidFill>
                  <a:schemeClr val="tx1"/>
                </a:solidFill>
                <a:effectLst/>
                <a:latin typeface="Open Sans"/>
              </a:rPr>
              <a:t> Киплинг и вовсе отметил, что сказки </a:t>
            </a:r>
            <a:r>
              <a:rPr kumimoji="0" lang="ru-RU" altLang="ru-RU" b="0" i="0" u="none" strike="noStrike" cap="none" normalizeH="0" baseline="0" dirty="0" err="1">
                <a:ln>
                  <a:noFill/>
                </a:ln>
                <a:solidFill>
                  <a:schemeClr val="tx1"/>
                </a:solidFill>
                <a:effectLst/>
                <a:latin typeface="Open Sans"/>
              </a:rPr>
              <a:t>Римуса</a:t>
            </a:r>
            <a:r>
              <a:rPr kumimoji="0" lang="ru-RU" altLang="ru-RU" b="0" i="0" u="none" strike="noStrike" cap="none" normalizeH="0" baseline="0" dirty="0">
                <a:ln>
                  <a:noFill/>
                </a:ln>
                <a:solidFill>
                  <a:schemeClr val="tx1"/>
                </a:solidFill>
                <a:effectLst/>
                <a:latin typeface="Open Sans"/>
              </a:rPr>
              <a:t> будто вплелись «в ткань школьной жизни».</a:t>
            </a:r>
            <a:endParaRPr kumimoji="0" lang="ru-RU" altLang="ru-RU" sz="900" b="0" i="0" u="none" strike="noStrike" cap="none" normalizeH="0" baseline="0" dirty="0">
              <a:ln>
                <a:noFill/>
              </a:ln>
              <a:solidFill>
                <a:schemeClr val="tx1"/>
              </a:solidFill>
              <a:effectLst/>
              <a:latin typeface="Open Sans"/>
            </a:endParaRPr>
          </a:p>
        </p:txBody>
      </p:sp>
      <p:pic>
        <p:nvPicPr>
          <p:cNvPr id="5124" name="Picture 4" descr="hello_html_52057a6b.jpg"/>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2885756" y="2620605"/>
            <a:ext cx="6257925" cy="39147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1346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5440" y="589280"/>
            <a:ext cx="11643360" cy="646331"/>
          </a:xfrm>
          <a:prstGeom prst="rect">
            <a:avLst/>
          </a:prstGeom>
          <a:noFill/>
        </p:spPr>
        <p:txBody>
          <a:bodyPr wrap="square" rtlCol="0">
            <a:spAutoFit/>
          </a:bodyPr>
          <a:lstStyle/>
          <a:p>
            <a:r>
              <a:rPr lang="ru-RU" dirty="0"/>
              <a:t/>
            </a:r>
            <a:br>
              <a:rPr lang="ru-RU" dirty="0"/>
            </a:br>
            <a:endParaRPr lang="ru-RU" dirty="0"/>
          </a:p>
        </p:txBody>
      </p:sp>
      <p:sp>
        <p:nvSpPr>
          <p:cNvPr id="2" name="Rectangle 1"/>
          <p:cNvSpPr>
            <a:spLocks noChangeArrowheads="1"/>
          </p:cNvSpPr>
          <p:nvPr/>
        </p:nvSpPr>
        <p:spPr bwMode="auto">
          <a:xfrm rot="10800000" flipV="1">
            <a:off x="345440" y="309098"/>
            <a:ext cx="11328400" cy="26084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000000"/>
                </a:solidFill>
                <a:effectLst/>
                <a:latin typeface="Open Sans"/>
              </a:rPr>
              <a:t>«Мэри </a:t>
            </a:r>
            <a:r>
              <a:rPr kumimoji="0" lang="ru-RU" altLang="ru-RU" b="1" i="0" u="none" strike="noStrike" cap="none" normalizeH="0" baseline="0" dirty="0" err="1">
                <a:ln>
                  <a:noFill/>
                </a:ln>
                <a:solidFill>
                  <a:srgbClr val="000000"/>
                </a:solidFill>
                <a:effectLst/>
                <a:latin typeface="Open Sans"/>
              </a:rPr>
              <a:t>Поппинс</a:t>
            </a:r>
            <a:r>
              <a:rPr kumimoji="0" lang="ru-RU" altLang="ru-RU" b="1" i="0" u="none" strike="noStrike" cap="none" normalizeH="0" baseline="0" dirty="0">
                <a:ln>
                  <a:noFill/>
                </a:ln>
                <a:solidFill>
                  <a:srgbClr val="000000"/>
                </a:solidFill>
                <a:effectLst/>
                <a:latin typeface="Open Sans"/>
              </a:rPr>
              <a:t> возвращается», </a:t>
            </a:r>
            <a:r>
              <a:rPr kumimoji="0" lang="ru-RU" altLang="ru-RU" b="1" i="0" u="none" strike="noStrike" cap="none" normalizeH="0" baseline="0" dirty="0" err="1">
                <a:ln>
                  <a:noFill/>
                </a:ln>
                <a:solidFill>
                  <a:srgbClr val="000000"/>
                </a:solidFill>
                <a:effectLst/>
                <a:latin typeface="Open Sans"/>
              </a:rPr>
              <a:t>Памэла</a:t>
            </a:r>
            <a:r>
              <a:rPr kumimoji="0" lang="ru-RU" altLang="ru-RU" b="1" i="0" u="none" strike="noStrike" cap="none" normalizeH="0" baseline="0" dirty="0">
                <a:ln>
                  <a:noFill/>
                </a:ln>
                <a:solidFill>
                  <a:srgbClr val="000000"/>
                </a:solidFill>
                <a:effectLst/>
                <a:latin typeface="Open Sans"/>
              </a:rPr>
              <a:t> </a:t>
            </a:r>
            <a:r>
              <a:rPr kumimoji="0" lang="ru-RU" altLang="ru-RU" b="1" i="0" u="none" strike="noStrike" cap="none" normalizeH="0" baseline="0" dirty="0" err="1">
                <a:ln>
                  <a:noFill/>
                </a:ln>
                <a:solidFill>
                  <a:srgbClr val="000000"/>
                </a:solidFill>
                <a:effectLst/>
                <a:latin typeface="Open Sans"/>
              </a:rPr>
              <a:t>Треверс</a:t>
            </a:r>
            <a:endParaRPr kumimoji="0" lang="ru-RU" altLang="ru-RU" sz="900" b="0" i="0" u="none" strike="noStrike" cap="none" normalizeH="0" baseline="0" dirty="0">
              <a:ln>
                <a:noFill/>
              </a:ln>
              <a:solidFill>
                <a:schemeClr val="tx1"/>
              </a:solidFill>
              <a:effectLst/>
              <a:latin typeface="Open Sans"/>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a:ln>
                  <a:noFill/>
                </a:ln>
                <a:solidFill>
                  <a:srgbClr val="000000"/>
                </a:solidFill>
                <a:effectLst/>
                <a:latin typeface="Open Sans"/>
              </a:rPr>
              <a:t>  </a:t>
            </a:r>
            <a:endParaRPr kumimoji="0" lang="ru-RU" altLang="ru-RU" sz="900" b="0" i="0" u="none" strike="noStrike" cap="none" normalizeH="0" baseline="0" dirty="0">
              <a:ln>
                <a:noFill/>
              </a:ln>
              <a:solidFill>
                <a:schemeClr val="tx1"/>
              </a:solidFill>
              <a:effectLst/>
              <a:latin typeface="Open Sans"/>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altLang="ru-RU" sz="900" b="0" i="0" u="none" strike="noStrike" cap="none" normalizeH="0" baseline="0" dirty="0">
              <a:ln>
                <a:noFill/>
              </a:ln>
              <a:solidFill>
                <a:schemeClr val="tx1"/>
              </a:solidFill>
              <a:effectLst/>
              <a:latin typeface="Open Sans"/>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rgbClr val="000000"/>
                </a:solidFill>
                <a:effectLst/>
                <a:latin typeface="Open Sans"/>
              </a:rPr>
              <a:t>Чета </a:t>
            </a:r>
            <a:r>
              <a:rPr kumimoji="0" lang="ru-RU" altLang="ru-RU" b="0" i="0" u="none" strike="noStrike" cap="none" normalizeH="0" baseline="0" dirty="0" err="1">
                <a:ln>
                  <a:noFill/>
                </a:ln>
                <a:solidFill>
                  <a:srgbClr val="000000"/>
                </a:solidFill>
                <a:effectLst/>
                <a:latin typeface="Open Sans"/>
              </a:rPr>
              <a:t>Бэнксов</a:t>
            </a:r>
            <a:r>
              <a:rPr kumimoji="0" lang="ru-RU" altLang="ru-RU" b="0" i="0" u="none" strike="noStrike" cap="none" normalizeH="0" baseline="0" dirty="0">
                <a:ln>
                  <a:noFill/>
                </a:ln>
                <a:solidFill>
                  <a:srgbClr val="000000"/>
                </a:solidFill>
                <a:effectLst/>
                <a:latin typeface="Open Sans"/>
              </a:rPr>
              <a:t> с трудом справлялась с воспитанием сына и дочери (Джен и Майкла), но к счастью в их жизни появилась Мэри </a:t>
            </a:r>
            <a:r>
              <a:rPr kumimoji="0" lang="ru-RU" altLang="ru-RU" b="0" i="0" u="none" strike="noStrike" cap="none" normalizeH="0" baseline="0" dirty="0" err="1">
                <a:ln>
                  <a:noFill/>
                </a:ln>
                <a:solidFill>
                  <a:srgbClr val="000000"/>
                </a:solidFill>
                <a:effectLst/>
                <a:latin typeface="Open Sans"/>
              </a:rPr>
              <a:t>Поппинс</a:t>
            </a:r>
            <a:r>
              <a:rPr kumimoji="0" lang="ru-RU" altLang="ru-RU" b="0" i="0" u="none" strike="noStrike" cap="none" normalizeH="0" baseline="0" dirty="0">
                <a:ln>
                  <a:noFill/>
                </a:ln>
                <a:solidFill>
                  <a:srgbClr val="000000"/>
                </a:solidFill>
                <a:effectLst/>
                <a:latin typeface="Open Sans"/>
              </a:rPr>
              <a:t> – непревзойденная няня, способная излечить детей от любых недугов и навести порядок в доме, едва пошевелив пальцем. С отъездом Мэри в доме </a:t>
            </a:r>
            <a:r>
              <a:rPr kumimoji="0" lang="ru-RU" altLang="ru-RU" b="0" i="0" u="none" strike="noStrike" cap="none" normalizeH="0" baseline="0" dirty="0" err="1">
                <a:ln>
                  <a:noFill/>
                </a:ln>
                <a:solidFill>
                  <a:srgbClr val="000000"/>
                </a:solidFill>
                <a:effectLst/>
                <a:latin typeface="Open Sans"/>
              </a:rPr>
              <a:t>Бэнксов</a:t>
            </a:r>
            <a:r>
              <a:rPr kumimoji="0" lang="ru-RU" altLang="ru-RU" b="0" i="0" u="none" strike="noStrike" cap="none" normalizeH="0" baseline="0" dirty="0">
                <a:ln>
                  <a:noFill/>
                </a:ln>
                <a:solidFill>
                  <a:srgbClr val="000000"/>
                </a:solidFill>
                <a:effectLst/>
                <a:latin typeface="Open Sans"/>
              </a:rPr>
              <a:t> снова начался кромешный ад, ведь теперь в семье пополнение и вечно вопящие близняшки не дают никому покоя – ни днем, ни ночью. Прихватив коляску и воздушного змея, одним летним утром Джейн и Майкл отправляются в парк. И какого же было их удивление, когда взмывший в облака змей вдруг превратился в Мэри </a:t>
            </a:r>
            <a:r>
              <a:rPr kumimoji="0" lang="ru-RU" altLang="ru-RU" b="0" i="0" u="none" strike="noStrike" cap="none" normalizeH="0" baseline="0" dirty="0" err="1">
                <a:ln>
                  <a:noFill/>
                </a:ln>
                <a:solidFill>
                  <a:srgbClr val="000000"/>
                </a:solidFill>
                <a:effectLst/>
                <a:latin typeface="Open Sans"/>
              </a:rPr>
              <a:t>Поппинс</a:t>
            </a:r>
            <a:r>
              <a:rPr kumimoji="0" lang="ru-RU" altLang="ru-RU" b="0" i="0" u="none" strike="noStrike" cap="none" normalizeH="0" baseline="0" dirty="0">
                <a:ln>
                  <a:noFill/>
                </a:ln>
                <a:solidFill>
                  <a:srgbClr val="000000"/>
                </a:solidFill>
                <a:effectLst/>
                <a:latin typeface="Open Sans"/>
              </a:rPr>
              <a:t>! Истинная английская леди снова займется воспитанием малышей.</a:t>
            </a:r>
            <a:endParaRPr kumimoji="0" lang="ru-RU" altLang="ru-RU" sz="29300" b="0" i="0" u="none" strike="noStrike" cap="none" normalizeH="0" baseline="0" dirty="0">
              <a:ln>
                <a:noFill/>
              </a:ln>
              <a:solidFill>
                <a:srgbClr val="000000"/>
              </a:solidFill>
              <a:effectLst/>
              <a:latin typeface="Open Sans"/>
            </a:endParaRPr>
          </a:p>
        </p:txBody>
      </p:sp>
      <p:pic>
        <p:nvPicPr>
          <p:cNvPr id="6146" name="Picture 2" descr="hello_html_m4b4c51cc.jpg"/>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2971800" y="2869882"/>
            <a:ext cx="6219825" cy="3886201"/>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35030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5440" y="589280"/>
            <a:ext cx="11643360" cy="3785652"/>
          </a:xfrm>
          <a:prstGeom prst="rect">
            <a:avLst/>
          </a:prstGeom>
          <a:noFill/>
        </p:spPr>
        <p:txBody>
          <a:bodyPr wrap="square" rtlCol="0">
            <a:spAutoFit/>
          </a:bodyPr>
          <a:lstStyle/>
          <a:p>
            <a:pPr algn="ctr"/>
            <a:r>
              <a:rPr lang="ru-RU" sz="2000" b="1" dirty="0">
                <a:latin typeface="Open Sans"/>
              </a:rPr>
              <a:t>Русские народные сказки:</a:t>
            </a:r>
          </a:p>
          <a:p>
            <a:r>
              <a:rPr lang="ru-RU" sz="2000" dirty="0">
                <a:latin typeface="Open Sans"/>
              </a:rPr>
              <a:t>• Царевна-лягушка</a:t>
            </a:r>
          </a:p>
          <a:p>
            <a:r>
              <a:rPr lang="ru-RU" sz="2000" dirty="0">
                <a:latin typeface="Open Sans"/>
              </a:rPr>
              <a:t>• Василиса Прекрасная</a:t>
            </a:r>
          </a:p>
          <a:p>
            <a:r>
              <a:rPr lang="ru-RU" sz="2000" dirty="0">
                <a:latin typeface="Open Sans"/>
              </a:rPr>
              <a:t>• По щучьему веленью</a:t>
            </a:r>
          </a:p>
          <a:p>
            <a:r>
              <a:rPr lang="ru-RU" sz="2000" dirty="0">
                <a:latin typeface="Open Sans"/>
              </a:rPr>
              <a:t>• Марья </a:t>
            </a:r>
            <a:r>
              <a:rPr lang="ru-RU" sz="2000" dirty="0" err="1">
                <a:latin typeface="Open Sans"/>
              </a:rPr>
              <a:t>Моревна</a:t>
            </a:r>
            <a:endParaRPr lang="ru-RU" sz="2000" dirty="0">
              <a:latin typeface="Open Sans"/>
            </a:endParaRPr>
          </a:p>
          <a:p>
            <a:r>
              <a:rPr lang="ru-RU" sz="2000" dirty="0">
                <a:latin typeface="Open Sans"/>
              </a:rPr>
              <a:t>• </a:t>
            </a:r>
            <a:r>
              <a:rPr lang="ru-RU" sz="2000" dirty="0" err="1">
                <a:latin typeface="Open Sans"/>
              </a:rPr>
              <a:t>Молодильные</a:t>
            </a:r>
            <a:r>
              <a:rPr lang="ru-RU" sz="2000" dirty="0">
                <a:latin typeface="Open Sans"/>
              </a:rPr>
              <a:t> яблоки</a:t>
            </a:r>
          </a:p>
          <a:p>
            <a:pPr algn="ctr"/>
            <a:r>
              <a:rPr lang="ru-RU" sz="2000" b="1" dirty="0">
                <a:latin typeface="Open Sans"/>
              </a:rPr>
              <a:t>Сказки народов мира</a:t>
            </a:r>
          </a:p>
          <a:p>
            <a:r>
              <a:rPr lang="ru-RU" sz="2000" dirty="0">
                <a:latin typeface="Open Sans"/>
              </a:rPr>
              <a:t>• Рукавичка (украинская народная сказка)</a:t>
            </a:r>
          </a:p>
          <a:p>
            <a:r>
              <a:rPr lang="ru-RU" sz="2000" dirty="0">
                <a:latin typeface="Open Sans"/>
              </a:rPr>
              <a:t>• Коза-дереза (украинская народная сказка)</a:t>
            </a:r>
          </a:p>
          <a:p>
            <a:r>
              <a:rPr lang="ru-RU" sz="2000" dirty="0">
                <a:latin typeface="Open Sans"/>
              </a:rPr>
              <a:t>• Два жадных медвежонка (венгерская народная сказка)</a:t>
            </a:r>
          </a:p>
          <a:p>
            <a:r>
              <a:rPr lang="ru-RU" sz="2000" dirty="0">
                <a:latin typeface="Open Sans"/>
              </a:rPr>
              <a:t>• Упрямые козы (узбекская народная сказка)</a:t>
            </a:r>
          </a:p>
          <a:p>
            <a:r>
              <a:rPr lang="ru-RU" sz="2000" dirty="0">
                <a:latin typeface="Open Sans"/>
              </a:rPr>
              <a:t>• У солнышка в гостях (словацкая народная сказка)</a:t>
            </a:r>
          </a:p>
        </p:txBody>
      </p:sp>
      <p:pic>
        <p:nvPicPr>
          <p:cNvPr id="7170" name="Picture 2" descr="https://fs.znanio.ru/d5af0e/05/b6/fa86f11ba5412af8b7aa5ea992450bc516.jp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7978775" y="269875"/>
            <a:ext cx="3860013" cy="290004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7172" name="Picture 4" descr="https://miro.medium.com/max/1200/1*Z3m8T8G9su9OB7kJKoGW_w.jpeg"/>
          <p:cNvPicPr>
            <a:picLocks noChangeAspect="1"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1649095" y="4490720"/>
            <a:ext cx="4140286" cy="202184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7174" name="Picture 6" descr="https://fsd.multiurok.ru/html/2020/04/10/s_5e9096bd24ae5/1413301_17.jpeg"/>
          <p:cNvPicPr>
            <a:picLocks noChangeAspect="1"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7478438" y="3335000"/>
            <a:ext cx="3098122" cy="317756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25528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5440" y="589280"/>
            <a:ext cx="11643360" cy="5016758"/>
          </a:xfrm>
          <a:prstGeom prst="rect">
            <a:avLst/>
          </a:prstGeom>
          <a:noFill/>
        </p:spPr>
        <p:txBody>
          <a:bodyPr wrap="square" rtlCol="0">
            <a:spAutoFit/>
          </a:bodyPr>
          <a:lstStyle/>
          <a:p>
            <a:pPr algn="ctr"/>
            <a:r>
              <a:rPr lang="ru-RU" sz="2000" b="1" dirty="0"/>
              <a:t>Детские стихотворения русских авторов:</a:t>
            </a:r>
          </a:p>
          <a:p>
            <a:r>
              <a:rPr lang="ru-RU" sz="2000" dirty="0"/>
              <a:t>• </a:t>
            </a:r>
            <a:r>
              <a:rPr lang="ru-RU" sz="2000" dirty="0" err="1"/>
              <a:t>Барто</a:t>
            </a:r>
            <a:r>
              <a:rPr lang="ru-RU" sz="2000" dirty="0"/>
              <a:t> А. Циклы стихотворений: Веревочка, Машенька, Мы с Тамарой, </a:t>
            </a:r>
            <a:r>
              <a:rPr lang="ru-RU" sz="2000" dirty="0" err="1"/>
              <a:t>Любочка</a:t>
            </a:r>
            <a:r>
              <a:rPr lang="ru-RU" sz="2000" dirty="0"/>
              <a:t>, Фонарик</a:t>
            </a:r>
          </a:p>
          <a:p>
            <a:r>
              <a:rPr lang="ru-RU" sz="2000" dirty="0"/>
              <a:t>• Воронкова Л. - Маша-растеряша</a:t>
            </a:r>
          </a:p>
          <a:p>
            <a:r>
              <a:rPr lang="ru-RU" sz="2000" dirty="0"/>
              <a:t>• </a:t>
            </a:r>
            <a:r>
              <a:rPr lang="ru-RU" sz="2000" dirty="0" err="1"/>
              <a:t>Заходер</a:t>
            </a:r>
            <a:r>
              <a:rPr lang="ru-RU" sz="2000" dirty="0"/>
              <a:t> Б. Мохнатая азбука, Ванька-Встанька</a:t>
            </a:r>
          </a:p>
          <a:p>
            <a:r>
              <a:rPr lang="ru-RU" sz="2000" dirty="0"/>
              <a:t>• Маршак С. - Вот какой рассеянный. Усатый-полосатый, Веселый счет до десяти, Сказка о глупом мышонке, Что такое перед нами, Умные вещи, Почта, Дама сдавала в багаж, Цирк, Переводы детских английских песенок</a:t>
            </a:r>
          </a:p>
          <a:p>
            <a:r>
              <a:rPr lang="ru-RU" sz="2000" dirty="0"/>
              <a:t>• Маяковский В. - Что ни страница, то слон, то львица, Что такое хорошо и что такое плохо</a:t>
            </a:r>
            <a:r>
              <a:rPr lang="ru-RU" sz="2000" dirty="0" smtClean="0"/>
              <a:t>?</a:t>
            </a:r>
          </a:p>
          <a:p>
            <a:endParaRPr lang="ru-RU" sz="2000" dirty="0"/>
          </a:p>
          <a:p>
            <a:pPr algn="ctr"/>
            <a:r>
              <a:rPr lang="ru-RU" sz="2000" b="1" dirty="0"/>
              <a:t>Детские стихотворения зарубежных авторов</a:t>
            </a:r>
          </a:p>
          <a:p>
            <a:r>
              <a:rPr lang="ru-RU" sz="2000" dirty="0"/>
              <a:t>• </a:t>
            </a:r>
            <a:r>
              <a:rPr lang="ru-RU" sz="2000" dirty="0" err="1"/>
              <a:t>Алечкович</a:t>
            </a:r>
            <a:r>
              <a:rPr lang="ru-RU" sz="2000" dirty="0"/>
              <a:t> М. - Цирк</a:t>
            </a:r>
          </a:p>
          <a:p>
            <a:r>
              <a:rPr lang="ru-RU" sz="2000" dirty="0"/>
              <a:t>• </a:t>
            </a:r>
            <a:r>
              <a:rPr lang="ru-RU" sz="2000" dirty="0" err="1"/>
              <a:t>Бжехва</a:t>
            </a:r>
            <a:r>
              <a:rPr lang="ru-RU" sz="2000" dirty="0"/>
              <a:t> Я. - Дырки в сыре</a:t>
            </a:r>
          </a:p>
          <a:p>
            <a:r>
              <a:rPr lang="ru-RU" sz="2000" dirty="0"/>
              <a:t>• </a:t>
            </a:r>
            <a:r>
              <a:rPr lang="ru-RU" sz="2000" dirty="0" err="1"/>
              <a:t>Боскэ</a:t>
            </a:r>
            <a:r>
              <a:rPr lang="ru-RU" sz="2000" dirty="0"/>
              <a:t> А. - Вопросы и ответы, Ты грустишь</a:t>
            </a:r>
          </a:p>
          <a:p>
            <a:r>
              <a:rPr lang="ru-RU" sz="2000" dirty="0"/>
              <a:t>• Брехт Б. - Зимний разговор через форточку</a:t>
            </a:r>
          </a:p>
          <a:p>
            <a:r>
              <a:rPr lang="ru-RU" sz="2000" dirty="0"/>
              <a:t>• </a:t>
            </a:r>
            <a:r>
              <a:rPr lang="ru-RU" sz="2000" dirty="0" err="1"/>
              <a:t>Габэ</a:t>
            </a:r>
            <a:r>
              <a:rPr lang="ru-RU" sz="2000" dirty="0"/>
              <a:t> Д. Бабушкины сказки</a:t>
            </a:r>
          </a:p>
          <a:p>
            <a:pPr algn="ctr"/>
            <a:endParaRPr lang="ru-RU" sz="2000" dirty="0">
              <a:latin typeface="Open Sans"/>
            </a:endParaRPr>
          </a:p>
        </p:txBody>
      </p:sp>
      <p:pic>
        <p:nvPicPr>
          <p:cNvPr id="8194" name="Picture 2" descr="https://cdn.fishki.net/upload/post/2016/12/30/2179282/8-13.pn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7552055" y="3609340"/>
            <a:ext cx="3315122" cy="299466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37723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5440" y="589280"/>
            <a:ext cx="11643360" cy="4708981"/>
          </a:xfrm>
          <a:prstGeom prst="rect">
            <a:avLst/>
          </a:prstGeom>
          <a:noFill/>
        </p:spPr>
        <p:txBody>
          <a:bodyPr wrap="square" rtlCol="0">
            <a:spAutoFit/>
          </a:bodyPr>
          <a:lstStyle/>
          <a:p>
            <a:pPr algn="ctr"/>
            <a:r>
              <a:rPr lang="ru-RU" sz="2000" b="1" dirty="0"/>
              <a:t>Детские </a:t>
            </a:r>
            <a:r>
              <a:rPr lang="ru-RU" sz="2000" b="1" dirty="0" smtClean="0"/>
              <a:t>произведения</a:t>
            </a:r>
            <a:r>
              <a:rPr lang="ru-RU" sz="2000" b="1" dirty="0" smtClean="0"/>
              <a:t> </a:t>
            </a:r>
            <a:r>
              <a:rPr lang="ru-RU" sz="2000" b="1" dirty="0"/>
              <a:t>русских авторов:</a:t>
            </a:r>
          </a:p>
          <a:p>
            <a:r>
              <a:rPr lang="ru-RU" sz="2000" dirty="0"/>
              <a:t>• </a:t>
            </a:r>
            <a:r>
              <a:rPr lang="ru-RU" sz="2000" dirty="0" smtClean="0"/>
              <a:t>Стихи С. Маршака «Багаж», «Пудель», «Сказка о глупом мышонке», «Сказка об умном мышонке», «Про </a:t>
            </a:r>
            <a:r>
              <a:rPr lang="ru-RU" sz="2000" dirty="0" smtClean="0"/>
              <a:t>всё </a:t>
            </a:r>
            <a:r>
              <a:rPr lang="ru-RU" sz="2000" dirty="0" smtClean="0"/>
              <a:t>на свете» (азбука в стихах и </a:t>
            </a:r>
            <a:r>
              <a:rPr lang="ru-RU" sz="2000" dirty="0" smtClean="0"/>
              <a:t>картинках)</a:t>
            </a:r>
          </a:p>
          <a:p>
            <a:r>
              <a:rPr lang="ru-RU" sz="2000" dirty="0" smtClean="0"/>
              <a:t>• Евгений </a:t>
            </a:r>
            <a:r>
              <a:rPr lang="ru-RU" sz="2000" dirty="0" err="1" smtClean="0"/>
              <a:t>Чарушин</a:t>
            </a:r>
            <a:r>
              <a:rPr lang="ru-RU" sz="2000" dirty="0" smtClean="0"/>
              <a:t> «Большие и маленькие», «Про Томку», «Никитка и его </a:t>
            </a:r>
            <a:r>
              <a:rPr lang="ru-RU" sz="2000" dirty="0" smtClean="0"/>
              <a:t>друзья»</a:t>
            </a:r>
          </a:p>
          <a:p>
            <a:r>
              <a:rPr lang="ru-RU" sz="2000" dirty="0" smtClean="0"/>
              <a:t>• </a:t>
            </a:r>
            <a:r>
              <a:rPr lang="ru-RU" sz="2000" dirty="0" smtClean="0"/>
              <a:t>В.Драгунский "Денискины рассказы»</a:t>
            </a:r>
          </a:p>
          <a:p>
            <a:r>
              <a:rPr lang="ru-RU" sz="2000" dirty="0" smtClean="0"/>
              <a:t>• </a:t>
            </a:r>
            <a:r>
              <a:rPr lang="ru-RU" sz="2000" dirty="0" smtClean="0"/>
              <a:t>Н.Носов «Незнайка и его друзья», «Незнайка в солнечном городе»,«Незнайка на Луне»</a:t>
            </a:r>
          </a:p>
          <a:p>
            <a:r>
              <a:rPr lang="ru-RU" sz="2000" dirty="0" smtClean="0"/>
              <a:t>• </a:t>
            </a:r>
            <a:r>
              <a:rPr lang="ru-RU" sz="2000" dirty="0" smtClean="0"/>
              <a:t>К.Чуковский «Стихи для детей»</a:t>
            </a:r>
          </a:p>
          <a:p>
            <a:r>
              <a:rPr lang="ru-RU" sz="2000" dirty="0" smtClean="0"/>
              <a:t>• </a:t>
            </a:r>
            <a:r>
              <a:rPr lang="ru-RU" sz="2000" dirty="0" smtClean="0"/>
              <a:t>А.Волков «Волшебник Изумрудного города»</a:t>
            </a:r>
            <a:endParaRPr lang="ru-RU" sz="2000" dirty="0"/>
          </a:p>
          <a:p>
            <a:pPr algn="ctr"/>
            <a:r>
              <a:rPr lang="ru-RU" sz="2000" b="1" dirty="0"/>
              <a:t>Детские </a:t>
            </a:r>
            <a:r>
              <a:rPr lang="ru-RU" sz="2000" b="1" dirty="0" smtClean="0"/>
              <a:t>произведения </a:t>
            </a:r>
            <a:r>
              <a:rPr lang="ru-RU" sz="2000" b="1" dirty="0" smtClean="0"/>
              <a:t> </a:t>
            </a:r>
            <a:r>
              <a:rPr lang="ru-RU" sz="2000" b="1" dirty="0"/>
              <a:t>зарубежных авторов</a:t>
            </a:r>
          </a:p>
          <a:p>
            <a:r>
              <a:rPr lang="ru-RU" sz="2000" dirty="0"/>
              <a:t>• </a:t>
            </a:r>
            <a:r>
              <a:rPr lang="ru-RU" sz="2000" dirty="0" err="1" smtClean="0"/>
              <a:t>Д.Родари</a:t>
            </a:r>
            <a:r>
              <a:rPr lang="ru-RU" sz="2000" dirty="0" smtClean="0"/>
              <a:t> — </a:t>
            </a:r>
            <a:r>
              <a:rPr lang="ru-RU" sz="2000" dirty="0" smtClean="0"/>
              <a:t>«Сказки </a:t>
            </a:r>
            <a:r>
              <a:rPr lang="ru-RU" sz="2000" dirty="0" smtClean="0"/>
              <a:t>по </a:t>
            </a:r>
            <a:r>
              <a:rPr lang="ru-RU" sz="2000" dirty="0" smtClean="0"/>
              <a:t>телефону», «</a:t>
            </a:r>
            <a:r>
              <a:rPr lang="ru-RU" sz="2000" dirty="0" err="1" smtClean="0"/>
              <a:t>Голубая</a:t>
            </a:r>
            <a:r>
              <a:rPr lang="ru-RU" sz="2000" dirty="0" smtClean="0"/>
              <a:t> стрела», </a:t>
            </a:r>
            <a:endParaRPr lang="ru-RU" sz="2000" dirty="0"/>
          </a:p>
          <a:p>
            <a:r>
              <a:rPr lang="ru-RU" sz="2000" dirty="0"/>
              <a:t>• </a:t>
            </a:r>
            <a:r>
              <a:rPr lang="ru-RU" sz="2000" dirty="0" err="1" smtClean="0"/>
              <a:t>А.Диндгрен</a:t>
            </a:r>
            <a:r>
              <a:rPr lang="ru-RU" sz="2000" dirty="0" smtClean="0"/>
              <a:t> — </a:t>
            </a:r>
            <a:r>
              <a:rPr lang="ru-RU" sz="2000" dirty="0" err="1" smtClean="0"/>
              <a:t>Лотта</a:t>
            </a:r>
            <a:r>
              <a:rPr lang="ru-RU" sz="2000" dirty="0" smtClean="0"/>
              <a:t> с Горластой улицы</a:t>
            </a:r>
            <a:endParaRPr lang="ru-RU" sz="2000" dirty="0"/>
          </a:p>
          <a:p>
            <a:r>
              <a:rPr lang="ru-RU" sz="2000" dirty="0"/>
              <a:t>• </a:t>
            </a:r>
            <a:r>
              <a:rPr lang="ru-RU" sz="2000" dirty="0" smtClean="0"/>
              <a:t>Ян </a:t>
            </a:r>
            <a:r>
              <a:rPr lang="ru-RU" sz="2000" dirty="0" err="1" smtClean="0"/>
              <a:t>Ларри</a:t>
            </a:r>
            <a:r>
              <a:rPr lang="ru-RU" sz="2000" dirty="0" smtClean="0"/>
              <a:t> «Необыкновенные приключения </a:t>
            </a:r>
            <a:r>
              <a:rPr lang="ru-RU" sz="2000" dirty="0" err="1" smtClean="0"/>
              <a:t>Карика</a:t>
            </a:r>
            <a:r>
              <a:rPr lang="ru-RU" sz="2000" dirty="0" smtClean="0"/>
              <a:t> и Вали»</a:t>
            </a:r>
            <a:endParaRPr lang="ru-RU" sz="2000" dirty="0"/>
          </a:p>
          <a:p>
            <a:r>
              <a:rPr lang="ru-RU" sz="2000" dirty="0"/>
              <a:t>• </a:t>
            </a:r>
            <a:r>
              <a:rPr lang="ru-RU" sz="2000" dirty="0" smtClean="0"/>
              <a:t>Г.Х.Андерсен (все сказки)</a:t>
            </a:r>
            <a:endParaRPr lang="ru-RU" sz="2000" dirty="0"/>
          </a:p>
          <a:p>
            <a:r>
              <a:rPr lang="ru-RU" sz="2000" dirty="0"/>
              <a:t>• </a:t>
            </a:r>
            <a:r>
              <a:rPr lang="ru-RU" sz="2000" dirty="0" err="1" smtClean="0"/>
              <a:t>Л.Баум</a:t>
            </a:r>
            <a:r>
              <a:rPr lang="ru-RU" sz="2000" dirty="0" smtClean="0"/>
              <a:t> «Страна </a:t>
            </a:r>
            <a:r>
              <a:rPr lang="ru-RU" sz="2000" dirty="0" err="1" smtClean="0"/>
              <a:t>Оз</a:t>
            </a:r>
            <a:r>
              <a:rPr lang="ru-RU" sz="2000" dirty="0" smtClean="0"/>
              <a:t>»</a:t>
            </a:r>
            <a:endParaRPr lang="ru-RU" sz="2000" dirty="0"/>
          </a:p>
          <a:p>
            <a:pPr algn="ctr"/>
            <a:endParaRPr lang="ru-RU" sz="2000" dirty="0">
              <a:latin typeface="Open Sans"/>
            </a:endParaRPr>
          </a:p>
        </p:txBody>
      </p:sp>
      <p:pic>
        <p:nvPicPr>
          <p:cNvPr id="8194" name="Picture 2" descr="https://cdn.fishki.net/upload/post/2016/12/30/2179282/8-13.png"/>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7552055" y="3609340"/>
            <a:ext cx="3315122" cy="299466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377233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705</Words>
  <Application>Microsoft Office PowerPoint</Application>
  <PresentationFormat>Произвольный</PresentationFormat>
  <Paragraphs>54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Какие книги нужно обязательно прочитать ребенку </vt:lpstr>
      <vt:lpstr>Слайд 2</vt:lpstr>
      <vt:lpstr>Слайд 3</vt:lpstr>
      <vt:lpstr>Слайд 4</vt:lpstr>
      <vt:lpstr>Слайд 5</vt:lpstr>
      <vt:lpstr>Слайд 6</vt:lpstr>
      <vt:lpstr>Слайд 7</vt:lpstr>
      <vt:lpstr>Слайд 8</vt:lpstr>
      <vt:lpstr>Слайд 9</vt:lpstr>
      <vt:lpstr>Слайд 10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12</cp:revision>
  <dcterms:created xsi:type="dcterms:W3CDTF">2021-07-08T12:30:26Z</dcterms:created>
  <dcterms:modified xsi:type="dcterms:W3CDTF">2024-10-06T13:34:14Z</dcterms:modified>
</cp:coreProperties>
</file>