
<file path=[Content_Types].xml><?xml version="1.0" encoding="utf-8"?>
<Types xmlns="http://schemas.openxmlformats.org/package/2006/content-types">
  <Default Extension="wmf" ContentType="image/x-wmf"/>
  <Default Extension="png" ContentType="image/png"/>
  <Default Extension="jpg" ContentType="image/jpeg"/>
  <Default Extension="jpeg" ContentType="image/jpeg"/>
  <Default Extension="xml" ContentType="application/xml"/>
  <Default Extension="rels" ContentType="application/vnd.openxmlformats-package.relationships+xml"/>
  <Default Extension="bin" ContentType="application/vnd.openxmlformats-officedocument.oleObject"/>
  <Override PartName="/ppt/slides/slide23.xml" ContentType="application/vnd.openxmlformats-officedocument.presentationml.slide+xml"/>
  <Override PartName="/ppt/slides/slide22.xml" ContentType="application/vnd.openxmlformats-officedocument.presentationml.slide+xml"/>
  <Override PartName="/ppt/slides/slide19.xml" ContentType="application/vnd.openxmlformats-officedocument.presentationml.slide+xml"/>
  <Override PartName="/ppt/slides/slide18.xml" ContentType="application/vnd.openxmlformats-officedocument.presentationml.slide+xml"/>
  <Override PartName="/ppt/slides/slide17.xml" ContentType="application/vnd.openxmlformats-officedocument.presentationml.slide+xml"/>
  <Override PartName="/ppt/slides/slide13.xml" ContentType="application/vnd.openxmlformats-officedocument.presentationml.slide+xml"/>
  <Override PartName="/ppt/slides/slide20.xml" ContentType="application/vnd.openxmlformats-officedocument.presentationml.slide+xml"/>
  <Override PartName="/ppt/slides/slide11.xml" ContentType="application/vnd.openxmlformats-officedocument.presentationml.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15.xml" ContentType="application/vnd.openxmlformats-officedocument.presentationml.slide+xml"/>
  <Override PartName="/ppt/slides/slide3.xml" ContentType="application/vnd.openxmlformats-officedocument.presentationml.slide+xml"/>
  <Override PartName="/ppt/slides/slide12.xml" ContentType="application/vnd.openxmlformats-officedocument.presentationml.slide+xml"/>
  <Override PartName="/ppt/slides/slide8.xml" ContentType="application/vnd.openxmlformats-officedocument.presentationml.slide+xml"/>
  <Override PartName="/ppt/slideLayouts/slideLayout9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s/slide1.xml" ContentType="application/vnd.openxmlformats-officedocument.presentationml.slide+xml"/>
  <Override PartName="/ppt/slideLayouts/slideLayout8.xml" ContentType="application/vnd.openxmlformats-officedocument.presentationml.slideLayout+xml"/>
  <Override PartName="/ppt/slides/slide9.xml" ContentType="application/vnd.openxmlformats-officedocument.presentationml.slide+xml"/>
  <Override PartName="/ppt/slideLayouts/slideLayout2.xml" ContentType="application/vnd.openxmlformats-officedocument.presentationml.slideLayout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14.xml" ContentType="application/vnd.openxmlformats-officedocument.presentationml.slide+xml"/>
  <Override PartName="/ppt/slideMasters/slideMaster1.xml" ContentType="application/vnd.openxmlformats-officedocument.presentationml.slideMaster+xml"/>
  <Override PartName="/ppt/slides/slide24.xml" ContentType="application/vnd.openxmlformats-officedocument.presentationml.slide+xml"/>
  <Override PartName="/ppt/slideLayouts/slideLayout11.xml" ContentType="application/vnd.openxmlformats-officedocument.presentationml.slideLayout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slides/slide16.xml" ContentType="application/vnd.openxmlformats-officedocument.presentationml.slide+xml"/>
  <Override PartName="/ppt/slideLayouts/slideLayout1.xml" ContentType="application/vnd.openxmlformats-officedocument.presentationml.slideLayout+xml"/>
  <Override PartName="/ppt/slides/slide2.xml" ContentType="application/vnd.openxmlformats-officedocument.presentationml.slide+xml"/>
  <Override PartName="/ppt/viewProps.xml" ContentType="application/vnd.openxmlformats-officedocument.presentationml.viewProps+xml"/>
  <Override PartName="/ppt/slideLayouts/slideLayout6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entation.xml" ContentType="application/vnd.openxmlformats-officedocument.presentationml.presentation.main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</p:sldIdLst>
  <p:sldSz cx="12192000" cy="6858000"/>
  <p:notesSz cx="12192000" cy="6858000"/>
  <p:defaultTextStyle>
    <a:defPPr>
      <a:defRPr lang="en-US"/>
    </a:defPPr>
    <a:lvl1pPr marL="0" algn="l" defTabSz="4572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67" d="100"/>
          <a:sy n="67" d="100"/>
        </p:scale>
        <p:origin x="834" y="60"/>
      </p:cViewPr>
      <p:guideLst>
        <p:guide pos="3840"/>
        <p:guide pos="2160" orient="horz"/>
      </p:guideLst>
    </p:cSldViewPr>
  </p:slide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slide" Target="slides/slide15.xml"/><Relationship Id="rId18" Type="http://schemas.openxmlformats.org/officeDocument/2006/relationships/slide" Target="slides/slide16.xml"/><Relationship Id="rId19" Type="http://schemas.openxmlformats.org/officeDocument/2006/relationships/slide" Target="slides/slide17.xml"/><Relationship Id="rId20" Type="http://schemas.openxmlformats.org/officeDocument/2006/relationships/slide" Target="slides/slide18.xml"/><Relationship Id="rId21" Type="http://schemas.openxmlformats.org/officeDocument/2006/relationships/slide" Target="slides/slide19.xml"/><Relationship Id="rId22" Type="http://schemas.openxmlformats.org/officeDocument/2006/relationships/slide" Target="slides/slide20.xml"/><Relationship Id="rId23" Type="http://schemas.openxmlformats.org/officeDocument/2006/relationships/slide" Target="slides/slide21.xml"/><Relationship Id="rId24" Type="http://schemas.openxmlformats.org/officeDocument/2006/relationships/slide" Target="slides/slide22.xml"/><Relationship Id="rId25" Type="http://schemas.openxmlformats.org/officeDocument/2006/relationships/slide" Target="slides/slide23.xml"/><Relationship Id="rId26" Type="http://schemas.openxmlformats.org/officeDocument/2006/relationships/slide" Target="slides/slide24.xml"/><Relationship Id="rId27" Type="http://schemas.openxmlformats.org/officeDocument/2006/relationships/presProps" Target="presProps.xml" /><Relationship Id="rId28" Type="http://schemas.openxmlformats.org/officeDocument/2006/relationships/tableStyles" Target="tableStyles.xml" /><Relationship Id="rId29" Type="http://schemas.openxmlformats.org/officeDocument/2006/relationships/viewProps" Target="viewProps.xml" 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Relationship Id="rId3" Type="http://schemas.openxmlformats.org/officeDocument/2006/relationships/image" Target="../media/image3.png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Relationship Id="rId3" Type="http://schemas.openxmlformats.org/officeDocument/2006/relationships/image" Target="../media/image3.png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Relationship Id="rId3" Type="http://schemas.openxmlformats.org/officeDocument/2006/relationships/image" Target="../media/image2.png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Relationship Id="rId3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0" type="title" userDrawn="1">
  <p:cSld name="Титульны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auto">
          <a:xfrm>
            <a:off x="920834" y="1346946"/>
            <a:ext cx="10222992" cy="80683"/>
          </a:xfrm>
          <a:prstGeom prst="rect">
            <a:avLst/>
          </a:prstGeom>
          <a:blipFill>
            <a:blip r:embed="rId2">
              <a:alphaModFix amt="85000"/>
              <a:lum bright="70000" contrast="-70000"/>
            </a:blip>
            <a:tile algn="ctr" flip="xy" sx="92000" sy="89000" tx="0" ty="-762000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 bwMode="auto">
          <a:xfrm>
            <a:off x="920834" y="4299696"/>
            <a:ext cx="10222992" cy="80683"/>
          </a:xfrm>
          <a:prstGeom prst="rect">
            <a:avLst/>
          </a:prstGeom>
          <a:blipFill>
            <a:blip r:embed="rId2">
              <a:alphaModFix amt="85000"/>
              <a:lum bright="70000" contrast="-70000"/>
            </a:blip>
            <a:tile algn="ctr" flip="xy" sx="92000" sy="89000" tx="0" ty="-717550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 bwMode="auto">
          <a:xfrm>
            <a:off x="920834" y="1484779"/>
            <a:ext cx="10222992" cy="2743200"/>
          </a:xfrm>
          <a:prstGeom prst="rect">
            <a:avLst/>
          </a:prstGeom>
          <a:blipFill>
            <a:blip r:embed="rId2">
              <a:alphaModFix amt="85000"/>
              <a:lum bright="70000" contrast="-70000"/>
            </a:blip>
            <a:tile algn="ctr" flip="xy" sx="92000" sy="89000" tx="0" ty="-704850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 bwMode="auto"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 bwMode="auto">
            <a:xfrm>
              <a:off x="9685338" y="4460675"/>
              <a:ext cx="1080904" cy="1080902"/>
            </a:xfrm>
            <a:prstGeom prst="ellipse">
              <a:avLst/>
            </a:prstGeom>
            <a:blipFill>
              <a:blip r:embed="rId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</a:blip>
              <a:tile algn="tl" flip="none" sx="85000" sy="85000" tx="0" ty="0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 bwMode="auto"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 bwMode="auto"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>
                <a:blipFill>
                  <a:blip r:embed="rId3"/>
                  <a:tile algn="tl" flip="none" sx="65000" sy="64000" tx="6350" ty="-127000"/>
                </a:blipFill>
              </a:defRPr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auto"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pPr>
              <a:defRPr/>
            </a:pPr>
            <a:r>
              <a:rPr lang="ru-RU"/>
              <a:t>Образец подзаголовка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9B33302-ECE9-4A93-8E40-D2FBC26D876F}" type="datetimeFigureOut">
              <a:rPr lang="ru-RU"/>
              <a:t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9592732" y="4289334"/>
            <a:ext cx="1193867" cy="640080"/>
          </a:xfrm>
        </p:spPr>
        <p:txBody>
          <a:bodyPr/>
          <a:lstStyle>
            <a:lvl1pPr>
              <a:defRPr sz="2800"/>
            </a:lvl1pPr>
          </a:lstStyle>
          <a:p>
            <a:pPr>
              <a:defRPr/>
            </a:pPr>
            <a:fld id="{E7092EE7-CD8D-4345-A9E6-DDE9FCCC401F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vertTx" userDrawn="1">
  <p:cSld name="Заголовок и вертикальный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9B33302-ECE9-4A93-8E40-D2FBC26D876F}" type="datetimeFigureOut">
              <a:rPr lang="ru-RU"/>
              <a:t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E7092EE7-CD8D-4345-A9E6-DDE9FCCC401F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vertTitleAndTx" userDrawn="1">
  <p:cSld name="Вертикальный заголовок и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8724900" y="533400"/>
            <a:ext cx="2552700" cy="5638800"/>
          </a:xfrm>
        </p:spPr>
        <p:txBody>
          <a:bodyPr vert="eaVert"/>
          <a:lstStyle/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1066800" y="533400"/>
            <a:ext cx="7505700" cy="5638800"/>
          </a:xfrm>
        </p:spPr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9B33302-ECE9-4A93-8E40-D2FBC26D876F}" type="datetimeFigureOut">
              <a:rPr lang="ru-RU"/>
              <a:t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E7092EE7-CD8D-4345-A9E6-DDE9FCCC401F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obj" userDrawn="1">
  <p:cSld name="Заголовок и объек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9B33302-ECE9-4A93-8E40-D2FBC26D876F}" type="datetimeFigureOut">
              <a:rPr lang="ru-RU"/>
              <a:t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E7092EE7-CD8D-4345-A9E6-DDE9FCCC401F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0" type="secHead" userDrawn="1">
  <p:cSld name="Заголовок раздел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auto">
          <a:xfrm>
            <a:off x="0" y="4917989"/>
            <a:ext cx="12192000" cy="1940010"/>
          </a:xfrm>
          <a:prstGeom prst="rect">
            <a:avLst/>
          </a:prstGeom>
          <a:blipFill>
            <a:blip r:embed="rId2">
              <a:alphaModFix amt="85000"/>
              <a:lum bright="70000" contrast="-70000"/>
            </a:blip>
            <a:tile algn="ctr" flip="xy" sx="92000" sy="89000" tx="0" ty="-704850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>
            <a:off x="8593667" y="6272784"/>
            <a:ext cx="2644309" cy="365125"/>
          </a:xfrm>
        </p:spPr>
        <p:txBody>
          <a:bodyPr/>
          <a:lstStyle/>
          <a:p>
            <a:pPr>
              <a:defRPr/>
            </a:pPr>
            <a:fld id="{59B33302-ECE9-4A93-8E40-D2FBC26D876F}" type="datetimeFigureOut">
              <a:rPr lang="ru-RU"/>
              <a:t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>
            <a:off x="2182708" y="6272784"/>
            <a:ext cx="6327648" cy="365125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grpSp>
        <p:nvGrpSpPr>
          <p:cNvPr id="8" name="Group 7"/>
          <p:cNvGrpSpPr/>
          <p:nvPr/>
        </p:nvGrpSpPr>
        <p:grpSpPr bwMode="auto"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 bwMode="auto">
            <a:xfrm>
              <a:off x="9685338" y="4460675"/>
              <a:ext cx="1080904" cy="1080902"/>
            </a:xfrm>
            <a:prstGeom prst="ellipse">
              <a:avLst/>
            </a:prstGeom>
            <a:blipFill>
              <a:blip r:embed="rId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</a:blip>
              <a:tile algn="tl" flip="none" sx="85000" sy="85000" tx="0" ty="0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 bwMode="auto"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843701" y="2506132"/>
            <a:ext cx="1188298" cy="720331"/>
          </a:xfrm>
        </p:spPr>
        <p:txBody>
          <a:bodyPr/>
          <a:lstStyle>
            <a:lvl1pPr>
              <a:defRPr sz="2800"/>
            </a:lvl1pPr>
          </a:lstStyle>
          <a:p>
            <a:pPr>
              <a:defRPr/>
            </a:pPr>
            <a:fld id="{E7092EE7-CD8D-4345-A9E6-DDE9FCCC401F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woObj" userDrawn="1">
  <p:cSld name="Два объект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9B33302-ECE9-4A93-8E40-D2FBC26D876F}" type="datetimeFigureOut">
              <a:rPr lang="ru-RU"/>
              <a:t/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E7092EE7-CD8D-4345-A9E6-DDE9FCCC401F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woTxTwoObj" userDrawn="1">
  <p:cSld name="Сравнение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9B33302-ECE9-4A93-8E40-D2FBC26D876F}" type="datetimeFigureOut">
              <a:rPr lang="ru-RU"/>
              <a:t/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E7092EE7-CD8D-4345-A9E6-DDE9FCCC401F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itleOnly" userDrawn="1">
  <p:cSld name="Только заголовок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9B33302-ECE9-4A93-8E40-D2FBC26D876F}" type="datetimeFigureOut">
              <a:rPr lang="ru-RU"/>
              <a:t/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E7092EE7-CD8D-4345-A9E6-DDE9FCCC401F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blank" userDrawn="1">
  <p:cSld name="Пусто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9B33302-ECE9-4A93-8E40-D2FBC26D876F}" type="datetimeFigureOut">
              <a:rPr lang="ru-RU"/>
              <a:t/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E7092EE7-CD8D-4345-A9E6-DDE9FCCC401F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0" type="objTx" userDrawn="1">
  <p:cSld name="Объект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 bwMode="auto">
          <a:xfrm>
            <a:off x="8303740" y="0"/>
            <a:ext cx="3888259" cy="6857999"/>
          </a:xfrm>
          <a:prstGeom prst="rect">
            <a:avLst/>
          </a:prstGeom>
          <a:blipFill>
            <a:blip r:embed="rId2">
              <a:alphaModFix amt="60000"/>
              <a:lum bright="70000" contrast="-70000"/>
            </a:blip>
            <a:tile algn="ctr" flip="xy" sx="92000" sy="89000" tx="0" ty="-704850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auto"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9B33302-ECE9-4A93-8E40-D2FBC26D876F}" type="datetimeFigureOut">
              <a:rPr lang="ru-RU"/>
              <a:t/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auto"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 bwMode="auto">
            <a:xfrm>
              <a:off x="11361456" y="6195813"/>
              <a:ext cx="548640" cy="548640"/>
            </a:xfrm>
            <a:prstGeom prst="ellipse">
              <a:avLst/>
            </a:prstGeom>
            <a:blipFill>
              <a:blip r:embed="rId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</a:blip>
              <a:tile algn="tl" flip="none" sx="85000" sy="85000" tx="50800" ty="0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 bwMode="auto"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E7092EE7-CD8D-4345-A9E6-DDE9FCCC401F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0" type="picTx" userDrawn="1">
  <p:cSld name="Рисунок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 bwMode="auto">
          <a:xfrm>
            <a:off x="8303740" y="0"/>
            <a:ext cx="3888259" cy="6857999"/>
          </a:xfrm>
          <a:prstGeom prst="rect">
            <a:avLst/>
          </a:prstGeom>
          <a:blipFill>
            <a:blip r:embed="rId2">
              <a:alphaModFix amt="60000"/>
              <a:lum bright="70000" contrast="-70000"/>
            </a:blip>
            <a:tile algn="ctr" flip="xy" sx="92000" sy="89000" tx="0" ty="-704850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ChangeAspect="1" noGrp="1"/>
          </p:cNvSpPr>
          <p:nvPr>
            <p:ph type="pic" idx="1"/>
          </p:nvPr>
        </p:nvSpPr>
        <p:spPr bwMode="auto">
          <a:xfrm>
            <a:off x="0" y="0"/>
            <a:ext cx="8303740" cy="6858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r>
              <a:rPr lang="ru-RU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9B33302-ECE9-4A93-8E40-D2FBC26D876F}" type="datetimeFigureOut">
              <a:rPr lang="ru-RU"/>
              <a:t/>
            </a:fld>
            <a:endParaRPr lang="ru-RU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 bwMode="auto"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 bwMode="auto">
            <a:xfrm>
              <a:off x="11361456" y="6195813"/>
              <a:ext cx="548640" cy="548640"/>
            </a:xfrm>
            <a:prstGeom prst="ellipse">
              <a:avLst/>
            </a:prstGeom>
            <a:blipFill>
              <a:blip r:embed="rId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</a:blip>
              <a:tile algn="tl" flip="none" sx="85000" sy="85000" tx="50800" ty="0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 bwMode="auto"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E7092EE7-CD8D-4345-A9E6-DDE9FCCC401F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2.png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auto"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59B33302-ECE9-4A93-8E40-D2FBC26D876F}" type="datetimeFigureOut">
              <a:rPr lang="ru-RU"/>
              <a:t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 bwMode="auto"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 bwMode="auto">
            <a:xfrm>
              <a:off x="11361456" y="6195813"/>
              <a:ext cx="548640" cy="548640"/>
            </a:xfrm>
            <a:prstGeom prst="ellipse">
              <a:avLst/>
            </a:prstGeom>
            <a:blipFill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</a:blip>
              <a:tile algn="tl" flip="none" sx="85000" sy="85000" tx="50800" ty="0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 bwMode="auto"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pPr>
              <a:defRPr/>
            </a:pPr>
            <a:fld id="{E7092EE7-CD8D-4345-A9E6-DDE9FCCC401F}" type="slidenum">
              <a:rPr lang="ru-RU"/>
              <a:t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>
        <a:lnSpc>
          <a:spcPct val="90000"/>
        </a:lnSpc>
        <a:spcBef>
          <a:spcPts val="0"/>
        </a:spcBef>
        <a:buNone/>
        <a:defRPr sz="5400" cap="all">
          <a:blipFill>
            <a:blip r:embed="rId14"/>
            <a:tile algn="tl" flip="none" sx="65000" sy="64000" tx="6350" ty="-127000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/>
        <a:buChar char="§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/>
        <a:buChar char="§"/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/>
        <a:buChar char="§"/>
        <a:defRPr sz="16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/>
        <a:buChar char="§"/>
        <a:defRPr sz="16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/>
        <a:buChar char="§"/>
        <a:defRPr sz="16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/>
        <a:buChar char="§"/>
        <a:defRPr sz="16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/>
        <a:buChar char="§"/>
        <a:defRPr sz="16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/>
        <a:buChar char="§"/>
        <a:defRPr sz="16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/>
        <a:buChar char="§"/>
        <a:defRPr sz="16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png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2.jpg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3.jpg"/><Relationship Id="rId3" Type="http://schemas.openxmlformats.org/officeDocument/2006/relationships/image" Target="../media/image14.jpg"/><Relationship Id="rId4" Type="http://schemas.openxmlformats.org/officeDocument/2006/relationships/image" Target="../media/image15.jpg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6.jpg"/><Relationship Id="rId3" Type="http://schemas.openxmlformats.org/officeDocument/2006/relationships/image" Target="../media/image17.jpg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8.jpg"/><Relationship Id="rId3" Type="http://schemas.openxmlformats.org/officeDocument/2006/relationships/image" Target="../media/image19.jpg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20.jpg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21.jpg"/><Relationship Id="rId3" Type="http://schemas.openxmlformats.org/officeDocument/2006/relationships/image" Target="../media/image22.jpg"/><Relationship Id="rId4" Type="http://schemas.openxmlformats.org/officeDocument/2006/relationships/image" Target="../media/image23.jpg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24.jpg"/><Relationship Id="rId3" Type="http://schemas.openxmlformats.org/officeDocument/2006/relationships/image" Target="../media/image25.jpg"/><Relationship Id="rId4" Type="http://schemas.openxmlformats.org/officeDocument/2006/relationships/image" Target="../media/image26.jpg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27.jpg"/><Relationship Id="rId3" Type="http://schemas.openxmlformats.org/officeDocument/2006/relationships/image" Target="../media/image28.jpg"/><Relationship Id="rId4" Type="http://schemas.openxmlformats.org/officeDocument/2006/relationships/image" Target="../media/image29.png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0.jpg"/><Relationship Id="rId3" Type="http://schemas.openxmlformats.org/officeDocument/2006/relationships/image" Target="../media/image31.jpg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png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5.jpg"/><Relationship Id="rId3" Type="http://schemas.openxmlformats.org/officeDocument/2006/relationships/image" Target="../media/image6.jpg"/><Relationship Id="rId4" Type="http://schemas.openxmlformats.org/officeDocument/2006/relationships/image" Target="../media/image7.jpg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8.jpg"/><Relationship Id="rId3" Type="http://schemas.openxmlformats.org/officeDocument/2006/relationships/image" Target="../media/image9.jpg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0.jpg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 bwMode="auto">
          <a:xfrm>
            <a:off x="951546" y="1523597"/>
            <a:ext cx="9821229" cy="1265236"/>
          </a:xfrm>
        </p:spPr>
        <p:txBody>
          <a:bodyPr/>
          <a:lstStyle/>
          <a:p>
            <a:pPr algn="ctr">
              <a:lnSpc>
                <a:spcPct val="107000"/>
              </a:lnSpc>
              <a:spcAft>
                <a:spcPts val="800"/>
              </a:spcAft>
              <a:defRPr/>
            </a:pPr>
            <a:r>
              <a:rPr lang="ru-RU" sz="2400" b="1">
                <a:solidFill>
                  <a:srgbClr val="000000"/>
                </a:solidFill>
                <a:ea typeface="Times New Roman"/>
                <a:cs typeface="Times New Roman"/>
              </a:rPr>
              <a:t>Проведение совместных ПРОЕКТОВ, образовательных событий, направленных на социальное, трудовое воспитание дошкольников и младших школьников</a:t>
            </a:r>
            <a:endParaRPr lang="ru-RU" sz="240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 bwMode="auto">
          <a:xfrm>
            <a:off x="951546" y="4640803"/>
            <a:ext cx="6606541" cy="956065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defRPr/>
            </a:pPr>
            <a:r>
              <a:rPr lang="ru-RU" sz="1800"/>
              <a:t>Подготовила:</a:t>
            </a:r>
            <a:endParaRPr/>
          </a:p>
          <a:p>
            <a:pPr>
              <a:lnSpc>
                <a:spcPct val="100000"/>
              </a:lnSpc>
              <a:spcBef>
                <a:spcPts val="0"/>
              </a:spcBef>
              <a:defRPr/>
            </a:pPr>
            <a:r>
              <a:rPr lang="ru-RU" sz="1800"/>
              <a:t>Максимова Татьяна Михайловна, заместитель заведующего по учебно-воспитательной работе МБДОУ №41 «Рябинушка»</a:t>
            </a:r>
            <a:endParaRPr/>
          </a:p>
          <a:p>
            <a:pPr>
              <a:lnSpc>
                <a:spcPct val="100000"/>
              </a:lnSpc>
              <a:spcBef>
                <a:spcPts val="0"/>
              </a:spcBef>
              <a:defRPr/>
            </a:pPr>
            <a:endParaRPr lang="ru-RU" sz="1800"/>
          </a:p>
        </p:txBody>
      </p:sp>
      <p:sp>
        <p:nvSpPr>
          <p:cNvPr id="5" name="Заголовок 1"/>
          <p:cNvSpPr txBox="1"/>
          <p:nvPr/>
        </p:nvSpPr>
        <p:spPr bwMode="auto">
          <a:xfrm>
            <a:off x="1112520" y="2788833"/>
            <a:ext cx="9966960" cy="95606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>
              <a:lnSpc>
                <a:spcPct val="80000"/>
              </a:lnSpc>
              <a:spcBef>
                <a:spcPts val="0"/>
              </a:spcBef>
              <a:buNone/>
              <a:defRPr sz="9600" cap="all">
                <a:blipFill>
                  <a:blip r:embed="rId2"/>
                  <a:tile algn="tl" flip="none" sx="65000" sy="64000" tx="6350" ty="-127000"/>
                </a:blip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7000"/>
              </a:lnSpc>
              <a:spcAft>
                <a:spcPts val="750"/>
              </a:spcAft>
              <a:defRPr/>
            </a:pPr>
            <a:r>
              <a:rPr lang="ru-RU" sz="16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практикум по организации взаимодействия образовательных организаций и родителей (законных представителей) ОБУЧАЮЩЩИХСЯ в рамках реализации модели преемственности по созданию воспитательной среды в ОО</a:t>
            </a:r>
            <a:endParaRPr lang="ru-RU" sz="1600">
              <a:latin typeface="Calibri"/>
              <a:ea typeface="Calibri"/>
              <a:cs typeface="Times New Roman"/>
            </a:endParaRPr>
          </a:p>
        </p:txBody>
      </p:sp>
      <p:sp>
        <p:nvSpPr>
          <p:cNvPr id="7" name="TextBox 6"/>
          <p:cNvSpPr txBox="1"/>
          <p:nvPr/>
        </p:nvSpPr>
        <p:spPr bwMode="auto">
          <a:xfrm>
            <a:off x="414338" y="166663"/>
            <a:ext cx="1118711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1600">
                <a:cs typeface="Times New Roman"/>
              </a:rPr>
              <a:t>Муниципальное бюджетное дошкольное образовательное учреждение детский сад №41 «Рябинушка»</a:t>
            </a:r>
            <a:endParaRPr/>
          </a:p>
        </p:txBody>
      </p:sp>
      <p:sp>
        <p:nvSpPr>
          <p:cNvPr id="8" name="Прямоугольник 7"/>
          <p:cNvSpPr/>
          <p:nvPr/>
        </p:nvSpPr>
        <p:spPr bwMode="auto">
          <a:xfrm>
            <a:off x="1990431" y="720448"/>
            <a:ext cx="77253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200">
                <a:ea typeface="Times New Roman"/>
              </a:rPr>
              <a:t>В РАМКАХ ПРИОРИТЕТНОГО КОМПЛЕКСНОГО ПРОЕКТА МУНИЦИПАЛЬНОЙ СИСТЕМЫ ОБРАЗОВАНИЯ </a:t>
            </a:r>
            <a:endParaRPr/>
          </a:p>
          <a:p>
            <a:pPr algn="ctr">
              <a:defRPr/>
            </a:pPr>
            <a:r>
              <a:rPr lang="ru-RU" sz="1200">
                <a:ea typeface="Times New Roman"/>
              </a:rPr>
              <a:t>«ПРЕЕМСТВЕННОСТЬ ДОШКОЛЬНОГО И НАЧАЛЬНОГО ОБЩЕГО ОБРАЗОВАНИЯ»</a:t>
            </a:r>
            <a:endParaRPr lang="ru-RU" sz="1200"/>
          </a:p>
        </p:txBody>
      </p:sp>
      <p:sp>
        <p:nvSpPr>
          <p:cNvPr id="9" name="TextBox 8"/>
          <p:cNvSpPr txBox="1"/>
          <p:nvPr/>
        </p:nvSpPr>
        <p:spPr bwMode="auto">
          <a:xfrm>
            <a:off x="5143500" y="6133390"/>
            <a:ext cx="168592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1600">
                <a:cs typeface="Times New Roman"/>
              </a:rPr>
              <a:t>г. Сургут, 2024</a:t>
            </a:r>
            <a:endParaRPr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096452" y="3684737"/>
            <a:ext cx="778002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b="1">
                <a:ea typeface="Calibri"/>
              </a:rPr>
              <a:t>заседание межфункциональной команды «Территория воспитания» </a:t>
            </a:r>
            <a:endParaRPr lang="ru-RU" b="1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8549640" y="2423160"/>
            <a:ext cx="3394710" cy="3663316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ru-RU" sz="2400">
                <a:solidFill>
                  <a:srgbClr val="000000"/>
                </a:solidFill>
                <a:latin typeface="Calibri"/>
                <a:ea typeface="Calibri"/>
                <a:cs typeface="Times New Roman"/>
              </a:rPr>
              <a:t>22 ноября – </a:t>
            </a:r>
            <a:endParaRPr/>
          </a:p>
          <a:p>
            <a:pPr>
              <a:defRPr/>
            </a:pPr>
            <a:r>
              <a:rPr lang="ru-RU" sz="2400">
                <a:solidFill>
                  <a:srgbClr val="000000"/>
                </a:solidFill>
                <a:latin typeface="Calibri"/>
                <a:ea typeface="Calibri"/>
                <a:cs typeface="Times New Roman"/>
              </a:rPr>
              <a:t>библиотечный урок с воспитанниками «В гостях у </a:t>
            </a:r>
            <a:r>
              <a:rPr lang="ru-RU" sz="2400">
                <a:solidFill>
                  <a:srgbClr val="000000"/>
                </a:solidFill>
                <a:latin typeface="Calibri"/>
                <a:ea typeface="Calibri"/>
                <a:cs typeface="Times New Roman"/>
              </a:rPr>
              <a:t>почитаек</a:t>
            </a:r>
            <a:r>
              <a:rPr lang="ru-RU" sz="2400">
                <a:solidFill>
                  <a:srgbClr val="000000"/>
                </a:solidFill>
                <a:latin typeface="Calibri"/>
                <a:ea typeface="Calibri"/>
                <a:cs typeface="Times New Roman"/>
              </a:rPr>
              <a:t>»</a:t>
            </a:r>
            <a:endParaRPr lang="ru-RU" sz="2400">
              <a:solidFill>
                <a:srgbClr val="000000"/>
              </a:solidFill>
              <a:latin typeface="Calibri"/>
              <a:ea typeface="Calibri"/>
              <a:cs typeface="Times New Roman"/>
            </a:endParaRPr>
          </a:p>
          <a:p>
            <a:pPr>
              <a:defRPr/>
            </a:pPr>
            <a:r>
              <a:rPr lang="ru-RU" sz="2400">
                <a:solidFill>
                  <a:srgbClr val="000000"/>
                </a:solidFill>
                <a:latin typeface="Calibri"/>
                <a:ea typeface="Calibri"/>
                <a:cs typeface="Times New Roman"/>
              </a:rPr>
              <a:t>(в рамках </a:t>
            </a:r>
            <a:r>
              <a:rPr lang="ru-RU" sz="2400">
                <a:solidFill>
                  <a:srgbClr val="000000"/>
                </a:solidFill>
                <a:latin typeface="Calibri"/>
                <a:ea typeface="Calibri"/>
                <a:cs typeface="Times New Roman"/>
              </a:rPr>
              <a:t>Дня словарей и энциклопедий)</a:t>
            </a:r>
            <a:endParaRPr lang="ru-RU" sz="2400">
              <a:latin typeface="Calibri"/>
              <a:ea typeface="Calibri"/>
              <a:cs typeface="Times New Roman"/>
            </a:endParaRPr>
          </a:p>
          <a:p>
            <a:pPr>
              <a:defRPr/>
            </a:pPr>
            <a:endParaRPr lang="ru-RU" sz="2400"/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 bwMode="auto">
          <a:xfrm>
            <a:off x="8549640" y="542926"/>
            <a:ext cx="3200400" cy="1694496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/>
              <a:t>Проект «</a:t>
            </a:r>
            <a:r>
              <a:rPr lang="ru-RU" sz="3200" b="1"/>
              <a:t>МАМА, ПАПА, Я – ЧИТАЮЩАЯ СЕМЬЯ</a:t>
            </a:r>
            <a:r>
              <a:rPr lang="ru-RU"/>
              <a:t>»</a:t>
            </a:r>
            <a:endParaRPr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rcRect l="0" t="0" r="10067" b="0"/>
          <a:stretch/>
        </p:blipFill>
        <p:spPr bwMode="auto">
          <a:xfrm>
            <a:off x="818763" y="1171575"/>
            <a:ext cx="6719771" cy="4207669"/>
          </a:xfrm>
          <a:prstGeom prst="rect">
            <a:avLst/>
          </a:prstGeom>
        </p:spPr>
      </p:pic>
      <p:sp>
        <p:nvSpPr>
          <p:cNvPr id="8" name="Текст 3"/>
          <p:cNvSpPr txBox="1"/>
          <p:nvPr/>
        </p:nvSpPr>
        <p:spPr bwMode="auto">
          <a:xfrm>
            <a:off x="1314450" y="5907882"/>
            <a:ext cx="6224084" cy="357188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l" defTabSz="914400">
              <a:lnSpc>
                <a:spcPct val="100000"/>
              </a:lnSpc>
              <a:spcBef>
                <a:spcPts val="10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/>
              <a:buNone/>
              <a:defRPr sz="140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/>
              <a:buNone/>
              <a:defRPr sz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/>
              <a:buNone/>
              <a:defRPr sz="1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/>
              <a:buNone/>
              <a:defRPr sz="9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/>
              <a:buNone/>
              <a:defRPr sz="9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/>
              <a:buNone/>
              <a:defRPr sz="9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/>
              <a:buNone/>
              <a:defRPr sz="9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/>
              <a:buNone/>
              <a:defRPr sz="9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/>
              <a:buNone/>
              <a:defRPr sz="9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ru-RU" sz="1800">
                <a:solidFill>
                  <a:srgbClr val="000000"/>
                </a:solidFill>
                <a:latin typeface="Calibri"/>
                <a:ea typeface="Calibri"/>
                <a:cs typeface="Times New Roman"/>
              </a:rPr>
              <a:t>книжный уголок старшей группы дошкольного возраста</a:t>
            </a:r>
            <a:endParaRPr lang="ru-RU" sz="1800">
              <a:latin typeface="Calibri"/>
              <a:ea typeface="Calibri"/>
              <a:cs typeface="Times New Roman"/>
            </a:endParaRPr>
          </a:p>
          <a:p>
            <a:pPr>
              <a:defRPr/>
            </a:pPr>
            <a:endParaRPr lang="ru-RU" sz="18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ChangeAspect="1" noGrp="1"/>
          </p:cNvPicPr>
          <p:nvPr>
            <p:ph idx="1"/>
          </p:nvPr>
        </p:nvPicPr>
        <p:blipFill>
          <a:blip r:embed="rId2"/>
          <a:stretch/>
        </p:blipFill>
        <p:spPr bwMode="auto">
          <a:xfrm>
            <a:off x="441960" y="3429000"/>
            <a:ext cx="3969575" cy="264587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rcRect l="5710" t="0" r="13107" b="0"/>
          <a:stretch/>
        </p:blipFill>
        <p:spPr bwMode="auto">
          <a:xfrm>
            <a:off x="4629149" y="576420"/>
            <a:ext cx="3347834" cy="549845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rcRect l="14203" t="0" r="19954" b="0"/>
          <a:stretch/>
        </p:blipFill>
        <p:spPr bwMode="auto">
          <a:xfrm>
            <a:off x="441960" y="576420"/>
            <a:ext cx="3969575" cy="2717714"/>
          </a:xfrm>
          <a:prstGeom prst="rect">
            <a:avLst/>
          </a:prstGeom>
        </p:spPr>
      </p:pic>
      <p:sp>
        <p:nvSpPr>
          <p:cNvPr id="11" name="Заголовок 1"/>
          <p:cNvSpPr>
            <a:spLocks noGrp="1"/>
          </p:cNvSpPr>
          <p:nvPr>
            <p:ph type="title"/>
          </p:nvPr>
        </p:nvSpPr>
        <p:spPr bwMode="auto">
          <a:xfrm>
            <a:off x="8549640" y="542926"/>
            <a:ext cx="3200400" cy="1694496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/>
              <a:t>Проект «</a:t>
            </a:r>
            <a:r>
              <a:rPr lang="ru-RU" sz="3200" b="1"/>
              <a:t>МАМА, ПАПА, Я – ЧИТАЮЩАЯ СЕМЬЯ</a:t>
            </a:r>
            <a:r>
              <a:rPr lang="ru-RU"/>
              <a:t>»</a:t>
            </a:r>
            <a:endParaRPr/>
          </a:p>
        </p:txBody>
      </p:sp>
      <p:sp>
        <p:nvSpPr>
          <p:cNvPr id="12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8549640" y="2423160"/>
            <a:ext cx="3200400" cy="329184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ru-RU" sz="2400">
                <a:solidFill>
                  <a:schemeClr val="tx1"/>
                </a:solidFill>
                <a:ea typeface="Calibri"/>
                <a:cs typeface="Times New Roman"/>
              </a:rPr>
              <a:t>5 декабря –</a:t>
            </a:r>
            <a:endParaRPr/>
          </a:p>
          <a:p>
            <a:pPr>
              <a:defRPr/>
            </a:pPr>
            <a:r>
              <a:rPr lang="ru-RU" sz="2400">
                <a:solidFill>
                  <a:schemeClr val="tx1"/>
                </a:solidFill>
                <a:ea typeface="Calibri"/>
                <a:cs typeface="Times New Roman"/>
              </a:rPr>
              <a:t>посещение </a:t>
            </a:r>
            <a:r>
              <a:rPr lang="ru-RU" sz="2400" b="0" i="0">
                <a:solidFill>
                  <a:srgbClr val="000000"/>
                </a:solidFill>
              </a:rPr>
              <a:t>Библиотеки №3 им. П.А. Суханова </a:t>
            </a:r>
            <a:endParaRPr/>
          </a:p>
          <a:p>
            <a:pPr>
              <a:defRPr/>
            </a:pPr>
            <a:endParaRPr lang="ru-RU" sz="2400">
              <a:solidFill>
                <a:schemeClr val="tx1"/>
              </a:solidFill>
            </a:endParaRPr>
          </a:p>
        </p:txBody>
      </p:sp>
      <p:sp>
        <p:nvSpPr>
          <p:cNvPr id="15" name="Текст 3"/>
          <p:cNvSpPr txBox="1"/>
          <p:nvPr/>
        </p:nvSpPr>
        <p:spPr bwMode="auto">
          <a:xfrm>
            <a:off x="441960" y="6281580"/>
            <a:ext cx="7535023" cy="357188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l" defTabSz="914400">
              <a:lnSpc>
                <a:spcPct val="100000"/>
              </a:lnSpc>
              <a:spcBef>
                <a:spcPts val="10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/>
              <a:buNone/>
              <a:defRPr sz="140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/>
              <a:buNone/>
              <a:defRPr sz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/>
              <a:buNone/>
              <a:defRPr sz="1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/>
              <a:buNone/>
              <a:defRPr sz="9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/>
              <a:buNone/>
              <a:defRPr sz="9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/>
              <a:buNone/>
              <a:defRPr sz="9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/>
              <a:buNone/>
              <a:defRPr sz="9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/>
              <a:buNone/>
              <a:defRPr sz="9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/>
              <a:buNone/>
              <a:defRPr sz="9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ru-RU" sz="1800">
                <a:solidFill>
                  <a:srgbClr val="000000"/>
                </a:solidFill>
                <a:latin typeface="Calibri"/>
                <a:ea typeface="Calibri"/>
                <a:cs typeface="Times New Roman"/>
              </a:rPr>
              <a:t>учащиеся 3 Д класса МБОУ СШ №12 и воспитанники МБДОУ №41</a:t>
            </a:r>
            <a:endParaRPr lang="ru-RU" sz="1800">
              <a:latin typeface="Calibri"/>
              <a:ea typeface="Calibri"/>
              <a:cs typeface="Times New Roman"/>
            </a:endParaRPr>
          </a:p>
          <a:p>
            <a:pPr>
              <a:defRPr/>
            </a:pPr>
            <a:endParaRPr lang="ru-RU" sz="18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" name="Заголовок 1"/>
          <p:cNvSpPr>
            <a:spLocks noGrp="1"/>
          </p:cNvSpPr>
          <p:nvPr>
            <p:ph type="title"/>
          </p:nvPr>
        </p:nvSpPr>
        <p:spPr bwMode="auto">
          <a:xfrm>
            <a:off x="8549640" y="542926"/>
            <a:ext cx="3200400" cy="1694496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/>
              <a:t>Проект «</a:t>
            </a:r>
            <a:r>
              <a:rPr lang="ru-RU" sz="3200" b="1"/>
              <a:t>МАМА, ПАПА, Я – ЧИТАЮЩАЯ СЕМЬЯ</a:t>
            </a:r>
            <a:r>
              <a:rPr lang="ru-RU"/>
              <a:t>»</a:t>
            </a:r>
            <a:endParaRPr/>
          </a:p>
        </p:txBody>
      </p:sp>
      <p:sp>
        <p:nvSpPr>
          <p:cNvPr id="12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8549640" y="2423160"/>
            <a:ext cx="3200400" cy="329184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ru-RU" sz="2400">
                <a:solidFill>
                  <a:schemeClr val="tx1"/>
                </a:solidFill>
                <a:ea typeface="Calibri"/>
                <a:cs typeface="Times New Roman"/>
              </a:rPr>
              <a:t>5 декабря –</a:t>
            </a:r>
            <a:endParaRPr/>
          </a:p>
          <a:p>
            <a:pPr>
              <a:defRPr/>
            </a:pPr>
            <a:r>
              <a:rPr lang="ru-RU" sz="2400">
                <a:solidFill>
                  <a:schemeClr val="tx1"/>
                </a:solidFill>
                <a:ea typeface="Calibri"/>
                <a:cs typeface="Times New Roman"/>
              </a:rPr>
              <a:t>посещение </a:t>
            </a:r>
            <a:r>
              <a:rPr lang="ru-RU" sz="2400" b="0" i="0">
                <a:solidFill>
                  <a:srgbClr val="000000"/>
                </a:solidFill>
              </a:rPr>
              <a:t>Библиотеки №3 им. П.А. Суханова </a:t>
            </a:r>
            <a:endParaRPr/>
          </a:p>
          <a:p>
            <a:pPr>
              <a:defRPr/>
            </a:pPr>
            <a:endParaRPr lang="ru-RU" sz="2400">
              <a:solidFill>
                <a:schemeClr val="tx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rcRect l="0" t="7917" r="0" b="14375"/>
          <a:stretch/>
        </p:blipFill>
        <p:spPr bwMode="auto">
          <a:xfrm>
            <a:off x="1005631" y="542926"/>
            <a:ext cx="3094137" cy="532923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rcRect l="0" t="0" r="0" b="22290"/>
          <a:stretch/>
        </p:blipFill>
        <p:spPr bwMode="auto">
          <a:xfrm>
            <a:off x="4434631" y="542926"/>
            <a:ext cx="3094137" cy="5329237"/>
          </a:xfrm>
          <a:prstGeom prst="rect">
            <a:avLst/>
          </a:prstGeom>
        </p:spPr>
      </p:pic>
      <p:sp>
        <p:nvSpPr>
          <p:cNvPr id="13" name="Текст 3"/>
          <p:cNvSpPr txBox="1"/>
          <p:nvPr/>
        </p:nvSpPr>
        <p:spPr bwMode="auto">
          <a:xfrm>
            <a:off x="441960" y="6136480"/>
            <a:ext cx="7535023" cy="357188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l" defTabSz="914400">
              <a:lnSpc>
                <a:spcPct val="100000"/>
              </a:lnSpc>
              <a:spcBef>
                <a:spcPts val="10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/>
              <a:buNone/>
              <a:defRPr sz="140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/>
              <a:buNone/>
              <a:defRPr sz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/>
              <a:buNone/>
              <a:defRPr sz="1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/>
              <a:buNone/>
              <a:defRPr sz="9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/>
              <a:buNone/>
              <a:defRPr sz="9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/>
              <a:buNone/>
              <a:defRPr sz="9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/>
              <a:buNone/>
              <a:defRPr sz="9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/>
              <a:buNone/>
              <a:defRPr sz="9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/>
              <a:buNone/>
              <a:defRPr sz="9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ru-RU" sz="1800">
                <a:solidFill>
                  <a:srgbClr val="000000"/>
                </a:solidFill>
                <a:latin typeface="Calibri"/>
                <a:ea typeface="Calibri"/>
                <a:cs typeface="Times New Roman"/>
              </a:rPr>
              <a:t>учащиеся 3 Д класса МБОУ СШ №12 и воспитанники МБДОУ №41</a:t>
            </a:r>
            <a:endParaRPr lang="ru-RU" sz="1800">
              <a:latin typeface="Calibri"/>
              <a:ea typeface="Calibri"/>
              <a:cs typeface="Times New Roman"/>
            </a:endParaRPr>
          </a:p>
          <a:p>
            <a:pPr>
              <a:defRPr/>
            </a:pPr>
            <a:endParaRPr lang="ru-RU" sz="18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/>
        <p:txBody>
          <a:bodyPr>
            <a:normAutofit/>
          </a:bodyPr>
          <a:lstStyle/>
          <a:p>
            <a:pPr>
              <a:defRPr/>
            </a:pPr>
            <a:r>
              <a:rPr lang="ru-RU" sz="2400">
                <a:solidFill>
                  <a:schemeClr val="tx1"/>
                </a:solidFill>
                <a:ea typeface="Calibri"/>
                <a:cs typeface="Times New Roman"/>
              </a:rPr>
              <a:t>15 декабря –</a:t>
            </a:r>
            <a:endParaRPr/>
          </a:p>
          <a:p>
            <a:pPr>
              <a:defRPr/>
            </a:pPr>
            <a:r>
              <a:rPr lang="ru-RU" sz="2400">
                <a:solidFill>
                  <a:schemeClr val="tx1"/>
                </a:solidFill>
                <a:ea typeface="Calibri"/>
                <a:cs typeface="Times New Roman"/>
              </a:rPr>
              <a:t>посещение </a:t>
            </a:r>
            <a:r>
              <a:rPr lang="ru-RU" sz="2400" b="0" i="0">
                <a:solidFill>
                  <a:srgbClr val="000000"/>
                </a:solidFill>
              </a:rPr>
              <a:t>Библиотеки №3 им. П.А. Суханова </a:t>
            </a:r>
            <a:endParaRPr/>
          </a:p>
          <a:p>
            <a:pPr>
              <a:defRPr/>
            </a:pPr>
            <a:endParaRPr lang="ru-RU" sz="2400">
              <a:solidFill>
                <a:schemeClr val="tx1"/>
              </a:solidFill>
            </a:endParaRPr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 bwMode="auto">
          <a:xfrm>
            <a:off x="8549640" y="542926"/>
            <a:ext cx="3200400" cy="1694496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/>
              <a:t>Проект «</a:t>
            </a:r>
            <a:r>
              <a:rPr lang="ru-RU" sz="3200" b="1"/>
              <a:t>МАМА, ПАПА, Я – ЧИТАЮЩАЯ СЕМЬЯ</a:t>
            </a:r>
            <a:r>
              <a:rPr lang="ru-RU"/>
              <a:t>»</a:t>
            </a:r>
            <a:endParaRPr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4419600" y="938213"/>
            <a:ext cx="3432572" cy="457676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586978" y="938212"/>
            <a:ext cx="3432572" cy="4576763"/>
          </a:xfrm>
          <a:prstGeom prst="rect">
            <a:avLst/>
          </a:prstGeom>
        </p:spPr>
      </p:pic>
      <p:sp>
        <p:nvSpPr>
          <p:cNvPr id="10" name="Текст 3"/>
          <p:cNvSpPr txBox="1"/>
          <p:nvPr/>
        </p:nvSpPr>
        <p:spPr bwMode="auto">
          <a:xfrm>
            <a:off x="317149" y="5919787"/>
            <a:ext cx="7535023" cy="35718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0" indent="0" algn="l" defTabSz="914400">
              <a:lnSpc>
                <a:spcPct val="100000"/>
              </a:lnSpc>
              <a:spcBef>
                <a:spcPts val="10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/>
              <a:buNone/>
              <a:defRPr sz="140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/>
              <a:buNone/>
              <a:defRPr sz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/>
              <a:buNone/>
              <a:defRPr sz="1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/>
              <a:buNone/>
              <a:defRPr sz="9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/>
              <a:buNone/>
              <a:defRPr sz="9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/>
              <a:buNone/>
              <a:defRPr sz="9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/>
              <a:buNone/>
              <a:defRPr sz="9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/>
              <a:buNone/>
              <a:defRPr sz="9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/>
              <a:buNone/>
              <a:defRPr sz="9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ru-RU" sz="1800">
                <a:solidFill>
                  <a:srgbClr val="000000"/>
                </a:solidFill>
                <a:latin typeface="Calibri"/>
                <a:ea typeface="Calibri"/>
                <a:cs typeface="Times New Roman"/>
              </a:rPr>
              <a:t>учащиеся 3 Д класса МБОУ СШ №12, воспитанники МБДОУ №41 и родители</a:t>
            </a:r>
            <a:endParaRPr lang="ru-RU" sz="1800">
              <a:latin typeface="Calibri"/>
              <a:ea typeface="Calibri"/>
              <a:cs typeface="Times New Roman"/>
            </a:endParaRPr>
          </a:p>
          <a:p>
            <a:pPr>
              <a:defRPr/>
            </a:pPr>
            <a:endParaRPr lang="ru-RU" sz="18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/>
        <p:txBody>
          <a:bodyPr>
            <a:normAutofit/>
          </a:bodyPr>
          <a:lstStyle/>
          <a:p>
            <a:pPr>
              <a:defRPr/>
            </a:pPr>
            <a:r>
              <a:rPr lang="ru-RU" sz="2400">
                <a:solidFill>
                  <a:schemeClr val="tx1"/>
                </a:solidFill>
                <a:ea typeface="Calibri"/>
                <a:cs typeface="Times New Roman"/>
              </a:rPr>
              <a:t>15 декабря –</a:t>
            </a:r>
            <a:endParaRPr/>
          </a:p>
          <a:p>
            <a:pPr>
              <a:defRPr/>
            </a:pPr>
            <a:r>
              <a:rPr lang="ru-RU" sz="2400">
                <a:solidFill>
                  <a:schemeClr val="tx1"/>
                </a:solidFill>
                <a:ea typeface="Calibri"/>
                <a:cs typeface="Times New Roman"/>
              </a:rPr>
              <a:t>посещение </a:t>
            </a:r>
            <a:r>
              <a:rPr lang="ru-RU" sz="2400" b="0" i="0">
                <a:solidFill>
                  <a:srgbClr val="000000"/>
                </a:solidFill>
              </a:rPr>
              <a:t>Библиотеки №3 им. П.А. Суханова </a:t>
            </a:r>
            <a:endParaRPr/>
          </a:p>
          <a:p>
            <a:pPr>
              <a:defRPr/>
            </a:pPr>
            <a:endParaRPr lang="ru-RU" sz="2400">
              <a:solidFill>
                <a:schemeClr val="tx1"/>
              </a:solidFill>
            </a:endParaRPr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 bwMode="auto">
          <a:xfrm>
            <a:off x="8549640" y="542926"/>
            <a:ext cx="3200400" cy="1694496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/>
              <a:t>Проект «</a:t>
            </a:r>
            <a:r>
              <a:rPr lang="ru-RU" sz="3200" b="1"/>
              <a:t>МАМА, ПАПА, Я – ЧИТАЮЩАЯ СЕМЬЯ</a:t>
            </a:r>
            <a:r>
              <a:rPr lang="ru-RU"/>
              <a:t>»</a:t>
            </a:r>
            <a:endParaRPr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591366" y="581025"/>
            <a:ext cx="6986587" cy="5239941"/>
          </a:xfrm>
          <a:prstGeom prst="rect">
            <a:avLst/>
          </a:prstGeom>
        </p:spPr>
      </p:pic>
      <p:sp>
        <p:nvSpPr>
          <p:cNvPr id="8" name="Текст 3"/>
          <p:cNvSpPr txBox="1"/>
          <p:nvPr/>
        </p:nvSpPr>
        <p:spPr bwMode="auto">
          <a:xfrm>
            <a:off x="317147" y="6098381"/>
            <a:ext cx="7535023" cy="35718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0" indent="0" algn="l" defTabSz="914400">
              <a:lnSpc>
                <a:spcPct val="100000"/>
              </a:lnSpc>
              <a:spcBef>
                <a:spcPts val="10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/>
              <a:buNone/>
              <a:defRPr sz="140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/>
              <a:buNone/>
              <a:defRPr sz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/>
              <a:buNone/>
              <a:defRPr sz="1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/>
              <a:buNone/>
              <a:defRPr sz="9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/>
              <a:buNone/>
              <a:defRPr sz="9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/>
              <a:buNone/>
              <a:defRPr sz="9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/>
              <a:buNone/>
              <a:defRPr sz="9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/>
              <a:buNone/>
              <a:defRPr sz="9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/>
              <a:buNone/>
              <a:defRPr sz="9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ru-RU" sz="1800">
                <a:solidFill>
                  <a:srgbClr val="000000"/>
                </a:solidFill>
                <a:latin typeface="Calibri"/>
                <a:ea typeface="Calibri"/>
                <a:cs typeface="Times New Roman"/>
              </a:rPr>
              <a:t>учащиеся 3 Д класса МБОУ СШ №12, воспитанники МБДОУ №41 и родители</a:t>
            </a:r>
            <a:endParaRPr lang="ru-RU" sz="1800">
              <a:latin typeface="Calibri"/>
              <a:ea typeface="Calibri"/>
              <a:cs typeface="Times New Roman"/>
            </a:endParaRPr>
          </a:p>
          <a:p>
            <a:pPr>
              <a:defRPr/>
            </a:pPr>
            <a:endParaRPr lang="ru-RU" sz="18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8549640" y="2423159"/>
            <a:ext cx="3200400" cy="3734753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  <a:defRPr/>
            </a:pPr>
            <a:r>
              <a:rPr lang="ru-RU" sz="2400">
                <a:solidFill>
                  <a:schemeClr val="tx1"/>
                </a:solidFill>
                <a:ea typeface="Calibri"/>
                <a:cs typeface="Times New Roman"/>
              </a:rPr>
              <a:t>26 февраля 2024 года –</a:t>
            </a:r>
            <a:endParaRPr/>
          </a:p>
          <a:p>
            <a:pPr>
              <a:spcBef>
                <a:spcPts val="0"/>
              </a:spcBef>
              <a:defRPr/>
            </a:pPr>
            <a:r>
              <a:rPr lang="ru-RU" sz="2400">
                <a:solidFill>
                  <a:schemeClr val="tx1"/>
                </a:solidFill>
                <a:ea typeface="Calibri"/>
                <a:cs typeface="Times New Roman"/>
              </a:rPr>
              <a:t>на базе МБДОУ №41</a:t>
            </a:r>
            <a:endParaRPr/>
          </a:p>
          <a:p>
            <a:pPr>
              <a:spcBef>
                <a:spcPts val="0"/>
              </a:spcBef>
              <a:defRPr/>
            </a:pPr>
            <a:r>
              <a:rPr lang="ru-RU" sz="2400">
                <a:solidFill>
                  <a:schemeClr val="tx1"/>
                </a:solidFill>
                <a:ea typeface="Calibri"/>
                <a:cs typeface="Times New Roman"/>
              </a:rPr>
              <a:t>(музыкальный зал)</a:t>
            </a:r>
            <a:endParaRPr/>
          </a:p>
          <a:p>
            <a:pPr>
              <a:spcBef>
                <a:spcPts val="0"/>
              </a:spcBef>
              <a:defRPr/>
            </a:pPr>
            <a:endParaRPr lang="ru-RU" sz="2400">
              <a:solidFill>
                <a:srgbClr val="000000"/>
              </a:solidFill>
              <a:ea typeface="Calibri"/>
              <a:cs typeface="Times New Roman"/>
            </a:endParaRPr>
          </a:p>
          <a:p>
            <a:pPr>
              <a:spcBef>
                <a:spcPts val="0"/>
              </a:spcBef>
              <a:defRPr/>
            </a:pPr>
            <a:r>
              <a:rPr lang="ru-RU" sz="2400">
                <a:solidFill>
                  <a:srgbClr val="000000"/>
                </a:solidFill>
                <a:ea typeface="Calibri"/>
                <a:cs typeface="Times New Roman"/>
              </a:rPr>
              <a:t>3 марта 2024 года – </a:t>
            </a:r>
            <a:endParaRPr/>
          </a:p>
          <a:p>
            <a:pPr>
              <a:spcBef>
                <a:spcPts val="0"/>
              </a:spcBef>
              <a:defRPr/>
            </a:pPr>
            <a:r>
              <a:rPr lang="ru-RU" sz="2400">
                <a:solidFill>
                  <a:srgbClr val="000000"/>
                </a:solidFill>
                <a:ea typeface="Calibri"/>
                <a:cs typeface="Times New Roman"/>
              </a:rPr>
              <a:t>на базе МБОУ СШ №12</a:t>
            </a:r>
            <a:endParaRPr/>
          </a:p>
          <a:p>
            <a:pPr>
              <a:spcBef>
                <a:spcPts val="0"/>
              </a:spcBef>
              <a:defRPr/>
            </a:pPr>
            <a:r>
              <a:rPr lang="ru-RU" sz="2400">
                <a:solidFill>
                  <a:srgbClr val="000000"/>
                </a:solidFill>
                <a:ea typeface="Calibri"/>
                <a:cs typeface="Times New Roman"/>
              </a:rPr>
              <a:t>(библиотека)</a:t>
            </a:r>
            <a:endParaRPr/>
          </a:p>
          <a:p>
            <a:pPr>
              <a:spcBef>
                <a:spcPts val="0"/>
              </a:spcBef>
              <a:defRPr/>
            </a:pPr>
            <a:endParaRPr lang="ru-RU" sz="2400" b="0" i="0">
              <a:solidFill>
                <a:srgbClr val="000000"/>
              </a:solidFill>
            </a:endParaRPr>
          </a:p>
          <a:p>
            <a:pPr>
              <a:spcBef>
                <a:spcPts val="0"/>
              </a:spcBef>
              <a:defRPr/>
            </a:pPr>
            <a:endParaRPr lang="ru-RU" sz="2400">
              <a:solidFill>
                <a:schemeClr val="tx1"/>
              </a:solidFill>
            </a:endParaRPr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 bwMode="auto">
          <a:xfrm>
            <a:off x="8549640" y="542926"/>
            <a:ext cx="3200400" cy="1694496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/>
              <a:t>Проект «</a:t>
            </a:r>
            <a:r>
              <a:rPr lang="ru-RU" sz="3200" b="1"/>
              <a:t>МАМА, ПАПА, Я – ЧИТАЮЩАЯ СЕМЬЯ</a:t>
            </a:r>
            <a:r>
              <a:rPr lang="ru-RU"/>
              <a:t>»</a:t>
            </a:r>
            <a:endParaRPr/>
          </a:p>
        </p:txBody>
      </p:sp>
      <p:sp>
        <p:nvSpPr>
          <p:cNvPr id="6" name="TextBox 5"/>
          <p:cNvSpPr txBox="1"/>
          <p:nvPr/>
        </p:nvSpPr>
        <p:spPr bwMode="auto">
          <a:xfrm>
            <a:off x="771524" y="473447"/>
            <a:ext cx="6743699" cy="57059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750"/>
              </a:spcAft>
              <a:defRPr/>
            </a:pPr>
            <a:r>
              <a:rPr lang="ru-RU" sz="2300">
                <a:solidFill>
                  <a:srgbClr val="000000"/>
                </a:solidFill>
                <a:ea typeface="Calibri"/>
                <a:cs typeface="Times New Roman"/>
              </a:rPr>
              <a:t>26 февраля 2024 года – </a:t>
            </a:r>
            <a:r>
              <a:rPr lang="ru-RU" sz="2300">
                <a:solidFill>
                  <a:srgbClr val="000000"/>
                </a:solidFill>
                <a:ea typeface="Calibri"/>
                <a:cs typeface="Times New Roman"/>
              </a:rPr>
              <a:t>театрализация «Любимые сказки»</a:t>
            </a:r>
            <a:endParaRPr lang="ru-RU" sz="2300">
              <a:solidFill>
                <a:srgbClr val="000000"/>
              </a:solidFill>
              <a:ea typeface="Calibri"/>
              <a:cs typeface="Times New Roman"/>
            </a:endParaRPr>
          </a:p>
          <a:p>
            <a:pPr>
              <a:lnSpc>
                <a:spcPct val="107000"/>
              </a:lnSpc>
              <a:spcAft>
                <a:spcPts val="750"/>
              </a:spcAft>
              <a:defRPr/>
            </a:pPr>
            <a:r>
              <a:rPr lang="ru-RU" sz="2300">
                <a:solidFill>
                  <a:srgbClr val="000000"/>
                </a:solidFill>
                <a:ea typeface="Calibri"/>
                <a:cs typeface="Times New Roman"/>
              </a:rPr>
              <a:t>(в рамках Дня рассказывания сказок)</a:t>
            </a:r>
            <a:endParaRPr lang="ru-RU" sz="2300">
              <a:ea typeface="Calibri"/>
              <a:cs typeface="Times New Roman"/>
            </a:endParaRPr>
          </a:p>
          <a:p>
            <a:pPr>
              <a:lnSpc>
                <a:spcPct val="107000"/>
              </a:lnSpc>
              <a:spcAft>
                <a:spcPts val="750"/>
              </a:spcAft>
              <a:defRPr/>
            </a:pPr>
            <a:endParaRPr lang="ru-RU" sz="2300">
              <a:solidFill>
                <a:srgbClr val="000000"/>
              </a:solidFill>
              <a:ea typeface="Calibri"/>
              <a:cs typeface="Times New Roman"/>
            </a:endParaRPr>
          </a:p>
          <a:p>
            <a:pPr>
              <a:lnSpc>
                <a:spcPct val="107000"/>
              </a:lnSpc>
              <a:spcAft>
                <a:spcPts val="750"/>
              </a:spcAft>
              <a:defRPr/>
            </a:pPr>
            <a:r>
              <a:rPr lang="ru-RU" sz="2300">
                <a:solidFill>
                  <a:srgbClr val="000000"/>
                </a:solidFill>
                <a:ea typeface="Calibri"/>
                <a:cs typeface="Times New Roman"/>
              </a:rPr>
              <a:t>3 марта 2024 года – конкурс книжек-малышек, изготовленных своими руками</a:t>
            </a:r>
            <a:endParaRPr/>
          </a:p>
          <a:p>
            <a:pPr>
              <a:lnSpc>
                <a:spcPct val="107000"/>
              </a:lnSpc>
              <a:spcAft>
                <a:spcPts val="750"/>
              </a:spcAft>
              <a:defRPr/>
            </a:pPr>
            <a:r>
              <a:rPr lang="ru-RU" sz="2300">
                <a:solidFill>
                  <a:srgbClr val="000000"/>
                </a:solidFill>
                <a:ea typeface="Calibri"/>
                <a:cs typeface="Times New Roman"/>
              </a:rPr>
              <a:t>(в рамках Всемирного дня писателя)</a:t>
            </a:r>
            <a:endParaRPr/>
          </a:p>
          <a:p>
            <a:pPr>
              <a:lnSpc>
                <a:spcPct val="107000"/>
              </a:lnSpc>
              <a:spcAft>
                <a:spcPts val="750"/>
              </a:spcAft>
              <a:defRPr/>
            </a:pPr>
            <a:endParaRPr lang="ru-RU" sz="2300"/>
          </a:p>
          <a:p>
            <a:pPr>
              <a:lnSpc>
                <a:spcPct val="107000"/>
              </a:lnSpc>
              <a:spcAft>
                <a:spcPts val="750"/>
              </a:spcAft>
              <a:defRPr/>
            </a:pPr>
            <a:r>
              <a:rPr lang="ru-RU" sz="2300"/>
              <a:t>5 апреля – викторина «Путешествие в </a:t>
            </a:r>
            <a:r>
              <a:rPr lang="ru-RU" sz="2300"/>
              <a:t>Андерсенландию</a:t>
            </a:r>
            <a:r>
              <a:rPr lang="ru-RU" sz="2300"/>
              <a:t>»</a:t>
            </a:r>
            <a:endParaRPr/>
          </a:p>
          <a:p>
            <a:pPr>
              <a:lnSpc>
                <a:spcPct val="107000"/>
              </a:lnSpc>
              <a:spcAft>
                <a:spcPts val="750"/>
              </a:spcAft>
              <a:defRPr/>
            </a:pPr>
            <a:r>
              <a:rPr lang="ru-RU" sz="2300"/>
              <a:t>(в рамках Международного дня детской книги. Отмечается 2 апреля в день рождения Х. К. Андерсена)</a:t>
            </a:r>
            <a:endParaRPr lang="ru-RU" sz="2300">
              <a:ea typeface="Calibri"/>
              <a:cs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 sz="4000" b="1"/>
              <a:t>РЕЗУЛЬТАТЫ</a:t>
            </a:r>
            <a:r>
              <a:rPr lang="ru-RU"/>
              <a:t> </a:t>
            </a:r>
            <a:r>
              <a:rPr lang="ru-RU" sz="4000" b="1"/>
              <a:t>ДЕЯТЕЛЬНОСТИ</a:t>
            </a:r>
            <a:endParaRPr lang="ru-RU" b="1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1919097" y="5326380"/>
            <a:ext cx="9777222" cy="612648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ru-RU" sz="3200" b="1"/>
              <a:t>ПРОЕКТ «МАМА, ПАПА, Я – ЧИТАЮЩАЯ СЕМЬЯ»</a:t>
            </a:r>
            <a:endParaRPr/>
          </a:p>
          <a:p>
            <a:pPr>
              <a:defRPr/>
            </a:pPr>
            <a:endParaRPr lang="ru-RU" sz="32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 bwMode="auto">
          <a:xfrm>
            <a:off x="1100137" y="5169189"/>
            <a:ext cx="10729913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400" spc="-50">
                <a:ea typeface="Times New Roman"/>
                <a:cs typeface="Times New Roman"/>
              </a:rPr>
              <a:t>Клубное воскресенье (м</a:t>
            </a:r>
            <a:r>
              <a:rPr lang="ru-RU" sz="2400" b="0" i="0"/>
              <a:t>астер-классы, дискуссии по прочитанным книгам, тематические обзоры для детей, забавные научные эксперименты, психологические беседы и встречи с путешественниками</a:t>
            </a:r>
            <a:r>
              <a:rPr lang="ru-RU" sz="2400" spc="-50">
                <a:ea typeface="Times New Roman"/>
                <a:cs typeface="Times New Roman"/>
              </a:rPr>
              <a:t>)</a:t>
            </a:r>
            <a:endParaRPr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rcRect l="0" t="12655" r="0" b="0"/>
          <a:stretch/>
        </p:blipFill>
        <p:spPr bwMode="auto">
          <a:xfrm>
            <a:off x="2292897" y="674219"/>
            <a:ext cx="3353046" cy="390495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/>
          <a:srcRect l="0" t="4436" r="0" b="0"/>
          <a:stretch/>
        </p:blipFill>
        <p:spPr bwMode="auto">
          <a:xfrm>
            <a:off x="5745958" y="674219"/>
            <a:ext cx="3064671" cy="3904952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/>
          <a:srcRect l="3148" t="9832" r="11295" b="3400"/>
          <a:stretch/>
        </p:blipFill>
        <p:spPr bwMode="auto">
          <a:xfrm>
            <a:off x="8942289" y="674219"/>
            <a:ext cx="2887761" cy="390495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 bwMode="auto">
          <a:xfrm>
            <a:off x="1100137" y="5169189"/>
            <a:ext cx="10729913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400" spc="-50">
                <a:ea typeface="Times New Roman"/>
                <a:cs typeface="Times New Roman"/>
              </a:rPr>
              <a:t>Клубное воскресенье (м</a:t>
            </a:r>
            <a:r>
              <a:rPr lang="ru-RU" sz="2400" b="0" i="0"/>
              <a:t>астер-классы, дискуссии по прочитанным книгам, тематические обзоры для детей, забавные научные эксперименты, психологические беседы и встречи с путешественниками</a:t>
            </a:r>
            <a:r>
              <a:rPr lang="ru-RU" sz="2400" spc="-50">
                <a:ea typeface="Times New Roman"/>
                <a:cs typeface="Times New Roman"/>
              </a:rPr>
              <a:t>)</a:t>
            </a:r>
            <a:endParaRPr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5114527" y="761587"/>
            <a:ext cx="3559511" cy="312287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rcRect l="0" t="8542" r="0" b="14373"/>
          <a:stretch/>
        </p:blipFill>
        <p:spPr bwMode="auto">
          <a:xfrm>
            <a:off x="8829674" y="761587"/>
            <a:ext cx="3038475" cy="312287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rcRect l="0" t="7123" r="0" b="10902"/>
          <a:stretch/>
        </p:blipFill>
        <p:spPr bwMode="auto">
          <a:xfrm>
            <a:off x="2060533" y="718253"/>
            <a:ext cx="2936458" cy="320954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2269605" y="616583"/>
            <a:ext cx="2840557" cy="401458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5380631" y="610718"/>
            <a:ext cx="2840555" cy="4008722"/>
          </a:xfrm>
          <a:prstGeom prst="rect">
            <a:avLst/>
          </a:prstGeom>
        </p:spPr>
      </p:pic>
      <p:sp>
        <p:nvSpPr>
          <p:cNvPr id="10" name="Текст 9"/>
          <p:cNvSpPr>
            <a:spLocks noGrp="1"/>
          </p:cNvSpPr>
          <p:nvPr>
            <p:ph type="body" idx="1"/>
          </p:nvPr>
        </p:nvSpPr>
        <p:spPr bwMode="auto">
          <a:xfrm>
            <a:off x="2151486" y="5276849"/>
            <a:ext cx="9607126" cy="1066800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ru-RU" sz="2400"/>
              <a:t>Участие в поэтическом марафоне «Ларец с секретом», акции «Единый день чтения П.П. Бажова в Сургуте», посещение </a:t>
            </a:r>
            <a:r>
              <a:rPr lang="ru-RU" sz="2400" b="0" i="0">
                <a:solidFill>
                  <a:srgbClr val="000000"/>
                </a:solidFill>
              </a:rPr>
              <a:t>спектакля театра теней по сказке А. С. Пушкина – «Сказка о рыбаке и рыбке».</a:t>
            </a:r>
            <a:endParaRPr lang="ru-RU" sz="2400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8814275" y="616583"/>
            <a:ext cx="2840557" cy="401758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549640" y="388619"/>
            <a:ext cx="3200400" cy="1520189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/>
              <a:t>Проект «</a:t>
            </a:r>
            <a:r>
              <a:rPr lang="ru-RU" sz="3200" b="1"/>
              <a:t>МАМА, ПАПА, Я – ЧИТАЮЩАЯ СЕМЬЯ</a:t>
            </a:r>
            <a:r>
              <a:rPr lang="ru-RU"/>
              <a:t>»</a:t>
            </a: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>
          <a:xfrm>
            <a:off x="866775" y="528637"/>
            <a:ext cx="6934200" cy="5800726"/>
          </a:xfrm>
        </p:spPr>
        <p:txBody>
          <a:bodyPr>
            <a:noAutofit/>
          </a:bodyPr>
          <a:lstStyle/>
          <a:p>
            <a:pPr marL="0" indent="0">
              <a:buNone/>
              <a:defRPr/>
            </a:pPr>
            <a:r>
              <a:rPr lang="ru-RU" sz="2400" b="1"/>
              <a:t>Поддержка семейного воспитания включает:</a:t>
            </a:r>
            <a:endParaRPr/>
          </a:p>
          <a:p>
            <a:pPr>
              <a:defRPr/>
            </a:pPr>
            <a:r>
              <a:rPr lang="ru-RU" sz="2400"/>
              <a:t>содействие укреплению семьи и защиту приоритетного права родителей на воспитание детей перед всеми иными лицами; </a:t>
            </a:r>
            <a:endParaRPr/>
          </a:p>
          <a:p>
            <a:pPr>
              <a:defRPr/>
            </a:pPr>
            <a:r>
              <a:rPr lang="ru-RU" sz="2400"/>
              <a:t>создание условий для расширения участия семьи в воспитательной деятельности организаций, осуществляющих образовательную деятельность и работающих с детьми; </a:t>
            </a:r>
            <a:endParaRPr/>
          </a:p>
          <a:p>
            <a:pPr>
              <a:defRPr/>
            </a:pPr>
            <a:r>
              <a:rPr lang="ru-RU" sz="2400"/>
              <a:t>создание условий для просвещения и консультирования родителей по правовым, экономическим, медицинским, психолого-педагогическим и иным вопросам семейного воспитания;</a:t>
            </a:r>
            <a:endParaRPr/>
          </a:p>
          <a:p>
            <a:pPr>
              <a:defRPr/>
            </a:pPr>
            <a:r>
              <a:rPr lang="ru-RU" sz="2400"/>
              <a:t>…</a:t>
            </a:r>
            <a:endParaRPr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8549640" y="2137409"/>
            <a:ext cx="3200400" cy="4191954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  <a:defRPr/>
            </a:pPr>
            <a:r>
              <a:rPr lang="ru-RU" sz="2400">
                <a:solidFill>
                  <a:srgbClr val="000000"/>
                </a:solidFill>
                <a:ea typeface="Calibri"/>
                <a:cs typeface="Times New Roman"/>
              </a:rPr>
              <a:t>Распоряжение Правительства Российской Федерации от 29.05.2015 г. № 996-р «Об утверждении </a:t>
            </a:r>
            <a:endParaRPr/>
          </a:p>
          <a:p>
            <a:pPr>
              <a:spcBef>
                <a:spcPts val="0"/>
              </a:spcBef>
              <a:defRPr/>
            </a:pPr>
            <a:r>
              <a:rPr lang="ru-RU" sz="2400">
                <a:solidFill>
                  <a:srgbClr val="000000"/>
                </a:solidFill>
                <a:ea typeface="Calibri"/>
                <a:cs typeface="Times New Roman"/>
              </a:rPr>
              <a:t>Стратегии развития воспитания в Российской Федерации на период до 2025 года»</a:t>
            </a:r>
            <a:endParaRPr lang="ru-RU" sz="2400">
              <a:ea typeface="Calibri"/>
              <a:cs typeface="Times New Roman"/>
            </a:endParaRPr>
          </a:p>
          <a:p>
            <a:pPr>
              <a:spcBef>
                <a:spcPts val="0"/>
              </a:spcBef>
              <a:defRPr/>
            </a:pPr>
            <a:endParaRPr lang="ru-RU" sz="24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AutoShape 4"/>
          <p:cNvSpPr>
            <a:spLocks noChangeArrowheads="1" noChangeAspect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/>
          </a:bodyPr>
          <a:lstStyle/>
          <a:p>
            <a:pPr>
              <a:defRPr/>
            </a:pPr>
            <a:endParaRPr lang="ru-RU"/>
          </a:p>
        </p:txBody>
      </p:sp>
      <p:sp>
        <p:nvSpPr>
          <p:cNvPr id="14" name="TextBox 13"/>
          <p:cNvSpPr txBox="1"/>
          <p:nvPr/>
        </p:nvSpPr>
        <p:spPr bwMode="auto">
          <a:xfrm>
            <a:off x="695325" y="374317"/>
            <a:ext cx="10801350" cy="61093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ClrTx/>
              <a:buFontTx/>
              <a:buNone/>
              <a:defRPr/>
            </a:pPr>
            <a:r>
              <a:rPr lang="ru-RU" sz="2300" b="1"/>
              <a:t>Социальный эффект проекта:</a:t>
            </a:r>
            <a:endParaRPr/>
          </a:p>
          <a:p>
            <a:pPr marL="285750" indent="-285750">
              <a:buClrTx/>
              <a:buFont typeface="Wingdings"/>
              <a:buChar char="§"/>
              <a:defRPr/>
            </a:pPr>
            <a:r>
              <a:rPr lang="ru-RU" sz="2300"/>
              <a:t>расширение и укрепление социальных связей школы - детских садов;</a:t>
            </a:r>
            <a:endParaRPr/>
          </a:p>
          <a:p>
            <a:pPr marL="285750" indent="-285750">
              <a:buClrTx/>
              <a:buFont typeface="Wingdings"/>
              <a:buChar char="§"/>
              <a:defRPr/>
            </a:pPr>
            <a:r>
              <a:rPr lang="ru-RU" sz="2300"/>
              <a:t>осознание подростками своей социальной значимости;</a:t>
            </a:r>
            <a:endParaRPr/>
          </a:p>
          <a:p>
            <a:pPr marL="285750" indent="-285750">
              <a:buClrTx/>
              <a:buFont typeface="Wingdings"/>
              <a:buChar char="§"/>
              <a:defRPr/>
            </a:pPr>
            <a:r>
              <a:rPr lang="ru-RU" sz="2300"/>
              <a:t>личностные изменения участников проекта; </a:t>
            </a:r>
            <a:endParaRPr/>
          </a:p>
          <a:p>
            <a:pPr marL="285750" indent="-285750">
              <a:buClrTx/>
              <a:buFont typeface="Wingdings"/>
              <a:buChar char="§"/>
              <a:defRPr/>
            </a:pPr>
            <a:r>
              <a:rPr lang="ru-RU" sz="2300"/>
              <a:t>подростки оценили свои возможности;</a:t>
            </a:r>
            <a:endParaRPr/>
          </a:p>
          <a:p>
            <a:pPr marL="285750" indent="-285750">
              <a:buClrTx/>
              <a:buFont typeface="Wingdings"/>
              <a:buChar char="§"/>
              <a:defRPr/>
            </a:pPr>
            <a:r>
              <a:rPr lang="ru-RU" sz="2300"/>
              <a:t>изменение социальной и гражданской позиции обучающихся, воспитанников;</a:t>
            </a:r>
            <a:endParaRPr/>
          </a:p>
          <a:p>
            <a:pPr marL="285750" indent="-285750">
              <a:buClrTx/>
              <a:buFont typeface="Wingdings"/>
              <a:buChar char="§"/>
              <a:defRPr/>
            </a:pPr>
            <a:r>
              <a:rPr lang="ru-RU" sz="2300"/>
              <a:t>развитие трудовых навыков обучающихся, воспитанников.</a:t>
            </a:r>
            <a:endParaRPr/>
          </a:p>
          <a:p>
            <a:pPr>
              <a:buClrTx/>
              <a:buFontTx/>
              <a:buNone/>
              <a:defRPr/>
            </a:pPr>
            <a:r>
              <a:rPr lang="ru-RU" sz="2300" b="1"/>
              <a:t>Количественные показатели:</a:t>
            </a:r>
            <a:endParaRPr/>
          </a:p>
          <a:p>
            <a:pPr marL="285750" indent="-285750">
              <a:buClrTx/>
              <a:buFont typeface="Wingdings"/>
              <a:buChar char="§"/>
              <a:defRPr/>
            </a:pPr>
            <a:r>
              <a:rPr lang="ru-RU" sz="2300"/>
              <a:t>увеличение количества обучающихся, воспитанников вовлеченных в социально значимую деятельность .</a:t>
            </a:r>
            <a:endParaRPr/>
          </a:p>
          <a:p>
            <a:pPr>
              <a:buClrTx/>
              <a:buFontTx/>
              <a:buNone/>
              <a:defRPr/>
            </a:pPr>
            <a:r>
              <a:rPr lang="ru-RU" sz="2300" b="1"/>
              <a:t>Качественные показатели проекта</a:t>
            </a:r>
            <a:r>
              <a:rPr lang="ru-RU" sz="2300"/>
              <a:t>:</a:t>
            </a:r>
            <a:endParaRPr/>
          </a:p>
          <a:p>
            <a:pPr marL="342900" indent="-342900">
              <a:buClrTx/>
              <a:buFont typeface="Wingdings"/>
              <a:buChar char="§"/>
              <a:defRPr/>
            </a:pPr>
            <a:r>
              <a:rPr lang="ru-RU" sz="2300"/>
              <a:t>дети приобщились к художественной литературе и театральной деятельности, расширили кругозор о детских книгах, их авторах, персонажах, сформировали запас литературных впечатлений, научились иллюстрировать, инсценировать литературные произведения, изготавливать книги своими руками;</a:t>
            </a:r>
            <a:endParaRPr lang="ru-RU" sz="23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AutoShape 4"/>
          <p:cNvSpPr>
            <a:spLocks noChangeArrowheads="1" noChangeAspect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/>
          </a:bodyPr>
          <a:lstStyle/>
          <a:p>
            <a:pPr>
              <a:defRPr/>
            </a:pPr>
            <a:endParaRPr lang="ru-RU"/>
          </a:p>
        </p:txBody>
      </p:sp>
      <p:sp>
        <p:nvSpPr>
          <p:cNvPr id="14" name="TextBox 13"/>
          <p:cNvSpPr txBox="1"/>
          <p:nvPr/>
        </p:nvSpPr>
        <p:spPr bwMode="auto">
          <a:xfrm>
            <a:off x="673894" y="428178"/>
            <a:ext cx="10539412" cy="60016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400" b="1"/>
              <a:t>Качественные показатели проекта</a:t>
            </a:r>
            <a:r>
              <a:rPr lang="ru-RU" sz="2400"/>
              <a:t>:</a:t>
            </a:r>
            <a:endParaRPr/>
          </a:p>
          <a:p>
            <a:pPr marL="342900" indent="-342900">
              <a:buClrTx/>
              <a:buFont typeface="Wingdings"/>
              <a:buChar char="§"/>
              <a:defRPr/>
            </a:pPr>
            <a:r>
              <a:rPr lang="ru-RU" sz="2400"/>
              <a:t>у детей появилась потребность в чтении книг; </a:t>
            </a:r>
            <a:endParaRPr lang="ru-RU" sz="2400"/>
          </a:p>
          <a:p>
            <a:pPr marL="342900" indent="-342900">
              <a:buClrTx/>
              <a:buFont typeface="Wingdings"/>
              <a:buChar char="§"/>
              <a:defRPr/>
            </a:pPr>
            <a:r>
              <a:rPr lang="ru-RU" sz="2400"/>
              <a:t>волонтерская помощь детскому саду;</a:t>
            </a:r>
            <a:endParaRPr/>
          </a:p>
          <a:p>
            <a:pPr marL="342900" indent="-342900">
              <a:buClrTx/>
              <a:buFont typeface="Wingdings"/>
              <a:buChar char="§"/>
              <a:defRPr/>
            </a:pPr>
            <a:r>
              <a:rPr lang="ru-RU" sz="2400"/>
              <a:t>повышение социальной активности у школьников;</a:t>
            </a:r>
            <a:endParaRPr/>
          </a:p>
          <a:p>
            <a:pPr marL="342900" indent="-342900">
              <a:buFont typeface="Wingdings"/>
              <a:buChar char="§"/>
              <a:defRPr/>
            </a:pPr>
            <a:r>
              <a:rPr lang="ru-RU" sz="2400"/>
              <a:t>для воспитанников – приобретение новых  друзей, нового жизненного опыта,  дополнительное внимание и ощущение нужности, проявление интереса к их жизни; </a:t>
            </a:r>
            <a:endParaRPr/>
          </a:p>
          <a:p>
            <a:pPr marL="342900" indent="-342900">
              <a:buFont typeface="Wingdings"/>
              <a:buChar char="§"/>
              <a:defRPr/>
            </a:pPr>
            <a:r>
              <a:rPr lang="ru-RU" sz="2400"/>
              <a:t>для  школьников – чувство сопричастности к проблемам младших детей, новые чувства и опыт во время общения с ребенком, возможность оказания реальной помощи;</a:t>
            </a:r>
            <a:endParaRPr/>
          </a:p>
          <a:p>
            <a:pPr lvl="0" algn="just">
              <a:buFont typeface="Wingdings"/>
              <a:buChar char=""/>
              <a:tabLst>
                <a:tab pos="457200" algn="l"/>
              </a:tabLst>
              <a:defRPr/>
            </a:pPr>
            <a:r>
              <a:rPr lang="ru-RU" sz="2400">
                <a:solidFill>
                  <a:srgbClr val="000000"/>
                </a:solidFill>
                <a:ea typeface="Calibri"/>
                <a:cs typeface="Times New Roman"/>
              </a:rPr>
              <a:t>родители воспитанников получили информацию о том, как формировать интерес детей к книге; </a:t>
            </a:r>
            <a:endParaRPr lang="ru-RU" sz="2400">
              <a:ea typeface="Calibri"/>
              <a:cs typeface="Times New Roman"/>
            </a:endParaRPr>
          </a:p>
          <a:p>
            <a:pPr lvl="0" algn="just">
              <a:buFont typeface="Wingdings"/>
              <a:buChar char=""/>
              <a:tabLst>
                <a:tab pos="457200" algn="l"/>
              </a:tabLst>
              <a:defRPr/>
            </a:pPr>
            <a:r>
              <a:rPr lang="ru-RU" sz="2400">
                <a:solidFill>
                  <a:srgbClr val="000000"/>
                </a:solidFill>
                <a:ea typeface="Calibri"/>
                <a:cs typeface="Times New Roman"/>
              </a:rPr>
              <a:t>многие дети записались в городскую библиотеку;</a:t>
            </a:r>
            <a:endParaRPr lang="ru-RU" sz="2400">
              <a:ea typeface="Calibri"/>
              <a:cs typeface="Times New Roman"/>
            </a:endParaRPr>
          </a:p>
          <a:p>
            <a:pPr lvl="0" algn="just">
              <a:buFont typeface="Wingdings"/>
              <a:buChar char=""/>
              <a:tabLst>
                <a:tab pos="457200" algn="l"/>
              </a:tabLst>
              <a:defRPr/>
            </a:pPr>
            <a:r>
              <a:rPr lang="ru-RU" sz="2400">
                <a:solidFill>
                  <a:srgbClr val="000000"/>
                </a:solidFill>
                <a:ea typeface="Calibri"/>
                <a:cs typeface="Times New Roman"/>
              </a:rPr>
              <a:t>тесное партнерство изменило отношение родителей к образованию в детском саду и школе; </a:t>
            </a:r>
            <a:endParaRPr lang="ru-RU" sz="2400">
              <a:ea typeface="Calibri"/>
              <a:cs typeface="Times New Roman"/>
            </a:endParaRPr>
          </a:p>
          <a:p>
            <a:pPr>
              <a:defRPr/>
            </a:pPr>
            <a:endParaRPr lang="ru-RU" sz="24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AutoShape 4"/>
          <p:cNvSpPr>
            <a:spLocks noChangeArrowheads="1" noChangeAspect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/>
          </a:bodyPr>
          <a:lstStyle/>
          <a:p>
            <a:pPr>
              <a:defRPr/>
            </a:pPr>
            <a:endParaRPr lang="ru-RU"/>
          </a:p>
        </p:txBody>
      </p:sp>
      <p:sp>
        <p:nvSpPr>
          <p:cNvPr id="14" name="TextBox 13"/>
          <p:cNvSpPr txBox="1"/>
          <p:nvPr/>
        </p:nvSpPr>
        <p:spPr bwMode="auto">
          <a:xfrm>
            <a:off x="826294" y="447871"/>
            <a:ext cx="10539412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ClrTx/>
              <a:buFontTx/>
              <a:buNone/>
              <a:defRPr/>
            </a:pPr>
            <a:r>
              <a:rPr lang="ru-RU" sz="2400" b="1"/>
              <a:t>Качественные показатели проекта</a:t>
            </a:r>
            <a:r>
              <a:rPr lang="ru-RU" sz="2400"/>
              <a:t>:</a:t>
            </a:r>
            <a:endParaRPr/>
          </a:p>
          <a:p>
            <a:pPr lvl="0" algn="just">
              <a:buFont typeface="Wingdings"/>
              <a:buChar char=""/>
              <a:tabLst>
                <a:tab pos="457200" algn="l"/>
              </a:tabLst>
              <a:defRPr/>
            </a:pPr>
            <a:r>
              <a:rPr lang="ru-RU" sz="2400">
                <a:solidFill>
                  <a:srgbClr val="000000"/>
                </a:solidFill>
                <a:ea typeface="Calibri"/>
                <a:cs typeface="Times New Roman"/>
              </a:rPr>
              <a:t>родители вовлечены в непосредственную активную деятельность, к участию в формировании социально-нравственного развития каждого ребенка и формирование гражданского сознания, формирование социальных ценностей у своих детей.</a:t>
            </a:r>
            <a:endParaRPr lang="ru-RU" sz="2400">
              <a:ea typeface="Calibri"/>
              <a:cs typeface="Times New Roman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rcRect l="0" t="34583" r="0" b="12707"/>
          <a:stretch/>
        </p:blipFill>
        <p:spPr bwMode="auto">
          <a:xfrm>
            <a:off x="897524" y="2558312"/>
            <a:ext cx="4696239" cy="330041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rcRect l="0" t="37305" r="0" b="14569"/>
          <a:stretch/>
        </p:blipFill>
        <p:spPr bwMode="auto">
          <a:xfrm>
            <a:off x="5943600" y="2558312"/>
            <a:ext cx="5143500" cy="330041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>
            <a:normAutofit/>
          </a:bodyPr>
          <a:lstStyle/>
          <a:p>
            <a:pPr>
              <a:defRPr/>
            </a:pPr>
            <a:r>
              <a:rPr lang="ru-RU" sz="4000" b="1"/>
              <a:t>СПАСИБО ЗА ВНИМАНИЕ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 bwMode="auto">
          <a:xfrm>
            <a:off x="951546" y="1523597"/>
            <a:ext cx="9821229" cy="1265236"/>
          </a:xfrm>
        </p:spPr>
        <p:txBody>
          <a:bodyPr/>
          <a:lstStyle/>
          <a:p>
            <a:pPr algn="ctr">
              <a:lnSpc>
                <a:spcPct val="107000"/>
              </a:lnSpc>
              <a:spcAft>
                <a:spcPts val="800"/>
              </a:spcAft>
              <a:defRPr/>
            </a:pPr>
            <a:r>
              <a:rPr lang="ru-RU" sz="2400" b="1">
                <a:solidFill>
                  <a:srgbClr val="000000"/>
                </a:solidFill>
                <a:ea typeface="Times New Roman"/>
                <a:cs typeface="Times New Roman"/>
              </a:rPr>
              <a:t>Проведение совместных ПРОЕКТОВ, образовательных событий, направленных на социальное, трудовое воспитание дошкольников и младших школьников</a:t>
            </a:r>
            <a:endParaRPr lang="ru-RU" sz="240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 bwMode="auto">
          <a:xfrm>
            <a:off x="951546" y="4640803"/>
            <a:ext cx="6606541" cy="956065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defRPr/>
            </a:pPr>
            <a:r>
              <a:rPr lang="ru-RU" sz="1800"/>
              <a:t>Подготовила:</a:t>
            </a:r>
            <a:endParaRPr/>
          </a:p>
          <a:p>
            <a:pPr>
              <a:lnSpc>
                <a:spcPct val="100000"/>
              </a:lnSpc>
              <a:spcBef>
                <a:spcPts val="0"/>
              </a:spcBef>
              <a:defRPr/>
            </a:pPr>
            <a:r>
              <a:rPr lang="ru-RU" sz="1800"/>
              <a:t>Максимова Татьяна Михайловна, заместитель заведующего по учебно-воспитательной работе МБДОУ №41 «Рябинушка»</a:t>
            </a:r>
            <a:endParaRPr/>
          </a:p>
          <a:p>
            <a:pPr>
              <a:lnSpc>
                <a:spcPct val="100000"/>
              </a:lnSpc>
              <a:spcBef>
                <a:spcPts val="0"/>
              </a:spcBef>
              <a:defRPr/>
            </a:pPr>
            <a:endParaRPr lang="ru-RU" sz="1800"/>
          </a:p>
        </p:txBody>
      </p:sp>
      <p:sp>
        <p:nvSpPr>
          <p:cNvPr id="5" name="Заголовок 1"/>
          <p:cNvSpPr txBox="1"/>
          <p:nvPr/>
        </p:nvSpPr>
        <p:spPr bwMode="auto">
          <a:xfrm>
            <a:off x="1112520" y="2788833"/>
            <a:ext cx="9966960" cy="95606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>
              <a:lnSpc>
                <a:spcPct val="80000"/>
              </a:lnSpc>
              <a:spcBef>
                <a:spcPts val="0"/>
              </a:spcBef>
              <a:buNone/>
              <a:defRPr sz="9600" cap="all">
                <a:blipFill>
                  <a:blip r:embed="rId2"/>
                  <a:tile algn="tl" flip="none" sx="65000" sy="64000" tx="6350" ty="-127000"/>
                </a:blip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7000"/>
              </a:lnSpc>
              <a:spcAft>
                <a:spcPts val="750"/>
              </a:spcAft>
              <a:defRPr/>
            </a:pPr>
            <a:r>
              <a:rPr lang="ru-RU" sz="16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практикум по организации взаимодействия образовательных организаций и родителей (законных представителей) ОБУЧАЮЩЩИХСЯ в рамках реализации модели преемственности по созданию воспитательной среды в ОО</a:t>
            </a:r>
            <a:endParaRPr lang="ru-RU" sz="1600">
              <a:latin typeface="Calibri"/>
              <a:ea typeface="Calibri"/>
              <a:cs typeface="Times New Roman"/>
            </a:endParaRPr>
          </a:p>
        </p:txBody>
      </p:sp>
      <p:sp>
        <p:nvSpPr>
          <p:cNvPr id="7" name="TextBox 6"/>
          <p:cNvSpPr txBox="1"/>
          <p:nvPr/>
        </p:nvSpPr>
        <p:spPr bwMode="auto">
          <a:xfrm>
            <a:off x="414338" y="166663"/>
            <a:ext cx="1118711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1600">
                <a:cs typeface="Times New Roman"/>
              </a:rPr>
              <a:t>Муниципальное бюджетное дошкольное образовательное учреждение детский сад №41 «Рябинушка»</a:t>
            </a:r>
            <a:endParaRPr/>
          </a:p>
        </p:txBody>
      </p:sp>
      <p:sp>
        <p:nvSpPr>
          <p:cNvPr id="8" name="Прямоугольник 7"/>
          <p:cNvSpPr/>
          <p:nvPr/>
        </p:nvSpPr>
        <p:spPr bwMode="auto">
          <a:xfrm>
            <a:off x="1990431" y="720448"/>
            <a:ext cx="77253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200">
                <a:ea typeface="Times New Roman"/>
              </a:rPr>
              <a:t>В РАМКАХ ПРИОРИТЕТНОГО КОМПЛЕКСНОГО ПРОЕКТА МУНИЦИПАЛЬНОЙ СИСТЕМЫ ОБРАЗОВАНИЯ </a:t>
            </a:r>
            <a:endParaRPr/>
          </a:p>
          <a:p>
            <a:pPr algn="ctr">
              <a:defRPr/>
            </a:pPr>
            <a:r>
              <a:rPr lang="ru-RU" sz="1200">
                <a:ea typeface="Times New Roman"/>
              </a:rPr>
              <a:t>«ПРЕЕМСТВЕННОСТЬ ДОШКОЛЬНОГО И НАЧАЛЬНОГО ОБЩЕГО ОБРАЗОВАНИЯ»</a:t>
            </a:r>
            <a:endParaRPr lang="ru-RU" sz="1200"/>
          </a:p>
        </p:txBody>
      </p:sp>
      <p:sp>
        <p:nvSpPr>
          <p:cNvPr id="9" name="TextBox 8"/>
          <p:cNvSpPr txBox="1"/>
          <p:nvPr/>
        </p:nvSpPr>
        <p:spPr bwMode="auto">
          <a:xfrm>
            <a:off x="5143500" y="6133390"/>
            <a:ext cx="168592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1600">
                <a:cs typeface="Times New Roman"/>
              </a:rPr>
              <a:t>г. Сургут, 2024</a:t>
            </a:r>
            <a:endParaRPr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096452" y="3684737"/>
            <a:ext cx="778002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b="1">
                <a:ea typeface="Calibri"/>
              </a:rPr>
              <a:t>заседание межфункциональной команды «Территория воспитания» </a:t>
            </a:r>
            <a:endParaRPr lang="ru-RU" b="1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>
          <a:xfrm>
            <a:off x="838200" y="685800"/>
            <a:ext cx="6948488" cy="5020056"/>
          </a:xfrm>
        </p:spPr>
        <p:txBody>
          <a:bodyPr>
            <a:normAutofit/>
          </a:bodyPr>
          <a:lstStyle/>
          <a:p>
            <a:pPr marL="0" indent="0">
              <a:buNone/>
              <a:defRPr/>
            </a:pPr>
            <a:r>
              <a:rPr lang="ru-RU" sz="2400" b="1"/>
              <a:t>Развитие воспитания в системе образования предполагает:</a:t>
            </a:r>
            <a:endParaRPr/>
          </a:p>
          <a:p>
            <a:pPr>
              <a:defRPr/>
            </a:pPr>
            <a:r>
              <a:rPr lang="ru-RU" sz="2400"/>
              <a:t>обновление содержания воспитания, внедрение форм и методов, основанных на лучшем педагогическом опыте в сфере воспитания и способствующих совершенствованию и эффективной реализации воспитательного компонента федеральных государственных образовательных стандартов;</a:t>
            </a:r>
            <a:endParaRPr/>
          </a:p>
          <a:p>
            <a:pPr>
              <a:defRPr/>
            </a:pPr>
            <a:r>
              <a:rPr lang="ru-RU" sz="2400"/>
              <a:t>использование чтения, в том числе семейного, для познания мира и формирования личности;</a:t>
            </a:r>
            <a:endParaRPr/>
          </a:p>
          <a:p>
            <a:pPr>
              <a:defRPr/>
            </a:pPr>
            <a:r>
              <a:rPr lang="ru-RU" sz="2400"/>
              <a:t>…</a:t>
            </a:r>
            <a:endParaRPr/>
          </a:p>
          <a:p>
            <a:pPr>
              <a:defRPr/>
            </a:pPr>
            <a:endParaRPr lang="ru-RU" sz="240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8549640" y="2183129"/>
            <a:ext cx="3200400" cy="4203383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  <a:defRPr/>
            </a:pPr>
            <a:r>
              <a:rPr lang="ru-RU" sz="2400">
                <a:solidFill>
                  <a:srgbClr val="000000"/>
                </a:solidFill>
                <a:ea typeface="Calibri"/>
                <a:cs typeface="Times New Roman"/>
              </a:rPr>
              <a:t>Распоряжение Правительства Российской Федерации от 29.05.2015 г. № 996-р «Об утверждении </a:t>
            </a:r>
            <a:endParaRPr/>
          </a:p>
          <a:p>
            <a:pPr>
              <a:spcBef>
                <a:spcPts val="0"/>
              </a:spcBef>
              <a:defRPr/>
            </a:pPr>
            <a:r>
              <a:rPr lang="ru-RU" sz="2400">
                <a:solidFill>
                  <a:srgbClr val="000000"/>
                </a:solidFill>
                <a:ea typeface="Calibri"/>
                <a:cs typeface="Times New Roman"/>
              </a:rPr>
              <a:t>Стратегии развития воспитания в Российской Федерации на период до 2025 года»</a:t>
            </a:r>
            <a:endParaRPr lang="ru-RU" sz="2400">
              <a:ea typeface="Calibri"/>
              <a:cs typeface="Times New Roman"/>
            </a:endParaRPr>
          </a:p>
          <a:p>
            <a:pPr>
              <a:defRPr/>
            </a:pPr>
            <a:endParaRPr lang="ru-RU" sz="2400"/>
          </a:p>
        </p:txBody>
      </p:sp>
      <p:sp>
        <p:nvSpPr>
          <p:cNvPr id="7" name="Заголовок 1"/>
          <p:cNvSpPr>
            <a:spLocks noGrp="1"/>
          </p:cNvSpPr>
          <p:nvPr>
            <p:ph type="title"/>
          </p:nvPr>
        </p:nvSpPr>
        <p:spPr bwMode="auto">
          <a:xfrm>
            <a:off x="8549640" y="388619"/>
            <a:ext cx="3200400" cy="1520189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/>
              <a:t>Проект «</a:t>
            </a:r>
            <a:r>
              <a:rPr lang="ru-RU" sz="3200" b="1"/>
              <a:t>МАМА, ПАПА, Я – ЧИТАЮЩАЯ СЕМЬЯ</a:t>
            </a:r>
            <a:r>
              <a:rPr lang="ru-RU"/>
              <a:t>»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2233612" y="5377243"/>
            <a:ext cx="9601201" cy="552069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ru-RU" sz="3200" b="1"/>
              <a:t>ПРОЕКТ «МАМА, ПАПА, Я – ЧИТАЮЩАЯ СЕМЬЯ»</a:t>
            </a:r>
            <a:endParaRPr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2338388" y="471488"/>
            <a:ext cx="2990850" cy="39878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5510213" y="471488"/>
            <a:ext cx="2990850" cy="39878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8682038" y="485775"/>
            <a:ext cx="2990850" cy="3987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>
          <a:xfrm>
            <a:off x="695325" y="1528762"/>
            <a:ext cx="10801350" cy="4357688"/>
          </a:xfrm>
        </p:spPr>
        <p:txBody>
          <a:bodyPr>
            <a:noAutofit/>
          </a:bodyPr>
          <a:lstStyle/>
          <a:p>
            <a:pPr marL="0">
              <a:lnSpc>
                <a:spcPct val="100000"/>
              </a:lnSpc>
              <a:spcBef>
                <a:spcPts val="0"/>
              </a:spcBef>
              <a:defRPr/>
            </a:pPr>
            <a:r>
              <a:rPr lang="ru-RU" sz="2400"/>
              <a:t>Социальный проект направлен на приобщение детей к книге, формирование осознанной, инициативной </a:t>
            </a:r>
            <a:r>
              <a:rPr lang="ru-RU" sz="2400">
                <a:ea typeface="Calibri"/>
                <a:cs typeface="Calibri"/>
              </a:rPr>
              <a:t>общественно значимой </a:t>
            </a:r>
            <a:r>
              <a:rPr lang="ru-RU" sz="2400"/>
              <a:t>социальной деятельности;</a:t>
            </a:r>
            <a:r>
              <a:rPr lang="ru-RU" sz="2400">
                <a:ea typeface="Calibri"/>
                <a:cs typeface="Calibri"/>
              </a:rPr>
              <a:t> развитие желания и потребности нести добро людям; способствование расширению круга общения, развитию умения взаимодействовать с взрослыми; предоставление учащимся, воспитанникам дополнительных возможностей для проявления творческих способностей, их активного вовлечения в организацию и проведение дел; развитие коммуникативных качеств.</a:t>
            </a:r>
            <a:r>
              <a:rPr lang="ru-RU" sz="2400"/>
              <a:t> </a:t>
            </a:r>
            <a:endParaRPr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endParaRPr lang="ru-RU" sz="2400"/>
          </a:p>
          <a:p>
            <a:pPr marL="0">
              <a:lnSpc>
                <a:spcPct val="100000"/>
              </a:lnSpc>
              <a:spcBef>
                <a:spcPts val="0"/>
              </a:spcBef>
              <a:defRPr/>
            </a:pPr>
            <a:r>
              <a:rPr lang="ru-RU" sz="2400"/>
              <a:t>Проект предполагает  направление деятельности: семейное чтение; оказание эмоциональной и практической помощи. </a:t>
            </a:r>
            <a:endParaRPr/>
          </a:p>
        </p:txBody>
      </p:sp>
      <p:sp>
        <p:nvSpPr>
          <p:cNvPr id="4" name="Текст 2"/>
          <p:cNvSpPr>
            <a:spLocks noGrp="1"/>
          </p:cNvSpPr>
          <p:nvPr>
            <p:ph type="title"/>
          </p:nvPr>
        </p:nvSpPr>
        <p:spPr bwMode="auto">
          <a:xfrm>
            <a:off x="1066800" y="398462"/>
            <a:ext cx="10058400" cy="930276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ru-RU" sz="3200" b="1"/>
              <a:t>ПРОЕКТ «МАМА, ПАПА, Я – ЧИТАЮЩАЯ СЕМЬЯ»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>
          <a:xfrm>
            <a:off x="639699" y="1085849"/>
            <a:ext cx="10912602" cy="5214939"/>
          </a:xfrm>
        </p:spPr>
        <p:txBody>
          <a:bodyPr>
            <a:noAutofit/>
          </a:bodyPr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ru-RU" sz="2200" b="1" i="0">
                <a:solidFill>
                  <a:srgbClr val="000000"/>
                </a:solidFill>
              </a:rPr>
              <a:t>Цель</a:t>
            </a:r>
            <a:r>
              <a:rPr lang="ru-RU" sz="2200" b="0" i="0">
                <a:solidFill>
                  <a:srgbClr val="000000"/>
                </a:solidFill>
              </a:rPr>
              <a:t>:  помочь родителям осознать ценность семейного чтения, как эффективного средства образования, развития и воспитания. Создание партнерских и дружественных отношений с детьми, родителями, педагогами.</a:t>
            </a:r>
            <a:endParaRPr/>
          </a:p>
          <a:p>
            <a:pPr marL="0" indent="0" algn="l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ru-RU" sz="2200" b="1" i="0">
                <a:solidFill>
                  <a:srgbClr val="000000"/>
                </a:solidFill>
              </a:rPr>
              <a:t>Задачи:</a:t>
            </a:r>
            <a:endParaRPr lang="ru-RU" sz="2200" b="0" i="0">
              <a:solidFill>
                <a:srgbClr val="000000"/>
              </a:solidFill>
            </a:endParaRPr>
          </a:p>
          <a:p>
            <a:pPr marL="0" indent="0" algn="l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ru-RU" sz="2200" b="0" i="0">
                <a:solidFill>
                  <a:srgbClr val="000000"/>
                </a:solidFill>
              </a:rPr>
              <a:t>1.Приобщать детей и родителей к книжной культуре, воспитывать грамотного читателя.</a:t>
            </a:r>
            <a:endParaRPr/>
          </a:p>
          <a:p>
            <a:pPr marL="0" indent="0" algn="l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ru-RU" sz="2200" b="0" i="0">
                <a:solidFill>
                  <a:srgbClr val="000000"/>
                </a:solidFill>
              </a:rPr>
              <a:t>2.Повысить эффективность работы по приобщению детей к книге во взаимодействии всех участников образовательного процесса: педагогов, детей, родителей.</a:t>
            </a:r>
            <a:endParaRPr/>
          </a:p>
          <a:p>
            <a:pPr marL="0" indent="0" algn="l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ru-RU" sz="2200" b="0" i="0">
                <a:solidFill>
                  <a:srgbClr val="000000"/>
                </a:solidFill>
              </a:rPr>
              <a:t>3.Способствовать поддержанию традиций семейного чтения.</a:t>
            </a:r>
            <a:endParaRPr/>
          </a:p>
          <a:p>
            <a:pPr marL="0" indent="0" algn="l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ru-RU" sz="2200" b="0" i="0">
                <a:solidFill>
                  <a:srgbClr val="000000"/>
                </a:solidFill>
              </a:rPr>
              <a:t>5.Воспитывать бережное отношение к книге.</a:t>
            </a:r>
            <a:endParaRPr/>
          </a:p>
          <a:p>
            <a:pPr marL="0">
              <a:lnSpc>
                <a:spcPct val="100000"/>
              </a:lnSpc>
              <a:spcBef>
                <a:spcPts val="0"/>
              </a:spcBef>
              <a:buClrTx/>
              <a:buFontTx/>
              <a:buNone/>
              <a:defRPr/>
            </a:pPr>
            <a:r>
              <a:rPr lang="ru-RU" sz="2200"/>
              <a:t>6.Формировать социальные ценности подростков, стремление и умение помогать тем, кто нуждается в заботе и внимании. </a:t>
            </a:r>
            <a:endParaRPr/>
          </a:p>
          <a:p>
            <a:pPr marL="0">
              <a:lnSpc>
                <a:spcPct val="100000"/>
              </a:lnSpc>
              <a:spcBef>
                <a:spcPts val="0"/>
              </a:spcBef>
              <a:buClrTx/>
              <a:buFontTx/>
              <a:buNone/>
              <a:defRPr/>
            </a:pPr>
            <a:r>
              <a:rPr lang="ru-RU" sz="2200"/>
              <a:t>7.Создать условия преемственности и успешной адаптации при переходе из детского сада в школу.</a:t>
            </a:r>
            <a:endParaRPr lang="ru-RU" sz="2200"/>
          </a:p>
        </p:txBody>
      </p:sp>
      <p:sp>
        <p:nvSpPr>
          <p:cNvPr id="4" name="Текст 2"/>
          <p:cNvSpPr>
            <a:spLocks noGrp="1"/>
          </p:cNvSpPr>
          <p:nvPr>
            <p:ph type="title"/>
          </p:nvPr>
        </p:nvSpPr>
        <p:spPr bwMode="auto">
          <a:xfrm>
            <a:off x="1066800" y="255587"/>
            <a:ext cx="10058400" cy="830263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ru-RU" sz="3200" b="1"/>
              <a:t>ПРОЕКТ «МАМА, ПАПА, Я – ЧИТАЮЩАЯ СЕМЬЯ»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7" name="Объект 6"/>
          <p:cNvPicPr>
            <a:picLocks noChangeAspect="1" noGrp="1"/>
          </p:cNvPicPr>
          <p:nvPr>
            <p:ph idx="1"/>
          </p:nvPr>
        </p:nvPicPr>
        <p:blipFill>
          <a:blip r:embed="rId2"/>
          <a:srcRect l="0" t="777" r="0" b="3558"/>
          <a:stretch/>
        </p:blipFill>
        <p:spPr bwMode="auto">
          <a:xfrm>
            <a:off x="441960" y="716756"/>
            <a:ext cx="3658553" cy="4672013"/>
          </a:xfrm>
          <a:prstGeom prst="rect">
            <a:avLst/>
          </a:prstGeo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8429625" y="2580323"/>
            <a:ext cx="3471863" cy="329184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ru-RU" sz="2400">
                <a:solidFill>
                  <a:srgbClr val="000000"/>
                </a:solidFill>
                <a:latin typeface="Calibri"/>
                <a:ea typeface="Calibri"/>
                <a:cs typeface="Times New Roman"/>
              </a:rPr>
              <a:t>23 октября – </a:t>
            </a:r>
            <a:endParaRPr/>
          </a:p>
          <a:p>
            <a:pPr>
              <a:defRPr/>
            </a:pPr>
            <a:r>
              <a:rPr lang="ru-RU" sz="2400">
                <a:solidFill>
                  <a:srgbClr val="000000"/>
                </a:solidFill>
                <a:latin typeface="Calibri"/>
                <a:ea typeface="Calibri"/>
                <a:cs typeface="Times New Roman"/>
              </a:rPr>
              <a:t>посещение библиотеки МБОУ СШ №12 </a:t>
            </a:r>
            <a:endParaRPr/>
          </a:p>
          <a:p>
            <a:pPr>
              <a:defRPr/>
            </a:pPr>
            <a:r>
              <a:rPr lang="ru-RU" sz="2400">
                <a:solidFill>
                  <a:srgbClr val="000000"/>
                </a:solidFill>
                <a:latin typeface="Calibri"/>
                <a:ea typeface="Calibri"/>
                <a:cs typeface="Times New Roman"/>
              </a:rPr>
              <a:t>(в рамках </a:t>
            </a:r>
            <a:r>
              <a:rPr lang="ru-RU" sz="2400">
                <a:solidFill>
                  <a:srgbClr val="000000"/>
                </a:solidFill>
                <a:latin typeface="Calibri"/>
                <a:ea typeface="Calibri"/>
                <a:cs typeface="Times New Roman"/>
              </a:rPr>
              <a:t>Международного дня школьных библиотек)</a:t>
            </a:r>
            <a:endParaRPr lang="ru-RU" sz="2400">
              <a:latin typeface="Calibri"/>
              <a:ea typeface="Calibri"/>
              <a:cs typeface="Times New Roman"/>
            </a:endParaRPr>
          </a:p>
          <a:p>
            <a:pPr>
              <a:defRPr/>
            </a:pPr>
            <a:endParaRPr lang="ru-RU" sz="2400"/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 bwMode="auto">
          <a:xfrm>
            <a:off x="8549640" y="542926"/>
            <a:ext cx="3200400" cy="1694496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/>
              <a:t>Проект «</a:t>
            </a:r>
            <a:r>
              <a:rPr lang="ru-RU" sz="3200" b="1"/>
              <a:t>МАМА, ПАПА, Я – ЧИТАЮЩАЯ СЕМЬЯ</a:t>
            </a:r>
            <a:r>
              <a:rPr lang="ru-RU"/>
              <a:t>»</a:t>
            </a:r>
            <a:endParaRPr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4458381" y="716756"/>
            <a:ext cx="3499911" cy="4672013"/>
          </a:xfrm>
          <a:prstGeom prst="rect">
            <a:avLst/>
          </a:prstGeom>
        </p:spPr>
      </p:pic>
      <p:sp>
        <p:nvSpPr>
          <p:cNvPr id="10" name="Текст 3"/>
          <p:cNvSpPr txBox="1"/>
          <p:nvPr/>
        </p:nvSpPr>
        <p:spPr bwMode="auto">
          <a:xfrm>
            <a:off x="1514476" y="5784056"/>
            <a:ext cx="5572125" cy="357188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l" defTabSz="914400">
              <a:lnSpc>
                <a:spcPct val="100000"/>
              </a:lnSpc>
              <a:spcBef>
                <a:spcPts val="10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/>
              <a:buNone/>
              <a:defRPr sz="140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/>
              <a:buNone/>
              <a:defRPr sz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/>
              <a:buNone/>
              <a:defRPr sz="1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/>
              <a:buNone/>
              <a:defRPr sz="9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/>
              <a:buNone/>
              <a:defRPr sz="9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/>
              <a:buNone/>
              <a:defRPr sz="9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/>
              <a:buNone/>
              <a:defRPr sz="9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/>
              <a:buNone/>
              <a:defRPr sz="9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/>
              <a:buNone/>
              <a:defRPr sz="9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ru-RU" sz="1800">
                <a:solidFill>
                  <a:srgbClr val="000000"/>
                </a:solidFill>
                <a:latin typeface="Calibri"/>
                <a:ea typeface="Calibri"/>
                <a:cs typeface="Times New Roman"/>
              </a:rPr>
              <a:t>Выставка книг в библиотеке МБОУ СШ №12</a:t>
            </a:r>
            <a:endParaRPr lang="ru-RU" sz="1800">
              <a:latin typeface="Calibri"/>
              <a:ea typeface="Calibri"/>
              <a:cs typeface="Times New Roman"/>
            </a:endParaRPr>
          </a:p>
          <a:p>
            <a:pPr>
              <a:defRPr/>
            </a:pPr>
            <a:endParaRPr lang="ru-RU" sz="18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/>
        <p:txBody>
          <a:bodyPr>
            <a:normAutofit/>
          </a:bodyPr>
          <a:lstStyle/>
          <a:p>
            <a:pPr>
              <a:defRPr/>
            </a:pPr>
            <a:r>
              <a:rPr lang="ru-RU" sz="2400">
                <a:solidFill>
                  <a:srgbClr val="000000"/>
                </a:solidFill>
                <a:latin typeface="Calibri"/>
                <a:ea typeface="Calibri"/>
                <a:cs typeface="Times New Roman"/>
              </a:rPr>
              <a:t>4 ноября - </a:t>
            </a:r>
            <a:endParaRPr/>
          </a:p>
          <a:p>
            <a:pPr>
              <a:defRPr/>
            </a:pPr>
            <a:r>
              <a:rPr lang="ru-RU" sz="2400">
                <a:solidFill>
                  <a:srgbClr val="000000"/>
                </a:solidFill>
                <a:latin typeface="Calibri"/>
                <a:ea typeface="Calibri"/>
                <a:cs typeface="Times New Roman"/>
              </a:rPr>
              <a:t>оказание помощи учащимися в ремонте книг/ трудовой десант «</a:t>
            </a:r>
            <a:r>
              <a:rPr lang="ru-RU" sz="2400">
                <a:solidFill>
                  <a:srgbClr val="000000"/>
                </a:solidFill>
                <a:latin typeface="Calibri"/>
                <a:ea typeface="Calibri"/>
                <a:cs typeface="Times New Roman"/>
              </a:rPr>
              <a:t>Книжкина</a:t>
            </a:r>
            <a:r>
              <a:rPr lang="ru-RU" sz="2400">
                <a:solidFill>
                  <a:srgbClr val="000000"/>
                </a:solidFill>
                <a:latin typeface="Calibri"/>
                <a:ea typeface="Calibri"/>
                <a:cs typeface="Times New Roman"/>
              </a:rPr>
              <a:t> больница»</a:t>
            </a:r>
            <a:endParaRPr/>
          </a:p>
          <a:p>
            <a:pPr>
              <a:defRPr/>
            </a:pPr>
            <a:r>
              <a:rPr lang="ru-RU" sz="2400">
                <a:solidFill>
                  <a:srgbClr val="000000"/>
                </a:solidFill>
                <a:latin typeface="Calibri"/>
                <a:ea typeface="Calibri"/>
                <a:cs typeface="Times New Roman"/>
              </a:rPr>
              <a:t>(в рамках </a:t>
            </a:r>
            <a:r>
              <a:rPr lang="ru-RU" sz="2400">
                <a:solidFill>
                  <a:srgbClr val="000000"/>
                </a:solidFill>
                <a:latin typeface="Calibri"/>
                <a:ea typeface="Calibri"/>
                <a:cs typeface="Times New Roman"/>
              </a:rPr>
              <a:t>Дня добрых дел)</a:t>
            </a:r>
            <a:endParaRPr lang="ru-RU" sz="2400">
              <a:latin typeface="Calibri"/>
              <a:ea typeface="Calibri"/>
              <a:cs typeface="Times New Roman"/>
            </a:endParaRPr>
          </a:p>
          <a:p>
            <a:pPr>
              <a:defRPr/>
            </a:pPr>
            <a:endParaRPr lang="ru-RU" sz="2400"/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 bwMode="auto">
          <a:xfrm>
            <a:off x="8549640" y="542926"/>
            <a:ext cx="3200400" cy="1694496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/>
              <a:t>Проект «</a:t>
            </a:r>
            <a:r>
              <a:rPr lang="ru-RU" sz="3200" b="1"/>
              <a:t>МАМА, ПАПА, Я – ЧИТАЮЩАЯ СЕМЬЯ</a:t>
            </a:r>
            <a:r>
              <a:rPr lang="ru-RU"/>
              <a:t>»</a:t>
            </a:r>
            <a:endParaRPr/>
          </a:p>
        </p:txBody>
      </p:sp>
      <p:sp>
        <p:nvSpPr>
          <p:cNvPr id="12" name="Текст 3"/>
          <p:cNvSpPr txBox="1"/>
          <p:nvPr/>
        </p:nvSpPr>
        <p:spPr bwMode="auto">
          <a:xfrm>
            <a:off x="2281237" y="5986463"/>
            <a:ext cx="3814763" cy="35718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0" indent="0" algn="l" defTabSz="914400">
              <a:lnSpc>
                <a:spcPct val="100000"/>
              </a:lnSpc>
              <a:spcBef>
                <a:spcPts val="10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/>
              <a:buNone/>
              <a:defRPr sz="140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/>
              <a:buNone/>
              <a:defRPr sz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/>
              <a:buNone/>
              <a:defRPr sz="1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/>
              <a:buNone/>
              <a:defRPr sz="9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/>
              <a:buNone/>
              <a:defRPr sz="9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/>
              <a:buNone/>
              <a:defRPr sz="9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/>
              <a:buNone/>
              <a:defRPr sz="9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/>
              <a:buNone/>
              <a:defRPr sz="9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/>
              <a:buNone/>
              <a:defRPr sz="9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ru-RU" sz="1800">
                <a:solidFill>
                  <a:srgbClr val="000000"/>
                </a:solidFill>
                <a:latin typeface="Calibri"/>
                <a:ea typeface="Calibri"/>
                <a:cs typeface="Times New Roman"/>
              </a:rPr>
              <a:t>учащиеся 4 -ых классов МБОУ СШ №12</a:t>
            </a:r>
            <a:endParaRPr lang="ru-RU" sz="1800">
              <a:latin typeface="Calibri"/>
              <a:ea typeface="Calibri"/>
              <a:cs typeface="Times New Roman"/>
            </a:endParaRPr>
          </a:p>
          <a:p>
            <a:pPr>
              <a:defRPr/>
            </a:pPr>
            <a:endParaRPr lang="ru-RU" sz="1800"/>
          </a:p>
        </p:txBody>
      </p:sp>
      <p:pic>
        <p:nvPicPr>
          <p:cNvPr id="7" name="Объект 6"/>
          <p:cNvPicPr>
            <a:picLocks noChangeAspect="1" noGrp="1"/>
          </p:cNvPicPr>
          <p:nvPr>
            <p:ph idx="1"/>
          </p:nvPr>
        </p:nvPicPr>
        <p:blipFill>
          <a:blip r:embed="rId2"/>
          <a:srcRect l="4968" t="0" r="12439" b="0"/>
          <a:stretch/>
        </p:blipFill>
        <p:spPr bwMode="auto">
          <a:xfrm>
            <a:off x="1118208" y="1014480"/>
            <a:ext cx="6579817" cy="448620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8549640" y="2423160"/>
            <a:ext cx="3394710" cy="3663316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ru-RU" sz="2400">
                <a:solidFill>
                  <a:srgbClr val="000000"/>
                </a:solidFill>
                <a:latin typeface="Calibri"/>
                <a:ea typeface="Calibri"/>
                <a:cs typeface="Times New Roman"/>
              </a:rPr>
              <a:t>22 ноября – </a:t>
            </a:r>
            <a:endParaRPr/>
          </a:p>
          <a:p>
            <a:pPr>
              <a:defRPr/>
            </a:pPr>
            <a:r>
              <a:rPr lang="ru-RU" sz="2400">
                <a:solidFill>
                  <a:srgbClr val="000000"/>
                </a:solidFill>
                <a:latin typeface="Calibri"/>
                <a:ea typeface="Calibri"/>
                <a:cs typeface="Times New Roman"/>
              </a:rPr>
              <a:t>библиотечный урок с воспитанниками «В гостях у </a:t>
            </a:r>
            <a:r>
              <a:rPr lang="ru-RU" sz="2400">
                <a:solidFill>
                  <a:srgbClr val="000000"/>
                </a:solidFill>
                <a:latin typeface="Calibri"/>
                <a:ea typeface="Calibri"/>
                <a:cs typeface="Times New Roman"/>
              </a:rPr>
              <a:t>почитаек</a:t>
            </a:r>
            <a:r>
              <a:rPr lang="ru-RU" sz="2400">
                <a:solidFill>
                  <a:srgbClr val="000000"/>
                </a:solidFill>
                <a:latin typeface="Calibri"/>
                <a:ea typeface="Calibri"/>
                <a:cs typeface="Times New Roman"/>
              </a:rPr>
              <a:t>»</a:t>
            </a:r>
            <a:endParaRPr lang="ru-RU" sz="2400">
              <a:solidFill>
                <a:srgbClr val="000000"/>
              </a:solidFill>
              <a:latin typeface="Calibri"/>
              <a:ea typeface="Calibri"/>
              <a:cs typeface="Times New Roman"/>
            </a:endParaRPr>
          </a:p>
          <a:p>
            <a:pPr>
              <a:defRPr/>
            </a:pPr>
            <a:r>
              <a:rPr lang="ru-RU" sz="2400">
                <a:solidFill>
                  <a:srgbClr val="000000"/>
                </a:solidFill>
                <a:latin typeface="Calibri"/>
                <a:ea typeface="Calibri"/>
                <a:cs typeface="Times New Roman"/>
              </a:rPr>
              <a:t>(в рамках </a:t>
            </a:r>
            <a:r>
              <a:rPr lang="ru-RU" sz="2400">
                <a:solidFill>
                  <a:srgbClr val="000000"/>
                </a:solidFill>
                <a:latin typeface="Calibri"/>
                <a:ea typeface="Calibri"/>
                <a:cs typeface="Times New Roman"/>
              </a:rPr>
              <a:t>Дня словарей и энциклопедий)</a:t>
            </a:r>
            <a:endParaRPr lang="ru-RU" sz="2400">
              <a:latin typeface="Calibri"/>
              <a:ea typeface="Calibri"/>
              <a:cs typeface="Times New Roman"/>
            </a:endParaRPr>
          </a:p>
          <a:p>
            <a:pPr>
              <a:defRPr/>
            </a:pPr>
            <a:endParaRPr lang="ru-RU" sz="2400"/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 bwMode="auto">
          <a:xfrm>
            <a:off x="8549640" y="542926"/>
            <a:ext cx="3200400" cy="1694496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/>
              <a:t>Проект «</a:t>
            </a:r>
            <a:r>
              <a:rPr lang="ru-RU" sz="3200" b="1"/>
              <a:t>МАМА, ПАПА, Я – ЧИТАЮЩАЯ СЕМЬЯ</a:t>
            </a:r>
            <a:r>
              <a:rPr lang="ru-RU"/>
              <a:t>»</a:t>
            </a:r>
            <a:endParaRPr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rcRect l="2129" t="0" r="7146" b="0"/>
          <a:stretch/>
        </p:blipFill>
        <p:spPr bwMode="auto">
          <a:xfrm>
            <a:off x="594873" y="1071563"/>
            <a:ext cx="7133511" cy="4427697"/>
          </a:xfrm>
          <a:prstGeom prst="rect">
            <a:avLst/>
          </a:prstGeom>
        </p:spPr>
      </p:pic>
      <p:sp>
        <p:nvSpPr>
          <p:cNvPr id="14" name="Текст 3"/>
          <p:cNvSpPr txBox="1"/>
          <p:nvPr/>
        </p:nvSpPr>
        <p:spPr bwMode="auto">
          <a:xfrm>
            <a:off x="1030064" y="5907882"/>
            <a:ext cx="6263128" cy="357188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l" defTabSz="914400">
              <a:lnSpc>
                <a:spcPct val="100000"/>
              </a:lnSpc>
              <a:spcBef>
                <a:spcPts val="10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/>
              <a:buNone/>
              <a:defRPr sz="140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/>
              <a:buNone/>
              <a:defRPr sz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/>
              <a:buNone/>
              <a:defRPr sz="1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/>
              <a:buNone/>
              <a:defRPr sz="9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/>
              <a:buNone/>
              <a:defRPr sz="9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/>
              <a:buNone/>
              <a:defRPr sz="9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/>
              <a:buNone/>
              <a:defRPr sz="9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/>
              <a:buNone/>
              <a:defRPr sz="9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/>
              <a:buNone/>
              <a:defRPr sz="9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ru-RU" sz="1800">
                <a:solidFill>
                  <a:srgbClr val="000000"/>
                </a:solidFill>
                <a:latin typeface="Calibri"/>
                <a:ea typeface="Calibri"/>
                <a:cs typeface="Times New Roman"/>
              </a:rPr>
              <a:t>родитель учащегося 3 Д класса МБОУ СШ №12, библиотекарь</a:t>
            </a:r>
            <a:endParaRPr lang="ru-RU" sz="1800">
              <a:latin typeface="Calibri"/>
              <a:ea typeface="Calibri"/>
              <a:cs typeface="Times New Roman"/>
            </a:endParaRPr>
          </a:p>
          <a:p>
            <a:pPr algn="ctr">
              <a:defRPr/>
            </a:pPr>
            <a:endParaRPr lang="ru-RU" sz="18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Relationship Id="rId1" Type="http://schemas.openxmlformats.org/officeDocument/2006/relationships/image" Target="../media/image1.jpg"/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Дерево">
  <a:themeElements>
    <a:clrScheme name="Дерево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Дерево">
      <a:majorFont>
        <a:latin typeface="Rockwell Condensed"/>
        <a:ea typeface="Arial"/>
        <a:cs typeface="Arial"/>
      </a:majorFont>
      <a:minorFont>
        <a:latin typeface="Rockwell"/>
        <a:ea typeface="Arial"/>
        <a:cs typeface="Arial"/>
      </a:minorFont>
    </a:fontScheme>
    <a:fmtScheme name="Дерево">
      <a:fillStyleLst>
        <a:solidFill>
          <a:schemeClr val="phClr"/>
        </a:solidFill>
        <a:blipFill>
          <a:blip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algn="tl" flip="none" sx="60000" sy="59000" tx="0" ty="0"/>
        </a:blipFill>
        <a:blipFill>
          <a:blip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algn="tl" flip="none" sx="60000" sy="59000" tx="0" ty="0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>
          <a:blip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algn="tl" flip="none" sx="100000" sy="100000" tx="0" ty="0"/>
        </a:blip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TM03090434[[fn=Дерево]]</Template>
  <TotalTime>0</TotalTime>
  <Words>0</Words>
  <Application>r7-office/2024.4.2.721</Application>
  <DocSecurity>0</DocSecurity>
  <PresentationFormat>Широкоэкранный</PresentationFormat>
  <Paragraphs>0</Paragraphs>
  <Slides>24</Slides>
  <Notes>24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5" baseType="lpstr">
      <vt:lpstr>Theme 1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</vt:vector>
  </TitlesOfParts>
  <Manager/>
  <Company/>
  <LinksUpToDate>0</LinksUpToDate>
  <SharedDoc>0</SharedDoc>
  <HyperlinkBase/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Пушкин.а.с</dc:title>
  <dc:subject/>
  <dc:creator>Дмитрий иванов</dc:creator>
  <cp:keywords/>
  <dc:description/>
  <dc:identifier/>
  <dc:language/>
  <cp:lastModifiedBy>Татьяна Музалевская</cp:lastModifiedBy>
  <cp:revision>89</cp:revision>
  <dcterms:created xsi:type="dcterms:W3CDTF">2023-09-23T13:55:45Z</dcterms:created>
  <dcterms:modified xsi:type="dcterms:W3CDTF">2025-10-24T03:39:45Z</dcterms:modified>
  <cp:category/>
  <cp:contentStatus/>
  <cp:version/>
</cp:coreProperties>
</file>