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7" r:id="rId3"/>
    <p:sldId id="258" r:id="rId4"/>
    <p:sldId id="275" r:id="rId5"/>
    <p:sldId id="274" r:id="rId6"/>
    <p:sldId id="271" r:id="rId7"/>
    <p:sldId id="272" r:id="rId8"/>
    <p:sldId id="261" r:id="rId9"/>
    <p:sldId id="269" r:id="rId10"/>
    <p:sldId id="262" r:id="rId11"/>
    <p:sldId id="270" r:id="rId12"/>
    <p:sldId id="268" r:id="rId13"/>
    <p:sldId id="260" r:id="rId14"/>
    <p:sldId id="263" r:id="rId15"/>
    <p:sldId id="265" r:id="rId16"/>
    <p:sldId id="264" r:id="rId17"/>
    <p:sldId id="267" r:id="rId18"/>
    <p:sldId id="266" r:id="rId19"/>
    <p:sldId id="273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6600"/>
    <a:srgbClr val="FFFF66"/>
    <a:srgbClr val="F3F3F3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01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140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4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0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71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745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827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23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296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26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68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8000">
              <a:schemeClr val="bg1"/>
            </a:gs>
            <a:gs pos="99000">
              <a:srgbClr val="FFC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ECC58-5413-4DD8-8874-8B450FB66056}" type="datetimeFigureOut">
              <a:rPr lang="ru-RU" smtClean="0"/>
              <a:t>12.06.2020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E46CC-2C80-43D4-88C5-D57161CD2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965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68" y="-37748"/>
            <a:ext cx="8698832" cy="63765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19916" y="1792162"/>
            <a:ext cx="4943901" cy="2306471"/>
          </a:xfrm>
        </p:spPr>
        <p:txBody>
          <a:bodyPr>
            <a:normAutofit/>
          </a:bodyPr>
          <a:lstStyle/>
          <a:p>
            <a:r>
              <a:rPr lang="ru-RU" sz="4000" dirty="0"/>
              <a:t>ПРЕЗЕНТАЦИЯ</a:t>
            </a:r>
            <a:br>
              <a:rPr lang="ru-RU" sz="4000" dirty="0"/>
            </a:br>
            <a:r>
              <a:rPr lang="ru-RU" sz="4000" dirty="0"/>
              <a:t>«</a:t>
            </a:r>
            <a:r>
              <a:rPr lang="ru-RU" sz="4000" dirty="0" smtClean="0"/>
              <a:t>Технология использования театральных </a:t>
            </a:r>
            <a:r>
              <a:rPr lang="ru-RU" sz="4000" dirty="0"/>
              <a:t>игр»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14492" y="4390847"/>
            <a:ext cx="3754750" cy="165576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 smtClean="0"/>
              <a:t>Подготовила и провела </a:t>
            </a:r>
            <a:r>
              <a:rPr lang="ru-RU" dirty="0"/>
              <a:t>воспитатель Головатенко </a:t>
            </a:r>
            <a:r>
              <a:rPr lang="ru-RU" dirty="0" smtClean="0"/>
              <a:t>О.А. МБДОУ «Детский сад комбинированного вида №51»  </a:t>
            </a:r>
            <a:r>
              <a:rPr lang="ru-RU" dirty="0" err="1" smtClean="0"/>
              <a:t>г.Хотьково</a:t>
            </a:r>
            <a:r>
              <a:rPr lang="ru-RU" dirty="0" smtClean="0"/>
              <a:t> Сергиево-Посадский район МО</a:t>
            </a:r>
          </a:p>
          <a:p>
            <a:pPr algn="l"/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72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804" y="179955"/>
            <a:ext cx="8366514" cy="21972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Конусный настольный театр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400" b="1" dirty="0" smtClean="0"/>
              <a:t>Помогает </a:t>
            </a:r>
            <a:r>
              <a:rPr lang="ru-RU" sz="2400" b="1" dirty="0"/>
              <a:t>учить детей координировать движения рук и глаз;</a:t>
            </a:r>
            <a:br>
              <a:rPr lang="ru-RU" sz="2400" b="1" dirty="0"/>
            </a:br>
            <a:r>
              <a:rPr lang="ru-RU" sz="2400" b="1" dirty="0"/>
              <a:t>Сопровождать движения пальцев речью;</a:t>
            </a:r>
            <a:br>
              <a:rPr lang="ru-RU" sz="2400" b="1" dirty="0"/>
            </a:br>
            <a:r>
              <a:rPr lang="ru-RU" sz="2400" b="1" dirty="0"/>
              <a:t>Побуждает выражать свои эмоции посредством мимики и речи.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26"/>
          <a:stretch/>
        </p:blipFill>
        <p:spPr>
          <a:xfrm>
            <a:off x="5169171" y="2470689"/>
            <a:ext cx="3728695" cy="26084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5" t="11075" r="955" b="16646"/>
          <a:stretch/>
        </p:blipFill>
        <p:spPr>
          <a:xfrm>
            <a:off x="698525" y="1895653"/>
            <a:ext cx="4205657" cy="2279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6597" t="28922" r="11307" b="15687"/>
          <a:stretch/>
        </p:blipFill>
        <p:spPr>
          <a:xfrm>
            <a:off x="1215349" y="4343825"/>
            <a:ext cx="3688833" cy="2208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2539" y="346274"/>
            <a:ext cx="7205165" cy="53562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Настольный бумажный театр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3352" r="6329"/>
          <a:stretch/>
        </p:blipFill>
        <p:spPr>
          <a:xfrm>
            <a:off x="305854" y="1214652"/>
            <a:ext cx="8532291" cy="405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3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501" y="253022"/>
            <a:ext cx="5786651" cy="549273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Настольный театр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65" r="3326"/>
          <a:stretch/>
        </p:blipFill>
        <p:spPr>
          <a:xfrm>
            <a:off x="222615" y="3594889"/>
            <a:ext cx="8309647" cy="29477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15" y="1115599"/>
            <a:ext cx="4413373" cy="22768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13738" t="3297" r="10081" b="4035"/>
          <a:stretch/>
        </p:blipFill>
        <p:spPr>
          <a:xfrm>
            <a:off x="4844955" y="455423"/>
            <a:ext cx="4026090" cy="293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39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815" y="186980"/>
            <a:ext cx="4134845" cy="91234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Пальчиковый    театр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" t="6558" r="1769" b="6892"/>
          <a:stretch/>
        </p:blipFill>
        <p:spPr>
          <a:xfrm>
            <a:off x="232012" y="769394"/>
            <a:ext cx="4989704" cy="26596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" t="3196" r="844" b="3780"/>
          <a:stretch/>
        </p:blipFill>
        <p:spPr>
          <a:xfrm>
            <a:off x="232012" y="3634891"/>
            <a:ext cx="3930555" cy="285930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1" t="6369" r="4415" b="3482"/>
          <a:stretch/>
        </p:blipFill>
        <p:spPr>
          <a:xfrm>
            <a:off x="4817660" y="3521655"/>
            <a:ext cx="3884642" cy="29725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21717" y="473037"/>
            <a:ext cx="384721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Способствует развитию речи, внимания, памяти;</a:t>
            </a:r>
          </a:p>
          <a:p>
            <a:r>
              <a:rPr lang="ru-RU" sz="2400" dirty="0"/>
              <a:t>*формирует пространственные представления;</a:t>
            </a:r>
          </a:p>
          <a:p>
            <a:r>
              <a:rPr lang="ru-RU" sz="2400" dirty="0"/>
              <a:t>*развивает ловкость, точность, выразительность, координацию движений</a:t>
            </a:r>
          </a:p>
        </p:txBody>
      </p:sp>
    </p:spTree>
    <p:extLst>
      <p:ext uri="{BB962C8B-B14F-4D97-AF65-F5344CB8AC3E}">
        <p14:creationId xmlns:p14="http://schemas.microsoft.com/office/powerpoint/2010/main" val="259547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601" y="310535"/>
            <a:ext cx="4791787" cy="2064175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Театр «</a:t>
            </a:r>
            <a:r>
              <a:rPr lang="ru-RU" sz="3600" b="1" dirty="0" err="1" smtClean="0">
                <a:solidFill>
                  <a:srgbClr val="C00000"/>
                </a:solidFill>
              </a:rPr>
              <a:t>топотушки</a:t>
            </a:r>
            <a:r>
              <a:rPr lang="ru-RU" sz="3200" b="1" dirty="0" smtClean="0">
                <a:solidFill>
                  <a:srgbClr val="C00000"/>
                </a:solidFill>
              </a:rPr>
              <a:t>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700" b="1" dirty="0" smtClean="0"/>
              <a:t>Помогает </a:t>
            </a:r>
            <a:r>
              <a:rPr lang="ru-RU" sz="2700" b="1" dirty="0"/>
              <a:t>расширять словарный запас, подключая слуховое и тактильное </a:t>
            </a:r>
            <a:r>
              <a:rPr lang="ru-RU" sz="2700" b="1" dirty="0" smtClean="0"/>
              <a:t>восприятие.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01" y="2276010"/>
            <a:ext cx="3235941" cy="42309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7" r="4717" b="4490"/>
          <a:stretch/>
        </p:blipFill>
        <p:spPr>
          <a:xfrm>
            <a:off x="4217158" y="3906337"/>
            <a:ext cx="3943350" cy="27129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79"/>
          <a:stretch/>
        </p:blipFill>
        <p:spPr>
          <a:xfrm>
            <a:off x="5090615" y="310535"/>
            <a:ext cx="3424735" cy="343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0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7226" y="40231"/>
            <a:ext cx="5704764" cy="273746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Театр </a:t>
            </a:r>
            <a:r>
              <a:rPr lang="ru-RU" sz="3600" dirty="0">
                <a:solidFill>
                  <a:srgbClr val="C00000"/>
                </a:solidFill>
              </a:rPr>
              <a:t>кукол Би-ба-</a:t>
            </a:r>
            <a:r>
              <a:rPr lang="ru-RU" sz="3600" dirty="0" err="1">
                <a:solidFill>
                  <a:srgbClr val="C00000"/>
                </a:solidFill>
              </a:rPr>
              <a:t>бо</a:t>
            </a:r>
            <a:r>
              <a:rPr lang="ru-RU" sz="3600" dirty="0">
                <a:solidFill>
                  <a:srgbClr val="C00000"/>
                </a:solidFill>
              </a:rPr>
              <a:t> </a:t>
            </a:r>
            <a:r>
              <a:rPr lang="ru-RU" sz="2400" b="1" dirty="0"/>
              <a:t>Посредством куклы, одетой на руку, дети говорят о своих переживаниях, тревогах и радостях, поскольку полностью отождествляют себя( свою руку) с куклой.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15" y="3138987"/>
            <a:ext cx="4221368" cy="27836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15" y="544439"/>
            <a:ext cx="2443390" cy="22332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423" y="3138987"/>
            <a:ext cx="3509963" cy="234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0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636" y="193442"/>
            <a:ext cx="4229953" cy="65845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Театр на перчатке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12" y="3629281"/>
            <a:ext cx="3762515" cy="29992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484" y="3793903"/>
            <a:ext cx="2819324" cy="28193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241" y="397274"/>
            <a:ext cx="2399146" cy="31988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2" t="10348" r="3885" b="13632"/>
          <a:stretch/>
        </p:blipFill>
        <p:spPr>
          <a:xfrm>
            <a:off x="3490232" y="896636"/>
            <a:ext cx="2241390" cy="25945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82451" y="958830"/>
            <a:ext cx="25441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Перчаточная кукла передает весь спектр эмоций, которые испытывают дети.</a:t>
            </a:r>
          </a:p>
        </p:txBody>
      </p:sp>
    </p:spTree>
    <p:extLst>
      <p:ext uri="{BB962C8B-B14F-4D97-AF65-F5344CB8AC3E}">
        <p14:creationId xmlns:p14="http://schemas.microsoft.com/office/powerpoint/2010/main" val="31692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41" y="71268"/>
            <a:ext cx="3904695" cy="50023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Теневой театр.</a:t>
            </a:r>
            <a:r>
              <a:rPr lang="ru-RU" sz="3200" dirty="0" smtClean="0">
                <a:solidFill>
                  <a:srgbClr val="C00000"/>
                </a:solidFill>
              </a:rPr>
              <a:t> 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464" y="2445492"/>
            <a:ext cx="4777878" cy="35834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8941" y="530438"/>
            <a:ext cx="51317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Развивает: творчество, фантазию, мелкую моторику – мышление, память, речь.</a:t>
            </a:r>
          </a:p>
          <a:p>
            <a:r>
              <a:rPr lang="ru-RU" sz="2000" dirty="0" smtClean="0"/>
              <a:t>Дети </a:t>
            </a:r>
            <a:r>
              <a:rPr lang="ru-RU" sz="2000" dirty="0"/>
              <a:t>очень любят теневой театр и быстро начинают придумывать свои спектакли.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8" t="25823" r="8208" b="3911"/>
          <a:stretch/>
        </p:blipFill>
        <p:spPr>
          <a:xfrm>
            <a:off x="5676021" y="238496"/>
            <a:ext cx="3373710" cy="20397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93" y="2043210"/>
            <a:ext cx="3060550" cy="23141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64" y="4546726"/>
            <a:ext cx="3086048" cy="206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6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0491" y="78211"/>
            <a:ext cx="3779577" cy="468524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И</a:t>
            </a:r>
            <a:r>
              <a:rPr lang="ru-RU" sz="3200" b="1" dirty="0" smtClean="0">
                <a:solidFill>
                  <a:srgbClr val="C00000"/>
                </a:solidFill>
              </a:rPr>
              <a:t>гра-драматизация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6484" r="5220"/>
          <a:stretch/>
        </p:blipFill>
        <p:spPr>
          <a:xfrm>
            <a:off x="363941" y="3429000"/>
            <a:ext cx="4086220" cy="30238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3405" t="1654" r="9845" b="6390"/>
          <a:stretch/>
        </p:blipFill>
        <p:spPr>
          <a:xfrm>
            <a:off x="4572001" y="3223247"/>
            <a:ext cx="4157502" cy="33395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62317" y="469755"/>
            <a:ext cx="56153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Способствует </a:t>
            </a:r>
            <a:r>
              <a:rPr lang="ru-RU" sz="2400" dirty="0"/>
              <a:t>самопознанию и самовыражению личности;</a:t>
            </a:r>
          </a:p>
          <a:p>
            <a:r>
              <a:rPr lang="ru-RU" sz="2400" dirty="0"/>
              <a:t>Создает условия для социализации, усиливая адаптационные способности, корректирует коммуникативные качества, помогает осознанию чувства удовлетворения, радости, успешности.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41" y="599465"/>
            <a:ext cx="3498376" cy="262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6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737428" cy="527139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Занимаясь с детьми театром, мы ставим перед собой цель – сделать жизнь наших детей интересной и содержательной, наполнить ее яркими впечатлениями, интересными делами, радостью творчества.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Мы </a:t>
            </a:r>
            <a:r>
              <a:rPr lang="ru-RU" sz="2800" b="1" dirty="0"/>
              <a:t>стремимся к тому, чтобы навыки, полученные в театрализованной деятельности, дети смогли использовать в повседневной жизни. </a:t>
            </a:r>
            <a:br>
              <a:rPr lang="ru-RU" sz="2800" b="1" dirty="0"/>
            </a:br>
            <a:r>
              <a:rPr lang="ru-RU" sz="2800" b="1" dirty="0"/>
              <a:t>Из всего вышесказанного можно сделать вывод, что на основе театрализованной деятельности можно реализовать практически все задачи воспитания, развития и обучения детей. </a:t>
            </a:r>
          </a:p>
        </p:txBody>
      </p:sp>
    </p:spTree>
    <p:extLst>
      <p:ext uri="{BB962C8B-B14F-4D97-AF65-F5344CB8AC3E}">
        <p14:creationId xmlns:p14="http://schemas.microsoft.com/office/powerpoint/2010/main" val="377909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1999" y="293106"/>
            <a:ext cx="4435523" cy="2668457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/>
              <a:t>«Театр – волшебный край, в котором ребенок радуется, играя, а в игре познается мир»</a:t>
            </a:r>
            <a:br>
              <a:rPr lang="ru-RU" sz="3200" b="1" dirty="0" smtClean="0"/>
            </a:br>
            <a:r>
              <a:rPr lang="ru-RU" sz="3200" b="1" dirty="0" smtClean="0"/>
              <a:t>               </a:t>
            </a:r>
            <a:r>
              <a:rPr lang="ru-RU" sz="3200" b="1" i="1" dirty="0" err="1" smtClean="0"/>
              <a:t>С.И.Мерзлякова</a:t>
            </a:r>
            <a:endParaRPr lang="ru-RU" sz="32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3" y="293107"/>
            <a:ext cx="4148920" cy="29342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04415" y="3509963"/>
            <a:ext cx="646221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Вся жизнь детей насыщена игрой. Каждый ребенок хочет сыграть свою роль. Научить ребенка играть, брать на себя роль и действовать, вместе с тем помогая ему приобретать жизненный опыт, - все это помогает осуществить театр.</a:t>
            </a:r>
          </a:p>
        </p:txBody>
      </p:sp>
    </p:spTree>
    <p:extLst>
      <p:ext uri="{BB962C8B-B14F-4D97-AF65-F5344CB8AC3E}">
        <p14:creationId xmlns:p14="http://schemas.microsoft.com/office/powerpoint/2010/main" val="33268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1414" y="2603359"/>
            <a:ext cx="6290765" cy="13255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7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92873" y="136479"/>
            <a:ext cx="6772701" cy="62779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 процессе театрализованных игр: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47" y="655093"/>
            <a:ext cx="8529850" cy="6073253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9600" dirty="0" smtClean="0"/>
              <a:t>1. Расширяются и углубляются знания детей об окружающем мире.</a:t>
            </a:r>
          </a:p>
          <a:p>
            <a:pPr algn="l"/>
            <a:r>
              <a:rPr lang="ru-RU" sz="9600" dirty="0" smtClean="0"/>
              <a:t>2. Развиваются психические процессы: внимание, память, восприятие, воображение.</a:t>
            </a:r>
          </a:p>
          <a:p>
            <a:pPr algn="l"/>
            <a:r>
              <a:rPr lang="ru-RU" sz="9600" dirty="0" smtClean="0"/>
              <a:t>3. Происходит развитие различных анализаторов: зрительного, слухового, речевого, двигательного.</a:t>
            </a:r>
          </a:p>
          <a:p>
            <a:pPr algn="l"/>
            <a:r>
              <a:rPr lang="ru-RU" sz="9600" dirty="0" smtClean="0"/>
              <a:t>4. Активизируются и совершенствуются словарный, строй речи, звукопроизношение, навыки связной речи, темп, выразительность речи, мелодико-интонационная сторона речи.</a:t>
            </a:r>
          </a:p>
          <a:p>
            <a:pPr algn="l"/>
            <a:r>
              <a:rPr lang="ru-RU" sz="9600" dirty="0" smtClean="0"/>
              <a:t>5. Совершенствуются моторика, координация, плавность, переключаемость, целенаправленность движений.</a:t>
            </a:r>
          </a:p>
          <a:p>
            <a:pPr algn="l"/>
            <a:r>
              <a:rPr lang="ru-RU" sz="9600" dirty="0" smtClean="0"/>
              <a:t>6. Развивается эмоционально-волевая сфера, дети знакомятся с чувствами, настроением героев, осваивают способы их внешнего выражения.</a:t>
            </a:r>
          </a:p>
          <a:p>
            <a:pPr algn="l"/>
            <a:r>
              <a:rPr lang="ru-RU" sz="9600" dirty="0" smtClean="0"/>
              <a:t>7. Происходит коррекция поведения.</a:t>
            </a:r>
          </a:p>
          <a:p>
            <a:pPr algn="l"/>
            <a:r>
              <a:rPr lang="ru-RU" sz="9600" dirty="0" smtClean="0"/>
              <a:t>8. Развивается чувство коллективизма, ответственности друг за друга, формируется опыт нравственного поведения.</a:t>
            </a:r>
          </a:p>
          <a:p>
            <a:pPr algn="l"/>
            <a:r>
              <a:rPr lang="ru-RU" sz="9600" dirty="0" smtClean="0"/>
              <a:t>9. Стимулируется развитие творческой, поисковой активности, самостоятельности.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499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Основные требования к организации театрализованных игр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8650" y="1690689"/>
            <a:ext cx="77237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метод моделирования ситуаций;</a:t>
            </a:r>
          </a:p>
          <a:p>
            <a:r>
              <a:rPr lang="ru-RU" sz="2400" dirty="0"/>
              <a:t>метод творческой беседы;</a:t>
            </a:r>
          </a:p>
          <a:p>
            <a:r>
              <a:rPr lang="ru-RU" sz="2400" dirty="0"/>
              <a:t>метод ассоциаций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/>
              <a:t>   Необходимо отметить, что общими методами руководства театрализованной игрой являются прямые способы действия (воспитатель сам показывает способы действия) и косвенные приемы (воспитатель побуждает ребенка к самостоятельному действию).</a:t>
            </a:r>
          </a:p>
        </p:txBody>
      </p:sp>
    </p:spTree>
    <p:extLst>
      <p:ext uri="{BB962C8B-B14F-4D97-AF65-F5344CB8AC3E}">
        <p14:creationId xmlns:p14="http://schemas.microsoft.com/office/powerpoint/2010/main" val="149971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72" y="313898"/>
            <a:ext cx="7755837" cy="1009935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Р</a:t>
            </a:r>
            <a:r>
              <a:rPr lang="ru-RU" sz="3200" b="1" dirty="0" smtClean="0">
                <a:solidFill>
                  <a:srgbClr val="C00000"/>
                </a:solidFill>
              </a:rPr>
              <a:t>оль </a:t>
            </a:r>
            <a:r>
              <a:rPr lang="ru-RU" sz="3200" b="1" dirty="0">
                <a:solidFill>
                  <a:srgbClr val="C00000"/>
                </a:solidFill>
              </a:rPr>
              <a:t>педагога в организации и проведении театрализованных игр: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8354" y="1323834"/>
            <a:ext cx="7646655" cy="487225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- поставить достаточно четкие задачи;</a:t>
            </a:r>
          </a:p>
          <a:p>
            <a:r>
              <a:rPr lang="ru-RU" dirty="0">
                <a:solidFill>
                  <a:schemeClr val="tx1"/>
                </a:solidFill>
              </a:rPr>
              <a:t>- незаметно передать инициативу детям;</a:t>
            </a:r>
          </a:p>
          <a:p>
            <a:r>
              <a:rPr lang="ru-RU" dirty="0">
                <a:solidFill>
                  <a:schemeClr val="tx1"/>
                </a:solidFill>
              </a:rPr>
              <a:t>- организовать совместную деятельность;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</a:rPr>
              <a:t>не </a:t>
            </a:r>
            <a:r>
              <a:rPr lang="ru-RU" dirty="0">
                <a:solidFill>
                  <a:schemeClr val="tx1"/>
                </a:solidFill>
              </a:rPr>
              <a:t>оставлять вопросы без внимания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Педагогу очень важно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осуществить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индивидуальный </a:t>
            </a:r>
            <a:r>
              <a:rPr lang="ru-RU" dirty="0">
                <a:solidFill>
                  <a:schemeClr val="tx1"/>
                </a:solidFill>
              </a:rPr>
              <a:t>подход </a:t>
            </a:r>
          </a:p>
          <a:p>
            <a:r>
              <a:rPr lang="ru-RU" dirty="0">
                <a:solidFill>
                  <a:schemeClr val="tx1"/>
                </a:solidFill>
              </a:rPr>
              <a:t>к каждому ребенку.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879" y="3215067"/>
            <a:ext cx="4900460" cy="324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3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501" y="382138"/>
            <a:ext cx="7537473" cy="88710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Театрализованная деятельность по возрастным группам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7796" y="1269242"/>
            <a:ext cx="8065827" cy="544545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1. В </a:t>
            </a:r>
            <a:r>
              <a:rPr lang="ru-RU" dirty="0">
                <a:solidFill>
                  <a:schemeClr val="tx1"/>
                </a:solidFill>
              </a:rPr>
              <a:t>младшей группе прообразом театрализованных игр являются игры с ролью.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2. В </a:t>
            </a:r>
            <a:r>
              <a:rPr lang="ru-RU" dirty="0">
                <a:solidFill>
                  <a:schemeClr val="tx1"/>
                </a:solidFill>
              </a:rPr>
              <a:t>средней группе можно уже учить детей сочетать в роли движение и слово, использовать пантомиму двух-четырех действующих лиц.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3. В </a:t>
            </a:r>
            <a:r>
              <a:rPr lang="ru-RU" dirty="0">
                <a:solidFill>
                  <a:schemeClr val="tx1"/>
                </a:solidFill>
              </a:rPr>
              <a:t>старшей группе дети продолжают совершенствовать свои исполнительские умения. Воспитатель учит их самостоятельно находить способы образной выразительности.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4. В </a:t>
            </a:r>
            <a:r>
              <a:rPr lang="ru-RU" dirty="0">
                <a:solidFill>
                  <a:schemeClr val="tx1"/>
                </a:solidFill>
              </a:rPr>
              <a:t>подготовительной группе игра-драматизация часто становится спектаклем, в котором они играют для зрителей, а не для себя, как в обычной игре. В этом же возрасте становятся доступными режиссерские игры, где персонажи — куклы и другие игрушки, а ребенок заставляет их действовать и говорить.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358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7543"/>
            <a:ext cx="7886700" cy="88333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Театрализованные </a:t>
            </a:r>
            <a:r>
              <a:rPr lang="ru-RU" sz="3200" b="1" dirty="0" smtClean="0">
                <a:solidFill>
                  <a:srgbClr val="C00000"/>
                </a:solidFill>
              </a:rPr>
              <a:t>игры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(классификация Л.В. Артемовой):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8560" y="1050879"/>
            <a:ext cx="7926790" cy="5677467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1. Режиссерские </a:t>
            </a:r>
            <a:r>
              <a:rPr lang="ru-RU" dirty="0">
                <a:solidFill>
                  <a:schemeClr val="tx1"/>
                </a:solidFill>
              </a:rPr>
              <a:t>игры.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2. Игры-драматизации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3. Настольный </a:t>
            </a:r>
            <a:r>
              <a:rPr lang="ru-RU" dirty="0">
                <a:solidFill>
                  <a:schemeClr val="tx1"/>
                </a:solidFill>
              </a:rPr>
              <a:t>театр.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4. Теневой </a:t>
            </a:r>
            <a:r>
              <a:rPr lang="ru-RU" dirty="0">
                <a:solidFill>
                  <a:schemeClr val="tx1"/>
                </a:solidFill>
              </a:rPr>
              <a:t>театр.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5. Театр </a:t>
            </a:r>
            <a:r>
              <a:rPr lang="ru-RU" dirty="0">
                <a:solidFill>
                  <a:schemeClr val="tx1"/>
                </a:solidFill>
              </a:rPr>
              <a:t>на </a:t>
            </a:r>
            <a:r>
              <a:rPr lang="ru-RU" dirty="0" err="1">
                <a:solidFill>
                  <a:schemeClr val="tx1"/>
                </a:solidFill>
              </a:rPr>
              <a:t>фланелеграфе</a:t>
            </a:r>
            <a:r>
              <a:rPr lang="ru-RU" dirty="0">
                <a:solidFill>
                  <a:schemeClr val="tx1"/>
                </a:solidFill>
              </a:rPr>
              <a:t>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6. Игры-драматизации </a:t>
            </a:r>
            <a:r>
              <a:rPr lang="ru-RU" dirty="0">
                <a:solidFill>
                  <a:schemeClr val="tx1"/>
                </a:solidFill>
              </a:rPr>
              <a:t>с пальчиками.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7. Игры-драматизации </a:t>
            </a:r>
            <a:r>
              <a:rPr lang="ru-RU" dirty="0">
                <a:solidFill>
                  <a:schemeClr val="tx1"/>
                </a:solidFill>
              </a:rPr>
              <a:t>с куклами бибабо.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8. Импровизация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9. Игры-имитации</a:t>
            </a:r>
            <a:r>
              <a:rPr lang="ru-RU" dirty="0">
                <a:solidFill>
                  <a:schemeClr val="tx1"/>
                </a:solidFill>
              </a:rPr>
              <a:t>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10. Ролевые </a:t>
            </a:r>
            <a:r>
              <a:rPr lang="ru-RU" dirty="0">
                <a:solidFill>
                  <a:schemeClr val="tx1"/>
                </a:solidFill>
              </a:rPr>
              <a:t>диалоги.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11. Инсценировки </a:t>
            </a:r>
            <a:r>
              <a:rPr lang="ru-RU" dirty="0">
                <a:solidFill>
                  <a:schemeClr val="tx1"/>
                </a:solidFill>
              </a:rPr>
              <a:t>и спектакли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31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796" y="355647"/>
            <a:ext cx="3529207" cy="110661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Театр картинок на </a:t>
            </a:r>
            <a:r>
              <a:rPr lang="ru-RU" sz="3200" b="1" dirty="0" err="1" smtClean="0">
                <a:solidFill>
                  <a:srgbClr val="C00000"/>
                </a:solidFill>
              </a:rPr>
              <a:t>фланелеграфе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" t="7357" r="16171" b="12131"/>
          <a:stretch/>
        </p:blipFill>
        <p:spPr>
          <a:xfrm>
            <a:off x="451796" y="1572803"/>
            <a:ext cx="4030239" cy="29336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858" y="3822315"/>
            <a:ext cx="3827123" cy="25418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00064" y="187217"/>
            <a:ext cx="40209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Развивают творческие способности;</a:t>
            </a:r>
          </a:p>
          <a:p>
            <a:r>
              <a:rPr lang="ru-RU" sz="2400" dirty="0"/>
              <a:t>Содействуют эстетическому воспитанию;</a:t>
            </a:r>
          </a:p>
          <a:p>
            <a:r>
              <a:rPr lang="ru-RU" sz="2400" dirty="0"/>
              <a:t>Развивают ловкость, умение управлять своими движениями, концентрировать внимание на одном виде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30926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7028" y="230785"/>
            <a:ext cx="6350720" cy="76763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Театр картинок (на </a:t>
            </a:r>
            <a:r>
              <a:rPr lang="ru-RU" sz="3600" b="1" dirty="0">
                <a:solidFill>
                  <a:srgbClr val="C00000"/>
                </a:solidFill>
              </a:rPr>
              <a:t>магнитах)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27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" t="7572" b="14100"/>
          <a:stretch/>
        </p:blipFill>
        <p:spPr>
          <a:xfrm>
            <a:off x="4682035" y="606364"/>
            <a:ext cx="4176215" cy="26094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3237737"/>
            <a:ext cx="8572500" cy="3362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4932" y="907525"/>
            <a:ext cx="41770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Действуя с различными картинками, у ребенка развивается мелкая моторика рук, что способствует более успешному и эффективному развитию речи.</a:t>
            </a:r>
          </a:p>
        </p:txBody>
      </p:sp>
    </p:spTree>
    <p:extLst>
      <p:ext uri="{BB962C8B-B14F-4D97-AF65-F5344CB8AC3E}">
        <p14:creationId xmlns:p14="http://schemas.microsoft.com/office/powerpoint/2010/main" val="193898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815</Words>
  <Application>Microsoft Office PowerPoint</Application>
  <PresentationFormat>Экран (4:3)</PresentationFormat>
  <Paragraphs>73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«Технология использования театральных игр»</vt:lpstr>
      <vt:lpstr>«Театр – волшебный край, в котором ребенок радуется, играя, а в игре познается мир»                С.И.Мерзлякова</vt:lpstr>
      <vt:lpstr>В процессе театрализованных игр: </vt:lpstr>
      <vt:lpstr>Основные требования к организации театрализованных игр</vt:lpstr>
      <vt:lpstr>Роль педагога в организации и проведении театрализованных игр:</vt:lpstr>
      <vt:lpstr>Театрализованная деятельность по возрастным группам</vt:lpstr>
      <vt:lpstr>Театрализованные игры  (классификация Л.В. Артемовой):</vt:lpstr>
      <vt:lpstr>Театр картинок на фланелеграфе</vt:lpstr>
      <vt:lpstr>Театр картинок (на магнитах)  </vt:lpstr>
      <vt:lpstr>Конусный настольный театр Помогает учить детей координировать движения рук и глаз; Сопровождать движения пальцев речью; Побуждает выражать свои эмоции посредством мимики и речи. </vt:lpstr>
      <vt:lpstr>Настольный бумажный театр</vt:lpstr>
      <vt:lpstr>Настольный театр</vt:lpstr>
      <vt:lpstr>Пальчиковый    театр </vt:lpstr>
      <vt:lpstr>Театр «топотушки» Помогает расширять словарный запас, подключая слуховое и тактильное восприятие. </vt:lpstr>
      <vt:lpstr>Театр кукол Би-ба-бо Посредством куклы, одетой на руку, дети говорят о своих переживаниях, тревогах и радостях, поскольку полностью отождествляют себя( свою руку) с куклой.</vt:lpstr>
      <vt:lpstr>Театр на перчатке</vt:lpstr>
      <vt:lpstr>Теневой театр. </vt:lpstr>
      <vt:lpstr>Игра-драматизация</vt:lpstr>
      <vt:lpstr>Занимаясь с детьми театром, мы ставим перед собой цель – сделать жизнь наших детей интересной и содержательной, наполнить ее яркими впечатлениями, интересными делами, радостью творчества.  Мы стремимся к тому, чтобы навыки, полученные в театрализованной деятельности, дети смогли использовать в повседневной жизни.  Из всего вышесказанного можно сделать вывод, что на основе театрализованной деятельности можно реализовать практически все задачи воспитания, развития и обучения детей. </vt:lpstr>
      <vt:lpstr>СПАСИБО ЗА ВНИМАНИЕ!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Театрализованная деятельность-это…</dc:title>
  <dc:creator>RePack by Diakov</dc:creator>
  <cp:lastModifiedBy>Владелец</cp:lastModifiedBy>
  <cp:revision>40</cp:revision>
  <dcterms:created xsi:type="dcterms:W3CDTF">2016-10-03T19:43:51Z</dcterms:created>
  <dcterms:modified xsi:type="dcterms:W3CDTF">2020-06-12T14:11:34Z</dcterms:modified>
</cp:coreProperties>
</file>