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7" r:id="rId2"/>
    <p:sldId id="271" r:id="rId3"/>
    <p:sldId id="270" r:id="rId4"/>
    <p:sldId id="261" r:id="rId5"/>
    <p:sldId id="262" r:id="rId6"/>
    <p:sldId id="263" r:id="rId7"/>
    <p:sldId id="264" r:id="rId8"/>
    <p:sldId id="265" r:id="rId9"/>
    <p:sldId id="266" r:id="rId10"/>
    <p:sldId id="267" r:id="rId11"/>
    <p:sldId id="268" r:id="rId12"/>
    <p:sldId id="269" r:id="rId13"/>
    <p:sldId id="27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9" d="100"/>
          <a:sy n="79" d="100"/>
        </p:scale>
        <p:origin x="10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244272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3253343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248712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398695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26352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7F254F5-EE5E-4696-9EC7-FA809A188C63}" type="datetimeFigureOut">
              <a:rPr lang="ru-RU" smtClean="0"/>
              <a:t>10.06.2020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262390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7F254F5-EE5E-4696-9EC7-FA809A188C63}" type="datetimeFigureOut">
              <a:rPr lang="ru-RU" smtClean="0"/>
              <a:t>10.06.2020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242182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7F254F5-EE5E-4696-9EC7-FA809A188C63}" type="datetimeFigureOut">
              <a:rPr lang="ru-RU" smtClean="0"/>
              <a:t>10.06.2020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172333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7F254F5-EE5E-4696-9EC7-FA809A188C63}" type="datetimeFigureOut">
              <a:rPr lang="ru-RU" smtClean="0"/>
              <a:t>10.06.2020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198357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F7F254F5-EE5E-4696-9EC7-FA809A188C63}" type="datetimeFigureOut">
              <a:rPr lang="ru-RU" smtClean="0"/>
              <a:t>10.06.2020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651906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F7F254F5-EE5E-4696-9EC7-FA809A188C63}" type="datetimeFigureOut">
              <a:rPr lang="ru-RU" smtClean="0"/>
              <a:t>10.06.2020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606BE9-90D5-41A1-9246-79C7C92313D2}" type="slidenum">
              <a:rPr lang="ru-RU" smtClean="0"/>
              <a:t>‹#›</a:t>
            </a:fld>
            <a:endParaRPr lang="ru-RU"/>
          </a:p>
        </p:txBody>
      </p:sp>
    </p:spTree>
    <p:extLst>
      <p:ext uri="{BB962C8B-B14F-4D97-AF65-F5344CB8AC3E}">
        <p14:creationId xmlns:p14="http://schemas.microsoft.com/office/powerpoint/2010/main" val="85145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2">
                <a:lumMod val="60000"/>
                <a:lumOff val="40000"/>
              </a:schemeClr>
            </a:gs>
            <a:gs pos="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7F254F5-EE5E-4696-9EC7-FA809A188C63}" type="datetimeFigureOut">
              <a:rPr lang="ru-RU" smtClean="0"/>
              <a:t>10.06.2020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606BE9-90D5-41A1-9246-79C7C92313D2}" type="slidenum">
              <a:rPr lang="ru-RU" smtClean="0"/>
              <a:t>‹#›</a:t>
            </a:fld>
            <a:endParaRPr lang="ru-RU"/>
          </a:p>
        </p:txBody>
      </p:sp>
    </p:spTree>
    <p:extLst>
      <p:ext uri="{BB962C8B-B14F-4D97-AF65-F5344CB8AC3E}">
        <p14:creationId xmlns:p14="http://schemas.microsoft.com/office/powerpoint/2010/main" val="32384482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39253" y="1555500"/>
            <a:ext cx="6858000" cy="2387600"/>
          </a:xfrm>
        </p:spPr>
        <p:txBody>
          <a:bodyPr>
            <a:noAutofit/>
          </a:bodyPr>
          <a:lstStyle/>
          <a:p>
            <a:r>
              <a:rPr lang="ru-RU" sz="2400" b="1" dirty="0" smtClean="0"/>
              <a:t>Консультация для родителей </a:t>
            </a:r>
            <a:br>
              <a:rPr lang="ru-RU" sz="2400" b="1" dirty="0" smtClean="0"/>
            </a:br>
            <a:r>
              <a:rPr lang="ru-RU" sz="3600" b="1" dirty="0" smtClean="0"/>
              <a:t>«Как </a:t>
            </a:r>
            <a:r>
              <a:rPr lang="ru-RU" sz="3600" b="1" dirty="0"/>
              <a:t>обеспечить безопасность окон для </a:t>
            </a:r>
            <a:r>
              <a:rPr lang="ru-RU" sz="3600" b="1" dirty="0" smtClean="0"/>
              <a:t>детей»</a:t>
            </a:r>
            <a:r>
              <a:rPr lang="ru-RU" sz="3200" dirty="0" smtClean="0"/>
              <a:t/>
            </a:r>
            <a:br>
              <a:rPr lang="ru-RU" sz="3200" dirty="0" smtClean="0"/>
            </a:br>
            <a:r>
              <a:rPr lang="ru-RU" sz="3200" dirty="0" smtClean="0"/>
              <a:t/>
            </a:r>
            <a:br>
              <a:rPr lang="ru-RU" sz="3200" dirty="0" smtClean="0"/>
            </a:br>
            <a:r>
              <a:rPr lang="ru-RU" sz="2800" b="1" dirty="0" smtClean="0">
                <a:solidFill>
                  <a:srgbClr val="C00000"/>
                </a:solidFill>
              </a:rPr>
              <a:t>7 </a:t>
            </a:r>
            <a:r>
              <a:rPr lang="ru-RU" sz="2800" b="1" dirty="0">
                <a:solidFill>
                  <a:srgbClr val="C00000"/>
                </a:solidFill>
              </a:rPr>
              <a:t>самых эффективных приспособлений</a:t>
            </a:r>
          </a:p>
        </p:txBody>
      </p:sp>
      <p:sp>
        <p:nvSpPr>
          <p:cNvPr id="3" name="Подзаголовок 2"/>
          <p:cNvSpPr>
            <a:spLocks noGrp="1"/>
          </p:cNvSpPr>
          <p:nvPr>
            <p:ph type="subTitle" idx="1"/>
          </p:nvPr>
        </p:nvSpPr>
        <p:spPr>
          <a:xfrm>
            <a:off x="5363851" y="4686119"/>
            <a:ext cx="2997352" cy="1007669"/>
          </a:xfrm>
        </p:spPr>
        <p:txBody>
          <a:bodyPr>
            <a:normAutofit lnSpcReduction="10000"/>
          </a:bodyPr>
          <a:lstStyle/>
          <a:p>
            <a:pPr algn="l"/>
            <a:r>
              <a:rPr lang="ru-RU" sz="1400" dirty="0" smtClean="0"/>
              <a:t>Подготовила и провела воспитатель Головатенко О. А. МБДОУ «Детский сад комбинированного вида №51» г. Хотьково Сергиево-Посадский район МО</a:t>
            </a:r>
            <a:endParaRPr lang="ru-RU" sz="1400" dirty="0"/>
          </a:p>
        </p:txBody>
      </p:sp>
    </p:spTree>
    <p:extLst>
      <p:ext uri="{BB962C8B-B14F-4D97-AF65-F5344CB8AC3E}">
        <p14:creationId xmlns:p14="http://schemas.microsoft.com/office/powerpoint/2010/main" val="34175697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4867" y="200884"/>
            <a:ext cx="2673874" cy="369332"/>
          </a:xfrm>
          <a:prstGeom prst="rect">
            <a:avLst/>
          </a:prstGeom>
        </p:spPr>
        <p:txBody>
          <a:bodyPr wrap="none">
            <a:spAutoFit/>
          </a:bodyPr>
          <a:lstStyle/>
          <a:p>
            <a:r>
              <a:rPr lang="ru-RU" dirty="0" smtClean="0"/>
              <a:t>Способ 6: Ручка с замком</a:t>
            </a:r>
            <a:endParaRPr lang="ru-RU" dirty="0"/>
          </a:p>
        </p:txBody>
      </p:sp>
      <p:pic>
        <p:nvPicPr>
          <p:cNvPr id="3" name="Рисунок 2"/>
          <p:cNvPicPr>
            <a:picLocks noChangeAspect="1"/>
          </p:cNvPicPr>
          <p:nvPr/>
        </p:nvPicPr>
        <p:blipFill rotWithShape="1">
          <a:blip r:embed="rId2"/>
          <a:srcRect l="13963" r="4894"/>
          <a:stretch/>
        </p:blipFill>
        <p:spPr>
          <a:xfrm>
            <a:off x="4353636" y="200884"/>
            <a:ext cx="4640238" cy="3554276"/>
          </a:xfrm>
          <a:prstGeom prst="rect">
            <a:avLst/>
          </a:prstGeom>
        </p:spPr>
      </p:pic>
      <p:sp>
        <p:nvSpPr>
          <p:cNvPr id="4" name="Прямоугольник 3"/>
          <p:cNvSpPr/>
          <p:nvPr/>
        </p:nvSpPr>
        <p:spPr>
          <a:xfrm>
            <a:off x="293427" y="763980"/>
            <a:ext cx="3637128" cy="1597082"/>
          </a:xfrm>
          <a:prstGeom prst="rect">
            <a:avLst/>
          </a:prstGeom>
        </p:spPr>
        <p:txBody>
          <a:bodyPr wrap="square">
            <a:spAutoFit/>
          </a:bodyPr>
          <a:lstStyle/>
          <a:p>
            <a:r>
              <a:rPr lang="ru-RU" sz="1600" dirty="0" smtClean="0"/>
              <a:t>Еще один распространенный блокатор окон – это ручка со встроенным замком. В плане использования подобное решение несколько удобней заглушки, так как небольшой ключ легче носить с собой, чем целую ручку.</a:t>
            </a:r>
            <a:endParaRPr lang="ru-RU" sz="1600" dirty="0"/>
          </a:p>
        </p:txBody>
      </p:sp>
      <p:sp>
        <p:nvSpPr>
          <p:cNvPr id="5" name="Прямоугольник 4"/>
          <p:cNvSpPr/>
          <p:nvPr/>
        </p:nvSpPr>
        <p:spPr>
          <a:xfrm>
            <a:off x="377647" y="2450745"/>
            <a:ext cx="4060209" cy="2554545"/>
          </a:xfrm>
          <a:prstGeom prst="rect">
            <a:avLst/>
          </a:prstGeom>
        </p:spPr>
        <p:txBody>
          <a:bodyPr wrap="square">
            <a:spAutoFit/>
          </a:bodyPr>
          <a:lstStyle/>
          <a:p>
            <a:r>
              <a:rPr lang="ru-RU" sz="1600" dirty="0" smtClean="0"/>
              <a:t>Но, вместе с тем у него имеются свои недостатки:</a:t>
            </a:r>
          </a:p>
          <a:p>
            <a:r>
              <a:rPr lang="ru-RU" sz="1600" dirty="0" smtClean="0"/>
              <a:t>маленький ключ легко потерять;</a:t>
            </a:r>
          </a:p>
          <a:p>
            <a:r>
              <a:rPr lang="ru-RU" sz="1600" dirty="0" smtClean="0"/>
              <a:t>вы можете забывать запирать замок, особенно первое время, после установки устройства;</a:t>
            </a:r>
          </a:p>
          <a:p>
            <a:r>
              <a:rPr lang="ru-RU" sz="1600" dirty="0" smtClean="0"/>
              <a:t>стоимость ручки с замком выше стоимости заглушки – начинается от 450 рублей;</a:t>
            </a:r>
          </a:p>
          <a:p>
            <a:r>
              <a:rPr lang="ru-RU" sz="1600" dirty="0" smtClean="0"/>
              <a:t>выглядит гораздо привлекательней, чем навесные замки и запоры.</a:t>
            </a:r>
            <a:endParaRPr lang="ru-RU" sz="1600" dirty="0"/>
          </a:p>
        </p:txBody>
      </p:sp>
      <p:sp>
        <p:nvSpPr>
          <p:cNvPr id="6" name="Прямоугольник 5"/>
          <p:cNvSpPr/>
          <p:nvPr/>
        </p:nvSpPr>
        <p:spPr>
          <a:xfrm>
            <a:off x="418478" y="5122116"/>
            <a:ext cx="8038757" cy="1569660"/>
          </a:xfrm>
          <a:prstGeom prst="rect">
            <a:avLst/>
          </a:prstGeom>
        </p:spPr>
        <p:txBody>
          <a:bodyPr wrap="square">
            <a:spAutoFit/>
          </a:bodyPr>
          <a:lstStyle/>
          <a:p>
            <a:pPr algn="ctr"/>
            <a:r>
              <a:rPr lang="ru-RU" sz="1600" dirty="0" smtClean="0"/>
              <a:t>Но, вместе с тем у него имеются свои недостатки:</a:t>
            </a:r>
          </a:p>
          <a:p>
            <a:pPr algn="ctr"/>
            <a:r>
              <a:rPr lang="ru-RU" sz="1600" dirty="0" smtClean="0"/>
              <a:t>маленький ключ легко потерять;</a:t>
            </a:r>
          </a:p>
          <a:p>
            <a:pPr algn="ctr"/>
            <a:r>
              <a:rPr lang="ru-RU" sz="1600" dirty="0" smtClean="0"/>
              <a:t>вы можете забывать запирать замок, особенно первое время, после установки устройства;</a:t>
            </a:r>
          </a:p>
          <a:p>
            <a:pPr algn="ctr"/>
            <a:r>
              <a:rPr lang="ru-RU" sz="1600" dirty="0" smtClean="0"/>
              <a:t>стоимость ручки с замком выше стоимости заглушки – начинается от 450 рублей;</a:t>
            </a:r>
          </a:p>
          <a:p>
            <a:pPr algn="ctr"/>
            <a:r>
              <a:rPr lang="ru-RU" sz="1600" dirty="0" smtClean="0"/>
              <a:t>выглядит гораздо привлекательней, чем навесные замки и запоры.</a:t>
            </a:r>
            <a:endParaRPr lang="ru-RU" sz="1600" dirty="0"/>
          </a:p>
        </p:txBody>
      </p:sp>
    </p:spTree>
    <p:extLst>
      <p:ext uri="{BB962C8B-B14F-4D97-AF65-F5344CB8AC3E}">
        <p14:creationId xmlns:p14="http://schemas.microsoft.com/office/powerpoint/2010/main" val="3411021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98974" y="242831"/>
            <a:ext cx="2914388" cy="369332"/>
          </a:xfrm>
          <a:prstGeom prst="rect">
            <a:avLst/>
          </a:prstGeom>
        </p:spPr>
        <p:txBody>
          <a:bodyPr wrap="none">
            <a:spAutoFit/>
          </a:bodyPr>
          <a:lstStyle/>
          <a:p>
            <a:r>
              <a:rPr lang="ru-RU" dirty="0" smtClean="0"/>
              <a:t>Способ 7: Ручки с кнопками</a:t>
            </a:r>
            <a:endParaRPr lang="ru-RU" dirty="0"/>
          </a:p>
        </p:txBody>
      </p:sp>
      <p:pic>
        <p:nvPicPr>
          <p:cNvPr id="3" name="Рисунок 2"/>
          <p:cNvPicPr>
            <a:picLocks noChangeAspect="1"/>
          </p:cNvPicPr>
          <p:nvPr/>
        </p:nvPicPr>
        <p:blipFill rotWithShape="1">
          <a:blip r:embed="rId2"/>
          <a:srcRect l="5096" r="5096"/>
          <a:stretch/>
        </p:blipFill>
        <p:spPr>
          <a:xfrm>
            <a:off x="411781" y="904550"/>
            <a:ext cx="2511188" cy="3868427"/>
          </a:xfrm>
          <a:prstGeom prst="rect">
            <a:avLst/>
          </a:prstGeom>
        </p:spPr>
      </p:pic>
      <p:sp>
        <p:nvSpPr>
          <p:cNvPr id="4" name="Прямоугольник 3"/>
          <p:cNvSpPr/>
          <p:nvPr/>
        </p:nvSpPr>
        <p:spPr>
          <a:xfrm>
            <a:off x="3777018" y="776660"/>
            <a:ext cx="4572000" cy="2062103"/>
          </a:xfrm>
          <a:prstGeom prst="rect">
            <a:avLst/>
          </a:prstGeom>
        </p:spPr>
        <p:txBody>
          <a:bodyPr>
            <a:spAutoFit/>
          </a:bodyPr>
          <a:lstStyle/>
          <a:p>
            <a:pPr algn="ctr"/>
            <a:r>
              <a:rPr lang="ru-RU" sz="1600" dirty="0" smtClean="0"/>
              <a:t>Напоследок рассмотрим такое приспособление, как ручка с кнопкой, которую еще называют автоматическим </a:t>
            </a:r>
            <a:r>
              <a:rPr lang="ru-RU" sz="1600" dirty="0" err="1" smtClean="0"/>
              <a:t>блокировщиком</a:t>
            </a:r>
            <a:r>
              <a:rPr lang="ru-RU" sz="1600" dirty="0" smtClean="0"/>
              <a:t>. Суть ее заключается в том, что при обычном повороте ручки можно открыть окно лишь на безопасное расстояние, как в случае с гибким </a:t>
            </a:r>
            <a:r>
              <a:rPr lang="ru-RU" sz="1600" dirty="0" err="1" smtClean="0"/>
              <a:t>блокировщиком</a:t>
            </a:r>
            <a:r>
              <a:rPr lang="ru-RU" sz="1600" dirty="0" smtClean="0"/>
              <a:t>. Если же нужно раскрыть створку полностью, следует нажать на кнопку.</a:t>
            </a:r>
            <a:endParaRPr lang="ru-RU" sz="1600" dirty="0"/>
          </a:p>
        </p:txBody>
      </p:sp>
      <p:sp>
        <p:nvSpPr>
          <p:cNvPr id="5" name="Прямоугольник 4"/>
          <p:cNvSpPr/>
          <p:nvPr/>
        </p:nvSpPr>
        <p:spPr>
          <a:xfrm>
            <a:off x="3272227" y="3023430"/>
            <a:ext cx="5381580" cy="1569660"/>
          </a:xfrm>
          <a:prstGeom prst="rect">
            <a:avLst/>
          </a:prstGeom>
        </p:spPr>
        <p:txBody>
          <a:bodyPr wrap="square">
            <a:spAutoFit/>
          </a:bodyPr>
          <a:lstStyle/>
          <a:p>
            <a:pPr algn="ctr"/>
            <a:r>
              <a:rPr lang="ru-RU" sz="1600" dirty="0" smtClean="0"/>
              <a:t>В плане практичности подобное решение выигрывает у заглушек и ручек с замками, но вот безопасность остается под сомнением, ведь ребенок тоже может нажать кнопку, особенно старшего дошкольного возраста. Поэтому подобный вариант защиты эффективен лишь для малышей.</a:t>
            </a:r>
            <a:endParaRPr lang="ru-RU" sz="1600" dirty="0"/>
          </a:p>
        </p:txBody>
      </p:sp>
      <p:sp>
        <p:nvSpPr>
          <p:cNvPr id="6" name="Прямоугольник 5"/>
          <p:cNvSpPr/>
          <p:nvPr/>
        </p:nvSpPr>
        <p:spPr>
          <a:xfrm>
            <a:off x="1667375" y="4809984"/>
            <a:ext cx="6868236" cy="1323439"/>
          </a:xfrm>
          <a:prstGeom prst="rect">
            <a:avLst/>
          </a:prstGeom>
        </p:spPr>
        <p:txBody>
          <a:bodyPr wrap="square">
            <a:spAutoFit/>
          </a:bodyPr>
          <a:lstStyle/>
          <a:p>
            <a:pPr algn="ctr"/>
            <a:r>
              <a:rPr lang="ru-RU" sz="1600" dirty="0" smtClean="0">
                <a:solidFill>
                  <a:srgbClr val="FF0000"/>
                </a:solidFill>
              </a:rPr>
              <a:t>Обратите внимание!</a:t>
            </a:r>
          </a:p>
          <a:p>
            <a:pPr algn="ctr"/>
            <a:endParaRPr lang="ru-RU" sz="1600" dirty="0" smtClean="0"/>
          </a:p>
          <a:p>
            <a:pPr algn="ctr"/>
            <a:r>
              <a:rPr lang="ru-RU" sz="1600" dirty="0" smtClean="0"/>
              <a:t>В качестве изделий, повышающих безопасность окна, можно рассмотреть и щелевые проветривали, которые позволяют проветривать помещение, не открывая окна.</a:t>
            </a:r>
            <a:endParaRPr lang="ru-RU" sz="1600" dirty="0"/>
          </a:p>
        </p:txBody>
      </p:sp>
    </p:spTree>
    <p:extLst>
      <p:ext uri="{BB962C8B-B14F-4D97-AF65-F5344CB8AC3E}">
        <p14:creationId xmlns:p14="http://schemas.microsoft.com/office/powerpoint/2010/main" val="639581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6301" y="1502812"/>
            <a:ext cx="7066129" cy="3170099"/>
          </a:xfrm>
          <a:prstGeom prst="rect">
            <a:avLst/>
          </a:prstGeom>
        </p:spPr>
        <p:txBody>
          <a:bodyPr wrap="square">
            <a:spAutoFit/>
          </a:bodyPr>
          <a:lstStyle/>
          <a:p>
            <a:pPr algn="ctr"/>
            <a:r>
              <a:rPr lang="ru-RU" sz="2000" b="1" dirty="0" smtClean="0">
                <a:solidFill>
                  <a:srgbClr val="FF0000"/>
                </a:solidFill>
              </a:rPr>
              <a:t>Вывод</a:t>
            </a:r>
          </a:p>
          <a:p>
            <a:pPr algn="ctr"/>
            <a:endParaRPr lang="ru-RU" sz="2000" dirty="0" smtClean="0"/>
          </a:p>
          <a:p>
            <a:pPr algn="ctr"/>
            <a:r>
              <a:rPr lang="ru-RU" sz="2000" dirty="0" smtClean="0"/>
              <a:t>Мы рассмотрели наиболее распространенные приспособления для обеспечения безопасности окон. Прикинув их плюсы и минусы вы можете самостоятельно сделать выбор в пользу того или иного устройства. </a:t>
            </a:r>
          </a:p>
          <a:p>
            <a:pPr algn="ctr"/>
            <a:endParaRPr lang="ru-RU" sz="2000" dirty="0" smtClean="0"/>
          </a:p>
          <a:p>
            <a:pPr algn="ctr"/>
            <a:r>
              <a:rPr lang="ru-RU" sz="2000" dirty="0" smtClean="0"/>
              <a:t>Единственное не забывайте, что главное при выборе – это безопасность ребенка, а практичность и эстетичность должны стоять на втором месте.</a:t>
            </a:r>
            <a:endParaRPr lang="ru-RU" sz="2000" dirty="0"/>
          </a:p>
        </p:txBody>
      </p:sp>
    </p:spTree>
    <p:extLst>
      <p:ext uri="{BB962C8B-B14F-4D97-AF65-F5344CB8AC3E}">
        <p14:creationId xmlns:p14="http://schemas.microsoft.com/office/powerpoint/2010/main" val="3364115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7874" y="2278146"/>
            <a:ext cx="4307305" cy="1325563"/>
          </a:xfrm>
        </p:spPr>
        <p:txBody>
          <a:bodyPr/>
          <a:lstStyle/>
          <a:p>
            <a:r>
              <a:rPr lang="ru-RU" dirty="0" smtClean="0"/>
              <a:t>Спасибо за внимание!</a:t>
            </a:r>
            <a:endParaRPr lang="ru-RU" dirty="0"/>
          </a:p>
        </p:txBody>
      </p:sp>
    </p:spTree>
    <p:extLst>
      <p:ext uri="{BB962C8B-B14F-4D97-AF65-F5344CB8AC3E}">
        <p14:creationId xmlns:p14="http://schemas.microsoft.com/office/powerpoint/2010/main" val="78304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719" t="1071" r="1669" b="1029"/>
          <a:stretch/>
        </p:blipFill>
        <p:spPr>
          <a:xfrm>
            <a:off x="707010" y="565608"/>
            <a:ext cx="3893270" cy="5401559"/>
          </a:xfrm>
          <a:prstGeom prst="rect">
            <a:avLst/>
          </a:prstGeom>
        </p:spPr>
      </p:pic>
      <p:sp>
        <p:nvSpPr>
          <p:cNvPr id="3" name="Прямоугольник 2"/>
          <p:cNvSpPr/>
          <p:nvPr/>
        </p:nvSpPr>
        <p:spPr>
          <a:xfrm>
            <a:off x="4776717" y="506548"/>
            <a:ext cx="4067033" cy="3970318"/>
          </a:xfrm>
          <a:prstGeom prst="rect">
            <a:avLst/>
          </a:prstGeom>
        </p:spPr>
        <p:txBody>
          <a:bodyPr wrap="square">
            <a:spAutoFit/>
          </a:bodyPr>
          <a:lstStyle/>
          <a:p>
            <a:pPr algn="ctr"/>
            <a:r>
              <a:rPr lang="ru-RU" dirty="0" smtClean="0"/>
              <a:t>Каждый родитель обязан позаботиться о безопасности окон, ведь малыши с самого раннего возраста начинают интересоваться ими, но при этом не осознают всей опасности высоты. К счастью в наше время существует большой выбор всевозможных изделий, позволяющих повысить безопасность окон. Поэтому в данной статье я решил ознакомить вас наиболее эффективными и распространенными их видами, что наверняка поможет сделать правильный выбор.</a:t>
            </a:r>
            <a:endParaRPr lang="ru-RU" dirty="0"/>
          </a:p>
        </p:txBody>
      </p:sp>
    </p:spTree>
    <p:extLst>
      <p:ext uri="{BB962C8B-B14F-4D97-AF65-F5344CB8AC3E}">
        <p14:creationId xmlns:p14="http://schemas.microsoft.com/office/powerpoint/2010/main" val="3850854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36889" y="1481153"/>
            <a:ext cx="3225064" cy="5096698"/>
          </a:xfrm>
          <a:prstGeom prst="rect">
            <a:avLst/>
          </a:prstGeom>
        </p:spPr>
      </p:pic>
      <p:sp>
        <p:nvSpPr>
          <p:cNvPr id="3" name="Прямоугольник 2"/>
          <p:cNvSpPr/>
          <p:nvPr/>
        </p:nvSpPr>
        <p:spPr>
          <a:xfrm>
            <a:off x="1105470" y="267176"/>
            <a:ext cx="8038530" cy="1200329"/>
          </a:xfrm>
          <a:prstGeom prst="rect">
            <a:avLst/>
          </a:prstGeom>
        </p:spPr>
        <p:txBody>
          <a:bodyPr wrap="square">
            <a:spAutoFit/>
          </a:bodyPr>
          <a:lstStyle/>
          <a:p>
            <a:pPr algn="ctr"/>
            <a:r>
              <a:rPr lang="ru-RU" b="1" dirty="0" smtClean="0"/>
              <a:t>Способы обеспечения безопасности окон</a:t>
            </a:r>
          </a:p>
          <a:p>
            <a:pPr algn="ctr"/>
            <a:endParaRPr lang="ru-RU" dirty="0" smtClean="0"/>
          </a:p>
          <a:p>
            <a:pPr algn="ctr"/>
            <a:r>
              <a:rPr lang="ru-RU" dirty="0" smtClean="0"/>
              <a:t>Итак, в настоящее время обеспечить безопасность окон можно при помощи следующих изделий:</a:t>
            </a:r>
            <a:endParaRPr lang="ru-RU" dirty="0"/>
          </a:p>
        </p:txBody>
      </p:sp>
    </p:spTree>
    <p:extLst>
      <p:ext uri="{BB962C8B-B14F-4D97-AF65-F5344CB8AC3E}">
        <p14:creationId xmlns:p14="http://schemas.microsoft.com/office/powerpoint/2010/main" val="3801060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1686" y="265331"/>
            <a:ext cx="5331663" cy="4388555"/>
          </a:xfrm>
          <a:prstGeom prst="rect">
            <a:avLst/>
          </a:prstGeom>
        </p:spPr>
      </p:pic>
      <p:sp>
        <p:nvSpPr>
          <p:cNvPr id="3" name="Прямоугольник 2"/>
          <p:cNvSpPr/>
          <p:nvPr/>
        </p:nvSpPr>
        <p:spPr>
          <a:xfrm>
            <a:off x="5643349" y="265332"/>
            <a:ext cx="3500651" cy="4832092"/>
          </a:xfrm>
          <a:prstGeom prst="rect">
            <a:avLst/>
          </a:prstGeom>
        </p:spPr>
        <p:txBody>
          <a:bodyPr wrap="square">
            <a:spAutoFit/>
          </a:bodyPr>
          <a:lstStyle/>
          <a:p>
            <a:r>
              <a:rPr lang="ru-RU" dirty="0" smtClean="0"/>
              <a:t>Способ 1: Использование защитной пленки</a:t>
            </a:r>
          </a:p>
          <a:p>
            <a:endParaRPr lang="ru-RU" sz="1600" dirty="0"/>
          </a:p>
          <a:p>
            <a:r>
              <a:rPr lang="ru-RU" sz="1600" dirty="0" smtClean="0"/>
              <a:t>Наибольшую опасность для детей в окнах представляют стекла. Многие люди почему-то уверены, что в металлопластиковых окнах стекла обязательно прочней, чем в обычных советских. Но это далеко не всегда так.</a:t>
            </a:r>
          </a:p>
          <a:p>
            <a:r>
              <a:rPr lang="ru-RU" sz="1600" dirty="0" smtClean="0"/>
              <a:t>К счастью, прочность стекла можно повысить своими руками при помощи защитной или, как ее еще называют, антивандальной самоклеящейся пленки. Причем, последняя не только повышает устойчивость стекол к ударным нагрузкам, но и не дает осколкам разлететься, в случае разбивания</a:t>
            </a:r>
            <a:endParaRPr lang="ru-RU" sz="1600" dirty="0"/>
          </a:p>
        </p:txBody>
      </p:sp>
      <p:sp>
        <p:nvSpPr>
          <p:cNvPr id="5" name="Прямоугольник 4"/>
          <p:cNvSpPr/>
          <p:nvPr/>
        </p:nvSpPr>
        <p:spPr>
          <a:xfrm>
            <a:off x="311686" y="5015537"/>
            <a:ext cx="8695836" cy="1569660"/>
          </a:xfrm>
          <a:prstGeom prst="rect">
            <a:avLst/>
          </a:prstGeom>
        </p:spPr>
        <p:txBody>
          <a:bodyPr wrap="square">
            <a:spAutoFit/>
          </a:bodyPr>
          <a:lstStyle/>
          <a:p>
            <a:pPr algn="ctr"/>
            <a:r>
              <a:rPr lang="ru-RU" sz="1600" dirty="0" smtClean="0"/>
              <a:t>Краш-тест покрытого защитной пленкой стекла</a:t>
            </a:r>
          </a:p>
          <a:p>
            <a:pPr algn="ctr"/>
            <a:r>
              <a:rPr lang="ru-RU" sz="1600" dirty="0" smtClean="0"/>
              <a:t>Благодаря тому, что пленка самоклеящаяся, ее может наклеить на окна каждый родитель. Что касается стоимости, то цена во многом зависит от производителя и характеристик изделия</a:t>
            </a:r>
          </a:p>
          <a:p>
            <a:pPr algn="ctr"/>
            <a:r>
              <a:rPr lang="ru-RU" sz="1600" dirty="0" smtClean="0"/>
              <a:t>Обратите внимание!</a:t>
            </a:r>
          </a:p>
          <a:p>
            <a:pPr algn="ctr"/>
            <a:r>
              <a:rPr lang="ru-RU" sz="1600" dirty="0" err="1" smtClean="0"/>
              <a:t>Противоударная</a:t>
            </a:r>
            <a:r>
              <a:rPr lang="ru-RU" sz="1600" dirty="0" smtClean="0"/>
              <a:t> пленка может не только увеличивать прочность стекол, но и тонировать их, защищая помещение от ультрафиолета и инфракрасного излучения</a:t>
            </a:r>
            <a:r>
              <a:rPr lang="ru-RU" sz="1400" dirty="0" smtClean="0"/>
              <a:t>.</a:t>
            </a:r>
            <a:endParaRPr lang="ru-RU" sz="1400" dirty="0"/>
          </a:p>
        </p:txBody>
      </p:sp>
    </p:spTree>
    <p:extLst>
      <p:ext uri="{BB962C8B-B14F-4D97-AF65-F5344CB8AC3E}">
        <p14:creationId xmlns:p14="http://schemas.microsoft.com/office/powerpoint/2010/main" val="1202556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0619" t="9049" r="5953" b="7457"/>
          <a:stretch/>
        </p:blipFill>
        <p:spPr>
          <a:xfrm>
            <a:off x="1902451" y="630430"/>
            <a:ext cx="5358157" cy="3766949"/>
          </a:xfrm>
          <a:prstGeom prst="rect">
            <a:avLst/>
          </a:prstGeom>
        </p:spPr>
      </p:pic>
      <p:sp>
        <p:nvSpPr>
          <p:cNvPr id="3" name="Прямоугольник 2"/>
          <p:cNvSpPr/>
          <p:nvPr/>
        </p:nvSpPr>
        <p:spPr>
          <a:xfrm>
            <a:off x="2265528" y="138269"/>
            <a:ext cx="3581686" cy="369332"/>
          </a:xfrm>
          <a:prstGeom prst="rect">
            <a:avLst/>
          </a:prstGeom>
        </p:spPr>
        <p:txBody>
          <a:bodyPr wrap="none">
            <a:spAutoFit/>
          </a:bodyPr>
          <a:lstStyle/>
          <a:p>
            <a:r>
              <a:rPr lang="ru-RU" dirty="0" smtClean="0"/>
              <a:t>Способ 2: </a:t>
            </a:r>
            <a:r>
              <a:rPr lang="ru-RU" dirty="0"/>
              <a:t>И</a:t>
            </a:r>
            <a:r>
              <a:rPr lang="ru-RU" dirty="0" smtClean="0"/>
              <a:t>спользование решеток</a:t>
            </a:r>
            <a:endParaRPr lang="ru-RU" dirty="0"/>
          </a:p>
        </p:txBody>
      </p:sp>
      <p:sp>
        <p:nvSpPr>
          <p:cNvPr id="5" name="Прямоугольник 4"/>
          <p:cNvSpPr/>
          <p:nvPr/>
        </p:nvSpPr>
        <p:spPr>
          <a:xfrm>
            <a:off x="348017" y="4203511"/>
            <a:ext cx="8447965" cy="2339102"/>
          </a:xfrm>
          <a:prstGeom prst="rect">
            <a:avLst/>
          </a:prstGeom>
        </p:spPr>
        <p:txBody>
          <a:bodyPr wrap="square">
            <a:spAutoFit/>
          </a:bodyPr>
          <a:lstStyle/>
          <a:p>
            <a:pPr algn="ctr"/>
            <a:endParaRPr lang="ru-RU" dirty="0" smtClean="0"/>
          </a:p>
          <a:p>
            <a:pPr algn="ctr"/>
            <a:r>
              <a:rPr lang="ru-RU" sz="1600" dirty="0" smtClean="0"/>
              <a:t>Решетки на окна для детей легко крепятся при помощи </a:t>
            </a:r>
            <a:r>
              <a:rPr lang="ru-RU" sz="1600" dirty="0" err="1" smtClean="0"/>
              <a:t>саморезов</a:t>
            </a:r>
            <a:r>
              <a:rPr lang="ru-RU" sz="1600" dirty="0" smtClean="0"/>
              <a:t>. Кроме того, как правило, они закрывают створку не полностью, а лишь на метр, благодаря чему остается пространство для эвакуации в случае пожара.</a:t>
            </a:r>
          </a:p>
          <a:p>
            <a:pPr algn="ctr"/>
            <a:r>
              <a:rPr lang="ru-RU" sz="1600" dirty="0" smtClean="0"/>
              <a:t>Надо сказать, что решетки от выпадения являются одним из лучших решений по обеспечению безопасности благодаря следующим своим достоинствам:</a:t>
            </a:r>
          </a:p>
          <a:p>
            <a:pPr algn="ctr"/>
            <a:r>
              <a:rPr lang="ru-RU" sz="1600" dirty="0" smtClean="0"/>
              <a:t>ребенок находится в безопасности, даже когда окно открыто;</a:t>
            </a:r>
          </a:p>
          <a:p>
            <a:pPr algn="ctr"/>
            <a:r>
              <a:rPr lang="ru-RU" sz="1600" dirty="0" smtClean="0"/>
              <a:t>решетки безопасности не мешают открывать окно и устанавливать москитную сетку; легко устанавливается; доступная стоимость</a:t>
            </a:r>
            <a:endParaRPr lang="ru-RU" sz="1600" dirty="0"/>
          </a:p>
        </p:txBody>
      </p:sp>
    </p:spTree>
    <p:extLst>
      <p:ext uri="{BB962C8B-B14F-4D97-AF65-F5344CB8AC3E}">
        <p14:creationId xmlns:p14="http://schemas.microsoft.com/office/powerpoint/2010/main" val="3121156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3114" y="1159886"/>
            <a:ext cx="6762466" cy="3139321"/>
          </a:xfrm>
          <a:prstGeom prst="rect">
            <a:avLst/>
          </a:prstGeom>
        </p:spPr>
        <p:txBody>
          <a:bodyPr wrap="square">
            <a:spAutoFit/>
          </a:bodyPr>
          <a:lstStyle/>
          <a:p>
            <a:r>
              <a:rPr lang="ru-RU" dirty="0" smtClean="0">
                <a:solidFill>
                  <a:srgbClr val="FF0000"/>
                </a:solidFill>
              </a:rPr>
              <a:t>                           Обратите внимание!</a:t>
            </a:r>
          </a:p>
          <a:p>
            <a:endParaRPr lang="ru-RU" dirty="0" smtClean="0"/>
          </a:p>
          <a:p>
            <a:pPr algn="ctr"/>
            <a:r>
              <a:rPr lang="ru-RU" dirty="0" smtClean="0"/>
              <a:t>Половина случаев выпадения детей из окон происходит по причине москитных сеток. Дело в том, что они неспособны выдержать вес ребенка, но в то же время дают ложную уверенность малышу в безопасности.</a:t>
            </a:r>
          </a:p>
          <a:p>
            <a:pPr algn="ctr"/>
            <a:endParaRPr lang="ru-RU" dirty="0" smtClean="0"/>
          </a:p>
          <a:p>
            <a:pPr algn="ctr"/>
            <a:r>
              <a:rPr lang="ru-RU" dirty="0" smtClean="0"/>
              <a:t>Таким образом, защитные пленки и установленные решетки на пластиковые окна позволят вам забыть об опасности, которую представляют для малыша окна. Единственное, в этом случае несколько страдает эстетичность и обзор, но это уже не так важно. </a:t>
            </a:r>
            <a:endParaRPr lang="ru-RU" dirty="0"/>
          </a:p>
        </p:txBody>
      </p:sp>
    </p:spTree>
    <p:extLst>
      <p:ext uri="{BB962C8B-B14F-4D97-AF65-F5344CB8AC3E}">
        <p14:creationId xmlns:p14="http://schemas.microsoft.com/office/powerpoint/2010/main" val="3195236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0608" y="105348"/>
            <a:ext cx="3945054" cy="369332"/>
          </a:xfrm>
          <a:prstGeom prst="rect">
            <a:avLst/>
          </a:prstGeom>
        </p:spPr>
        <p:txBody>
          <a:bodyPr wrap="none">
            <a:spAutoFit/>
          </a:bodyPr>
          <a:lstStyle/>
          <a:p>
            <a:r>
              <a:rPr lang="ru-RU" dirty="0" smtClean="0"/>
              <a:t>Способ 3: </a:t>
            </a:r>
            <a:r>
              <a:rPr lang="ru-RU" dirty="0" err="1"/>
              <a:t>Б</a:t>
            </a:r>
            <a:r>
              <a:rPr lang="ru-RU" dirty="0" err="1" smtClean="0"/>
              <a:t>локировщик</a:t>
            </a:r>
            <a:r>
              <a:rPr lang="ru-RU" dirty="0" smtClean="0"/>
              <a:t> распахивания</a:t>
            </a:r>
            <a:endParaRPr lang="ru-RU" dirty="0"/>
          </a:p>
        </p:txBody>
      </p:sp>
      <p:pic>
        <p:nvPicPr>
          <p:cNvPr id="3" name="Рисунок 2"/>
          <p:cNvPicPr>
            <a:picLocks noChangeAspect="1"/>
          </p:cNvPicPr>
          <p:nvPr/>
        </p:nvPicPr>
        <p:blipFill rotWithShape="1">
          <a:blip r:embed="rId2"/>
          <a:srcRect b="6959"/>
          <a:stretch/>
        </p:blipFill>
        <p:spPr>
          <a:xfrm>
            <a:off x="3077505" y="648090"/>
            <a:ext cx="5718544" cy="3528125"/>
          </a:xfrm>
          <a:prstGeom prst="rect">
            <a:avLst/>
          </a:prstGeom>
        </p:spPr>
      </p:pic>
      <p:sp>
        <p:nvSpPr>
          <p:cNvPr id="4" name="Прямоугольник 3"/>
          <p:cNvSpPr/>
          <p:nvPr/>
        </p:nvSpPr>
        <p:spPr>
          <a:xfrm>
            <a:off x="228600" y="4088011"/>
            <a:ext cx="8686800" cy="2523768"/>
          </a:xfrm>
          <a:prstGeom prst="rect">
            <a:avLst/>
          </a:prstGeom>
        </p:spPr>
        <p:txBody>
          <a:bodyPr wrap="square">
            <a:spAutoFit/>
          </a:bodyPr>
          <a:lstStyle/>
          <a:p>
            <a:endParaRPr lang="ru-RU" sz="1400" dirty="0" smtClean="0"/>
          </a:p>
          <a:p>
            <a:pPr algn="ctr"/>
            <a:r>
              <a:rPr lang="ru-RU" sz="1600" dirty="0" smtClean="0"/>
              <a:t>К достоинствам </a:t>
            </a:r>
            <a:r>
              <a:rPr lang="ru-RU" sz="1600" dirty="0" err="1" smtClean="0"/>
              <a:t>блокировщиков</a:t>
            </a:r>
            <a:r>
              <a:rPr lang="ru-RU" sz="1600" dirty="0" smtClean="0"/>
              <a:t> распахивания относятся следующие моменты:</a:t>
            </a:r>
          </a:p>
          <a:p>
            <a:pPr algn="ctr"/>
            <a:r>
              <a:rPr lang="ru-RU" sz="1600" dirty="0" smtClean="0"/>
              <a:t>створку невозможно открыть без ключа;</a:t>
            </a:r>
          </a:p>
          <a:p>
            <a:pPr algn="ctr"/>
            <a:r>
              <a:rPr lang="ru-RU" sz="1600" dirty="0" smtClean="0"/>
              <a:t>установленная блокировка на окна от детей не мешает открывать створку в режиме проветривания, благодаря тому, что располагается под створкой;</a:t>
            </a:r>
          </a:p>
          <a:p>
            <a:pPr algn="ctr"/>
            <a:r>
              <a:rPr lang="ru-RU" sz="1600" dirty="0" smtClean="0"/>
              <a:t>простота монтажа – замок устанавливается на </a:t>
            </a:r>
            <a:r>
              <a:rPr lang="ru-RU" sz="1600" dirty="0" err="1" smtClean="0"/>
              <a:t>саморезах</a:t>
            </a:r>
            <a:r>
              <a:rPr lang="ru-RU" sz="1600" dirty="0" smtClean="0"/>
              <a:t>, которые вкручиваются в пластик;</a:t>
            </a:r>
          </a:p>
          <a:p>
            <a:pPr algn="ctr"/>
            <a:r>
              <a:rPr lang="ru-RU" sz="1600" dirty="0" smtClean="0"/>
              <a:t>прочность – вырвать замок очень сложно даже взрослому человеку;</a:t>
            </a:r>
          </a:p>
          <a:p>
            <a:pPr algn="ctr"/>
            <a:r>
              <a:rPr lang="ru-RU" sz="1600" dirty="0" smtClean="0"/>
              <a:t>низкая стоимость – приобрести приспособление можно всего за 70-100 рублей.</a:t>
            </a:r>
          </a:p>
          <a:p>
            <a:pPr algn="ctr"/>
            <a:r>
              <a:rPr lang="ru-RU" sz="1600" dirty="0" smtClean="0"/>
              <a:t>Единственное, не забывайте закрывать замок, кроме того, храните ключ всегда в одном и том же месте, чтобы не потерять его.</a:t>
            </a:r>
            <a:endParaRPr lang="ru-RU" sz="1600" dirty="0"/>
          </a:p>
        </p:txBody>
      </p:sp>
      <p:sp>
        <p:nvSpPr>
          <p:cNvPr id="5" name="Прямоугольник 4"/>
          <p:cNvSpPr/>
          <p:nvPr/>
        </p:nvSpPr>
        <p:spPr>
          <a:xfrm>
            <a:off x="457200" y="648090"/>
            <a:ext cx="2463421" cy="3046988"/>
          </a:xfrm>
          <a:prstGeom prst="rect">
            <a:avLst/>
          </a:prstGeom>
        </p:spPr>
        <p:txBody>
          <a:bodyPr wrap="square">
            <a:spAutoFit/>
          </a:bodyPr>
          <a:lstStyle/>
          <a:p>
            <a:r>
              <a:rPr lang="ru-RU" sz="1600" dirty="0" smtClean="0"/>
              <a:t>Альтернативой решеткам является блокировка окон от детей. Для ее реализации можно использовать </a:t>
            </a:r>
            <a:r>
              <a:rPr lang="ru-RU" sz="1600" dirty="0" err="1" smtClean="0"/>
              <a:t>блокировщик</a:t>
            </a:r>
            <a:r>
              <a:rPr lang="ru-RU" sz="1600" dirty="0" smtClean="0"/>
              <a:t> распахивания. По сути, данное приспособление представляет собой небольшой замочек, который крепится снизу под створкой.</a:t>
            </a:r>
            <a:endParaRPr lang="ru-RU" sz="1600" dirty="0"/>
          </a:p>
        </p:txBody>
      </p:sp>
    </p:spTree>
    <p:extLst>
      <p:ext uri="{BB962C8B-B14F-4D97-AF65-F5344CB8AC3E}">
        <p14:creationId xmlns:p14="http://schemas.microsoft.com/office/powerpoint/2010/main" val="2101040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5814" y="212510"/>
            <a:ext cx="5288508" cy="369332"/>
          </a:xfrm>
          <a:prstGeom prst="rect">
            <a:avLst/>
          </a:prstGeom>
        </p:spPr>
        <p:txBody>
          <a:bodyPr wrap="square">
            <a:spAutoFit/>
          </a:bodyPr>
          <a:lstStyle/>
          <a:p>
            <a:r>
              <a:rPr lang="ru-RU" dirty="0" smtClean="0"/>
              <a:t>Способ 4: Гибкий ограничитель распахивания</a:t>
            </a:r>
            <a:endParaRPr lang="ru-RU" dirty="0"/>
          </a:p>
        </p:txBody>
      </p:sp>
      <p:pic>
        <p:nvPicPr>
          <p:cNvPr id="3" name="Рисунок 2"/>
          <p:cNvPicPr>
            <a:picLocks noChangeAspect="1"/>
          </p:cNvPicPr>
          <p:nvPr/>
        </p:nvPicPr>
        <p:blipFill rotWithShape="1">
          <a:blip r:embed="rId2"/>
          <a:srcRect t="3977" b="5045"/>
          <a:stretch/>
        </p:blipFill>
        <p:spPr>
          <a:xfrm>
            <a:off x="4273429" y="581842"/>
            <a:ext cx="4761389" cy="3466533"/>
          </a:xfrm>
          <a:prstGeom prst="rect">
            <a:avLst/>
          </a:prstGeom>
        </p:spPr>
      </p:pic>
      <p:sp>
        <p:nvSpPr>
          <p:cNvPr id="4" name="Прямоугольник 3"/>
          <p:cNvSpPr/>
          <p:nvPr/>
        </p:nvSpPr>
        <p:spPr>
          <a:xfrm>
            <a:off x="327966" y="766508"/>
            <a:ext cx="3725419" cy="2554545"/>
          </a:xfrm>
          <a:prstGeom prst="rect">
            <a:avLst/>
          </a:prstGeom>
        </p:spPr>
        <p:txBody>
          <a:bodyPr wrap="square">
            <a:spAutoFit/>
          </a:bodyPr>
          <a:lstStyle/>
          <a:p>
            <a:r>
              <a:rPr lang="ru-RU" sz="1600" dirty="0" smtClean="0"/>
              <a:t>Блокировка пластиковых окон от детей также может быть реализована при помощи гибкого ограничителя распахивания. Принцип работы этого приспособления напоминает дверную цепочку, единственное, вместо цепочки используется стальной тросик. Последний позволяет открыть створку на безопасное расстояние или в режиме проветривания.</a:t>
            </a:r>
            <a:endParaRPr lang="ru-RU" sz="1600" dirty="0"/>
          </a:p>
        </p:txBody>
      </p:sp>
      <p:sp>
        <p:nvSpPr>
          <p:cNvPr id="5" name="Прямоугольник 4"/>
          <p:cNvSpPr/>
          <p:nvPr/>
        </p:nvSpPr>
        <p:spPr>
          <a:xfrm>
            <a:off x="327966" y="4048375"/>
            <a:ext cx="8168186" cy="2308324"/>
          </a:xfrm>
          <a:prstGeom prst="rect">
            <a:avLst/>
          </a:prstGeom>
        </p:spPr>
        <p:txBody>
          <a:bodyPr wrap="square">
            <a:spAutoFit/>
          </a:bodyPr>
          <a:lstStyle/>
          <a:p>
            <a:pPr algn="ctr"/>
            <a:r>
              <a:rPr lang="ru-RU" sz="1600" dirty="0" smtClean="0"/>
              <a:t>Гибкие ограничители обязательно имеют замок, блокирующий тросик. Соответственно, без ключа, полноценно открыть створку невозможно.</a:t>
            </a:r>
          </a:p>
          <a:p>
            <a:pPr algn="ctr"/>
            <a:endParaRPr lang="ru-RU" sz="1600" dirty="0" smtClean="0"/>
          </a:p>
          <a:p>
            <a:pPr algn="ctr"/>
            <a:r>
              <a:rPr lang="ru-RU" sz="1600" dirty="0" smtClean="0"/>
              <a:t>Что касается практичности и безопасности, гибкие ограничители аналогичны описанным выше </a:t>
            </a:r>
            <a:r>
              <a:rPr lang="ru-RU" sz="1600" dirty="0" err="1" smtClean="0"/>
              <a:t>блокировщикам</a:t>
            </a:r>
            <a:r>
              <a:rPr lang="ru-RU" sz="1600" dirty="0" smtClean="0"/>
              <a:t>, за исключением возможности приоткрывать створку. Инструкция по их монтажу тоже предельно простая. Правда, стоимость этих изделий значительно выше – около 600-700.</a:t>
            </a:r>
          </a:p>
          <a:p>
            <a:pPr algn="ctr"/>
            <a:r>
              <a:rPr lang="ru-RU" sz="1600" dirty="0" smtClean="0"/>
              <a:t>Поэтому подобное приспособление можно порекомендовать владельцам деревянных окон, которые не имеют режима проветривания. </a:t>
            </a:r>
            <a:endParaRPr lang="ru-RU" sz="1600" dirty="0"/>
          </a:p>
        </p:txBody>
      </p:sp>
    </p:spTree>
    <p:extLst>
      <p:ext uri="{BB962C8B-B14F-4D97-AF65-F5344CB8AC3E}">
        <p14:creationId xmlns:p14="http://schemas.microsoft.com/office/powerpoint/2010/main" val="804181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07451" y="228178"/>
            <a:ext cx="2091150" cy="369332"/>
          </a:xfrm>
          <a:prstGeom prst="rect">
            <a:avLst/>
          </a:prstGeom>
        </p:spPr>
        <p:txBody>
          <a:bodyPr wrap="none">
            <a:spAutoFit/>
          </a:bodyPr>
          <a:lstStyle/>
          <a:p>
            <a:r>
              <a:rPr lang="ru-RU" dirty="0" smtClean="0"/>
              <a:t>Способ 5: Заглушки</a:t>
            </a:r>
            <a:endParaRPr lang="ru-RU" dirty="0"/>
          </a:p>
        </p:txBody>
      </p:sp>
      <p:pic>
        <p:nvPicPr>
          <p:cNvPr id="4" name="Рисунок 3"/>
          <p:cNvPicPr>
            <a:picLocks noChangeAspect="1"/>
          </p:cNvPicPr>
          <p:nvPr/>
        </p:nvPicPr>
        <p:blipFill rotWithShape="1">
          <a:blip r:embed="rId2"/>
          <a:srcRect l="12156" t="4788" r="10608" b="20166"/>
          <a:stretch/>
        </p:blipFill>
        <p:spPr>
          <a:xfrm>
            <a:off x="4572000" y="228178"/>
            <a:ext cx="4397995" cy="3302912"/>
          </a:xfrm>
          <a:prstGeom prst="rect">
            <a:avLst/>
          </a:prstGeom>
        </p:spPr>
      </p:pic>
      <p:pic>
        <p:nvPicPr>
          <p:cNvPr id="3" name="Рисунок 2"/>
          <p:cNvPicPr>
            <a:picLocks noChangeAspect="1"/>
          </p:cNvPicPr>
          <p:nvPr/>
        </p:nvPicPr>
        <p:blipFill rotWithShape="1">
          <a:blip r:embed="rId3"/>
          <a:srcRect r="85471"/>
          <a:stretch/>
        </p:blipFill>
        <p:spPr>
          <a:xfrm>
            <a:off x="3946937" y="40710"/>
            <a:ext cx="622688" cy="2572735"/>
          </a:xfrm>
          <a:prstGeom prst="rect">
            <a:avLst/>
          </a:prstGeom>
        </p:spPr>
      </p:pic>
      <p:sp>
        <p:nvSpPr>
          <p:cNvPr id="5" name="Прямоугольник 4"/>
          <p:cNvSpPr/>
          <p:nvPr/>
        </p:nvSpPr>
        <p:spPr>
          <a:xfrm>
            <a:off x="293280" y="597509"/>
            <a:ext cx="3719162" cy="4031873"/>
          </a:xfrm>
          <a:prstGeom prst="rect">
            <a:avLst/>
          </a:prstGeom>
        </p:spPr>
        <p:txBody>
          <a:bodyPr wrap="square">
            <a:spAutoFit/>
          </a:bodyPr>
          <a:lstStyle/>
          <a:p>
            <a:r>
              <a:rPr lang="ru-RU" sz="1600" dirty="0" smtClean="0"/>
              <a:t>Блокировка окна происходит за счет того, что оконная ручка просто-напросто демонтируется, а вместо нее устанавливается заглушка. Чтобы открыть створку или поставить ее в режим проветривания, нужно открыть крышку заглушки, под которой находится отверстие для съемной ручки. Последняя просто вставляется в отверстие.</a:t>
            </a:r>
          </a:p>
          <a:p>
            <a:r>
              <a:rPr lang="ru-RU" sz="1600" dirty="0" smtClean="0"/>
              <a:t>Таким образом, ручка вставляется лишь тогда, когда ей нужно воспользоваться. Без нее открыть окно, конечно же, невозможно. В качестве съемной ручки можно использовать ту, которую вы демонтируете с окна.</a:t>
            </a:r>
            <a:endParaRPr lang="ru-RU" sz="1600" dirty="0"/>
          </a:p>
        </p:txBody>
      </p:sp>
      <p:sp>
        <p:nvSpPr>
          <p:cNvPr id="6" name="Прямоугольник 5"/>
          <p:cNvSpPr/>
          <p:nvPr/>
        </p:nvSpPr>
        <p:spPr>
          <a:xfrm>
            <a:off x="293280" y="4743709"/>
            <a:ext cx="8850720" cy="1077218"/>
          </a:xfrm>
          <a:prstGeom prst="rect">
            <a:avLst/>
          </a:prstGeom>
        </p:spPr>
        <p:txBody>
          <a:bodyPr wrap="square">
            <a:spAutoFit/>
          </a:bodyPr>
          <a:lstStyle/>
          <a:p>
            <a:pPr algn="ctr"/>
            <a:r>
              <a:rPr lang="ru-RU" sz="1600" dirty="0" smtClean="0"/>
              <a:t>Среди достоинств такого решения можно выделить следующие моменты:</a:t>
            </a:r>
          </a:p>
          <a:p>
            <a:pPr algn="ctr"/>
            <a:r>
              <a:rPr lang="ru-RU" sz="1600" dirty="0" smtClean="0"/>
              <a:t>надежность, так как ломаться, по сути, нечему;</a:t>
            </a:r>
          </a:p>
          <a:p>
            <a:pPr algn="ctr"/>
            <a:r>
              <a:rPr lang="ru-RU" sz="1600" dirty="0" smtClean="0"/>
              <a:t>благодаря наличию декоративной крышки, эстетичность окна не страдает после демонтажа ручки;</a:t>
            </a:r>
          </a:p>
          <a:p>
            <a:pPr algn="ctr"/>
            <a:r>
              <a:rPr lang="ru-RU" sz="1600" dirty="0" smtClean="0"/>
              <a:t>заглушка легко устанавливается на место старой ручки.</a:t>
            </a:r>
            <a:endParaRPr lang="ru-RU" sz="1600" dirty="0"/>
          </a:p>
        </p:txBody>
      </p:sp>
      <p:sp>
        <p:nvSpPr>
          <p:cNvPr id="7" name="Прямоугольник 6"/>
          <p:cNvSpPr/>
          <p:nvPr/>
        </p:nvSpPr>
        <p:spPr>
          <a:xfrm>
            <a:off x="298884" y="5855316"/>
            <a:ext cx="7427116" cy="584775"/>
          </a:xfrm>
          <a:prstGeom prst="rect">
            <a:avLst/>
          </a:prstGeom>
        </p:spPr>
        <p:txBody>
          <a:bodyPr wrap="square">
            <a:spAutoFit/>
          </a:bodyPr>
          <a:lstStyle/>
          <a:p>
            <a:pPr algn="ctr"/>
            <a:r>
              <a:rPr lang="ru-RU" sz="1600" dirty="0" smtClean="0"/>
              <a:t>Вместе с тем использование заглушек имеет и некоторые недостатки:</a:t>
            </a:r>
          </a:p>
          <a:p>
            <a:pPr algn="ctr"/>
            <a:r>
              <a:rPr lang="ru-RU" sz="1600" dirty="0" smtClean="0"/>
              <a:t>каждый раз доставать из потайного места ручку и вставлять ее не очень удобно.</a:t>
            </a:r>
            <a:endParaRPr lang="ru-RU" sz="1600" dirty="0"/>
          </a:p>
        </p:txBody>
      </p:sp>
    </p:spTree>
    <p:extLst>
      <p:ext uri="{BB962C8B-B14F-4D97-AF65-F5344CB8AC3E}">
        <p14:creationId xmlns:p14="http://schemas.microsoft.com/office/powerpoint/2010/main" val="3740497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TotalTime>
  <Words>1173</Words>
  <Application>Microsoft Office PowerPoint</Application>
  <PresentationFormat>Экран (4:3)</PresentationFormat>
  <Paragraphs>74</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Консультация для родителей  «Как обеспечить безопасность окон для детей»  7 самых эффективных приспособлений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обеспечить безопасность окон для детей – 7 самых эффективных приспособлений</dc:title>
  <dc:creator>RePack by Diakov</dc:creator>
  <cp:lastModifiedBy>Владелец</cp:lastModifiedBy>
  <cp:revision>17</cp:revision>
  <dcterms:created xsi:type="dcterms:W3CDTF">2018-04-20T06:47:47Z</dcterms:created>
  <dcterms:modified xsi:type="dcterms:W3CDTF">2020-06-09T23:02:09Z</dcterms:modified>
</cp:coreProperties>
</file>