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6" r:id="rId3"/>
    <p:sldId id="259" r:id="rId4"/>
    <p:sldId id="257" r:id="rId5"/>
    <p:sldId id="258" r:id="rId6"/>
    <p:sldId id="262" r:id="rId7"/>
    <p:sldId id="263" r:id="rId8"/>
    <p:sldId id="260" r:id="rId9"/>
    <p:sldId id="261" r:id="rId10"/>
    <p:sldId id="275" r:id="rId11"/>
    <p:sldId id="266" r:id="rId12"/>
    <p:sldId id="264" r:id="rId13"/>
    <p:sldId id="267" r:id="rId14"/>
    <p:sldId id="276" r:id="rId15"/>
    <p:sldId id="277" r:id="rId16"/>
    <p:sldId id="273" r:id="rId17"/>
    <p:sldId id="274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337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768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384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16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212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72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834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65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471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22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133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98000">
              <a:schemeClr val="accent1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EA85E-CD0E-4187-8FD1-EF6468783A38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20C0C-F588-4BBE-A388-1BB0B78B2C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73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 ?><Relationships xmlns="http://schemas.openxmlformats.org/package/2006/relationships"><Relationship Id="rId2" Target="../media/image1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1.xml.rels><?xml version="1.0" encoding="UTF-8" standalone="yes" ?><Relationships xmlns="http://schemas.openxmlformats.org/package/2006/relationships"><Relationship Id="rId3" Target="../media/image15.jpeg" Type="http://schemas.openxmlformats.org/officeDocument/2006/relationships/image"/><Relationship Id="rId2" Target="../media/image14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17.jpeg" Type="http://schemas.openxmlformats.org/officeDocument/2006/relationships/image"/><Relationship Id="rId4" Target="../media/image16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2" Target="../media/image1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3.xml.rels><?xml version="1.0" encoding="UTF-8" standalone="yes" ?><Relationships xmlns="http://schemas.openxmlformats.org/package/2006/relationships"><Relationship Id="rId2" Target="../media/image19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2" Target="../media/image20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2" Target="../media/image2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7.xml.rels><?xml version="1.0" encoding="UTF-8" standalone="yes" ?><Relationships xmlns="http://schemas.openxmlformats.org/package/2006/relationships"><Relationship Id="rId3" Target="../media/image24.jpeg" Type="http://schemas.openxmlformats.org/officeDocument/2006/relationships/image"/><Relationship Id="rId2" Target="../media/image23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25.jpeg" Type="http://schemas.openxmlformats.org/officeDocument/2006/relationships/image"/></Relationships>
</file>

<file path=ppt/slides/_rels/slide18.xml.rels><?xml version="1.0" encoding="UTF-8" standalone="yes" ?><Relationships xmlns="http://schemas.openxmlformats.org/package/2006/relationships"><Relationship Id="rId2" Target="../media/image2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6.jpe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2" Target="../media/image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2" Target="../media/image9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2" Target="../media/image1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2" Target="../media/image1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2" Target="../media/image1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52" y="866677"/>
            <a:ext cx="8228536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0638" y="1527142"/>
            <a:ext cx="5702724" cy="152275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2060"/>
                </a:solidFill>
              </a:rPr>
              <a:t>«Зимушка – Зима»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4231" y="4607141"/>
            <a:ext cx="3572759" cy="140303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 smtClean="0">
                <a:solidFill>
                  <a:srgbClr val="002060"/>
                </a:solidFill>
              </a:rPr>
              <a:t>Подготовила и провела воспитатель Головатенко О.А. М</a:t>
            </a:r>
            <a:r>
              <a:rPr lang="ru-RU" dirty="0" smtClean="0">
                <a:solidFill>
                  <a:srgbClr val="002060"/>
                </a:solidFill>
              </a:rPr>
              <a:t>БДОУ «Детский сад комбинированного вида №51» г. Хотьково Сергиево-Посадский район МО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74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89" t="2138" r="2509" b="3051"/>
          <a:stretch/>
        </p:blipFill>
        <p:spPr>
          <a:xfrm>
            <a:off x="678729" y="1292489"/>
            <a:ext cx="7268067" cy="53732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7390" y="226320"/>
            <a:ext cx="88140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Все животные, впадающие в спячку, особенно тщательно готовятся к холодному времени года, ведь они спят всю зиму, поэтому место их сонного пребывания должно быть безопасным и теплым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37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367" y="704208"/>
            <a:ext cx="3203111" cy="21421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854" b="17421"/>
          <a:stretch/>
        </p:blipFill>
        <p:spPr>
          <a:xfrm>
            <a:off x="625270" y="255633"/>
            <a:ext cx="4546442" cy="34831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517" y="3426925"/>
            <a:ext cx="4355907" cy="1495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270" y="4174909"/>
            <a:ext cx="3718882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8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53"/>
          <a:stretch/>
        </p:blipFill>
        <p:spPr>
          <a:xfrm>
            <a:off x="821123" y="644397"/>
            <a:ext cx="7358738" cy="561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7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141" r="16504"/>
          <a:stretch/>
        </p:blipFill>
        <p:spPr>
          <a:xfrm>
            <a:off x="230693" y="578623"/>
            <a:ext cx="5927570" cy="55299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71384" y="1134804"/>
            <a:ext cx="25615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Он живет в лесу густом,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серой шубке и с хвостом, </a:t>
            </a:r>
            <a:endParaRPr lang="ru-RU" dirty="0" smtClean="0"/>
          </a:p>
          <a:p>
            <a:r>
              <a:rPr lang="ru-RU" dirty="0" smtClean="0"/>
              <a:t>Щелкает </a:t>
            </a:r>
            <a:r>
              <a:rPr lang="ru-RU" dirty="0"/>
              <a:t>зубами, </a:t>
            </a:r>
            <a:r>
              <a:rPr lang="ru-RU" dirty="0" smtClean="0"/>
              <a:t> </a:t>
            </a:r>
          </a:p>
          <a:p>
            <a:r>
              <a:rPr lang="ru-RU" dirty="0" smtClean="0"/>
              <a:t>острыми </a:t>
            </a:r>
            <a:r>
              <a:rPr lang="ru-RU" dirty="0"/>
              <a:t>клыками </a:t>
            </a:r>
            <a:endParaRPr lang="ru-RU" dirty="0" smtClean="0"/>
          </a:p>
          <a:p>
            <a:r>
              <a:rPr lang="ru-RU" dirty="0" smtClean="0"/>
              <a:t>Зайцу </a:t>
            </a:r>
            <a:r>
              <a:rPr lang="ru-RU" dirty="0"/>
              <a:t>страху нагоняет, </a:t>
            </a:r>
            <a:endParaRPr lang="ru-RU" dirty="0" smtClean="0"/>
          </a:p>
          <a:p>
            <a:r>
              <a:rPr lang="ru-RU" dirty="0" smtClean="0"/>
              <a:t>Хочет </a:t>
            </a:r>
            <a:r>
              <a:rPr lang="ru-RU" dirty="0"/>
              <a:t>съесть его в обед! </a:t>
            </a:r>
            <a:endParaRPr lang="ru-RU" dirty="0" smtClean="0"/>
          </a:p>
          <a:p>
            <a:r>
              <a:rPr lang="ru-RU" dirty="0" smtClean="0"/>
              <a:t>Как </a:t>
            </a:r>
            <a:r>
              <a:rPr lang="ru-RU" dirty="0"/>
              <a:t>зовут его — все знают, </a:t>
            </a:r>
            <a:endParaRPr lang="ru-RU" dirty="0" smtClean="0"/>
          </a:p>
          <a:p>
            <a:r>
              <a:rPr lang="ru-RU" dirty="0" smtClean="0"/>
              <a:t>Это </a:t>
            </a:r>
            <a:r>
              <a:rPr lang="ru-RU" dirty="0"/>
              <a:t>волк, сомнений нет!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31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9775" y="1480066"/>
            <a:ext cx="2771775" cy="1676400"/>
          </a:xfrm>
        </p:spPr>
        <p:txBody>
          <a:bodyPr>
            <a:noAutofit/>
          </a:bodyPr>
          <a:lstStyle/>
          <a:p>
            <a:r>
              <a:rPr lang="ru-RU" sz="1800" dirty="0"/>
              <a:t>На зиму белка делает небольшие запасы желудей, орехов, шишек, натаскивая их в дупла или зарывая среди корней, а также сушит грибы, развешивая их на ветках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9321"/>
          <a:stretch/>
        </p:blipFill>
        <p:spPr>
          <a:xfrm>
            <a:off x="552450" y="1485900"/>
            <a:ext cx="4846457" cy="4505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2450" y="175736"/>
            <a:ext cx="82867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Убежища обыкновенная белка устраивает только на деревьях. В лиственных лесах обычно живёт в дуплах, натаскивая туда мягкую подстилку из травы, древесных лишайников, сухих листьев</a:t>
            </a:r>
          </a:p>
        </p:txBody>
      </p:sp>
    </p:spTree>
    <p:extLst>
      <p:ext uri="{BB962C8B-B14F-4D97-AF65-F5344CB8AC3E}">
        <p14:creationId xmlns:p14="http://schemas.microsoft.com/office/powerpoint/2010/main" val="174930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9359" y="4988291"/>
            <a:ext cx="43902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Зимой лоси кормятся днём, а ночью почти всё время остаются на лёжке. В большие морозы животные ложатся в рыхлый снег так, что над ним торчат только голова и холка, что сокращает теплоотдачу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806" t="12614" r="2654" b="4567"/>
          <a:stretch/>
        </p:blipFill>
        <p:spPr>
          <a:xfrm>
            <a:off x="3000374" y="281417"/>
            <a:ext cx="5991225" cy="45600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3283" y="281417"/>
            <a:ext cx="293281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Бесстрашен могучий лесной богатырь.</a:t>
            </a:r>
          </a:p>
          <a:p>
            <a:r>
              <a:rPr lang="ru-RU" dirty="0"/>
              <a:t>Его не пугает озёрная ширь,</a:t>
            </a:r>
          </a:p>
          <a:p>
            <a:r>
              <a:rPr lang="ru-RU" dirty="0"/>
              <a:t>И он не боится речной глубины.</a:t>
            </a:r>
          </a:p>
          <a:p>
            <a:r>
              <a:rPr lang="ru-RU" dirty="0"/>
              <a:t>Ветвисты рога его, ноги длинны.</a:t>
            </a:r>
          </a:p>
          <a:p>
            <a:r>
              <a:rPr lang="ru-RU" dirty="0" smtClean="0"/>
              <a:t>Питается </a:t>
            </a:r>
            <a:r>
              <a:rPr lang="ru-RU" dirty="0"/>
              <a:t>ветками, сочной травой.</a:t>
            </a:r>
          </a:p>
          <a:p>
            <a:r>
              <a:rPr lang="ru-RU" dirty="0"/>
              <a:t>В осеннее время настрой боевой:</a:t>
            </a:r>
          </a:p>
          <a:p>
            <a:r>
              <a:rPr lang="ru-RU" dirty="0"/>
              <a:t>Он в утренний час очень грозно ревёт</a:t>
            </a:r>
          </a:p>
          <a:p>
            <a:r>
              <a:rPr lang="ru-RU" dirty="0"/>
              <a:t>И рёвом соперников к бою зовёт.</a:t>
            </a:r>
          </a:p>
          <a:p>
            <a:r>
              <a:rPr lang="ru-RU" dirty="0" smtClean="0"/>
              <a:t>Доверчиво </a:t>
            </a:r>
            <a:r>
              <a:rPr lang="ru-RU" dirty="0"/>
              <a:t>из лесу к людям идёт,</a:t>
            </a:r>
          </a:p>
          <a:p>
            <a:r>
              <a:rPr lang="ru-RU" dirty="0"/>
              <a:t>То в парк городской, то в село забредёт.</a:t>
            </a:r>
          </a:p>
          <a:p>
            <a:r>
              <a:rPr lang="ru-RU" dirty="0"/>
              <a:t>И те, кому видеть его довелось,</a:t>
            </a:r>
          </a:p>
          <a:p>
            <a:r>
              <a:rPr lang="ru-RU" dirty="0"/>
              <a:t>Ответят, что это животное...</a:t>
            </a:r>
          </a:p>
        </p:txBody>
      </p:sp>
    </p:spTree>
    <p:extLst>
      <p:ext uri="{BB962C8B-B14F-4D97-AF65-F5344CB8AC3E}">
        <p14:creationId xmlns:p14="http://schemas.microsoft.com/office/powerpoint/2010/main" val="72806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91" t="6169" r="4279" b="5871"/>
          <a:stretch/>
        </p:blipFill>
        <p:spPr>
          <a:xfrm>
            <a:off x="175464" y="187946"/>
            <a:ext cx="8828551" cy="61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5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881" y="1440132"/>
            <a:ext cx="4216772" cy="24007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454" y="2938516"/>
            <a:ext cx="2885617" cy="34330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229" y="3840892"/>
            <a:ext cx="5895835" cy="25306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7201" y="195853"/>
            <a:ext cx="8145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Нелегко приходится зимой птицам. Лесные птицы находят себе корм на кустарниках и деревьях, питаясь сосновыми и еловыми шишками, кедровыми орехами или рябиной.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7201" y="1184190"/>
            <a:ext cx="30270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Построить </a:t>
            </a:r>
            <a:r>
              <a:rPr lang="ru-RU" dirty="0" smtClean="0"/>
              <a:t>кормушку </a:t>
            </a:r>
            <a:r>
              <a:rPr lang="ru-RU" dirty="0"/>
              <a:t>и обеспечить птиц кормом – это значит не просто помочь братьям нашим меньшим пережить суровую зиму, а спасти им жизнь.</a:t>
            </a:r>
          </a:p>
        </p:txBody>
      </p:sp>
    </p:spTree>
    <p:extLst>
      <p:ext uri="{BB962C8B-B14F-4D97-AF65-F5344CB8AC3E}">
        <p14:creationId xmlns:p14="http://schemas.microsoft.com/office/powerpoint/2010/main" val="11862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080" y="4306722"/>
            <a:ext cx="4264072" cy="65509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376" y="931146"/>
            <a:ext cx="8023299" cy="50145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74535" y="4536835"/>
            <a:ext cx="45295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СПАСИБО ЗА ВНИМАНИЕ!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342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249909"/>
            <a:ext cx="7886700" cy="9941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892" y="421105"/>
            <a:ext cx="8706215" cy="53362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8650" y="5190480"/>
            <a:ext cx="80615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Как шубой укрывают слои снега землю. Снег не пропускает тепло от земли. Под снегом не вымерзают растения, мелкие зверюшки согреваются в своих норках. Плохо им, когда снежный покров не ложится долго. Слой снега бывает разной толщины: от едва закрывающего землю до высоты человеческого роста и больше. Сухой пушистый снег легко переносится ветром.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257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747" t="17940" r="18358" b="19493"/>
          <a:stretch/>
        </p:blipFill>
        <p:spPr>
          <a:xfrm>
            <a:off x="3172418" y="1467579"/>
            <a:ext cx="2648619" cy="25512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4549" y="4174957"/>
            <a:ext cx="2786488" cy="241750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66416" y="92126"/>
            <a:ext cx="8241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Снежинка — снежный или ледяной кристалл, чаще всего в форме </a:t>
            </a:r>
            <a:r>
              <a:rPr lang="ru-RU" dirty="0" smtClean="0"/>
              <a:t>шести лучевой </a:t>
            </a:r>
            <a:r>
              <a:rPr lang="ru-RU" dirty="0"/>
              <a:t>по концам звёздочек или шестиугольных пластинок.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420" y="1045649"/>
            <a:ext cx="2880633" cy="21719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7065" t="34229" r="29353" b="5871"/>
          <a:stretch/>
        </p:blipFill>
        <p:spPr>
          <a:xfrm>
            <a:off x="170839" y="3602098"/>
            <a:ext cx="2756148" cy="231086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011103" y="896206"/>
            <a:ext cx="27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Узнали, что снег никогда не родится из капелек воды. Капельки воды могут стать градинками, колючками непрозрачного льда, который идет летом вместе с дождем во время грозы.</a:t>
            </a:r>
          </a:p>
          <a:p>
            <a:r>
              <a:rPr lang="ru-RU" sz="1600" dirty="0"/>
              <a:t>Снежинки образуются из водяных паров, которые поднимаются очень высоко над землей, где царит вечный холод. Из водяных паров вначале образуются крохотные льдинки – кристаллики. Это еще не снежинки, которые падают на землю, они еще очень малы. Этот кристаллик все время растет и превращается в снежинку.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3326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75" y="458602"/>
            <a:ext cx="8612641" cy="58479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9737" y="5033439"/>
            <a:ext cx="75199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Бывает, сильный ветер поднимает кучи снежинок с земли, словно метлой. Снег с ветром так и называется МЕТЕЛЬЮ. Иногда в народе её называют вьюгой.</a:t>
            </a:r>
          </a:p>
          <a:p>
            <a:endParaRPr lang="ru-RU" sz="1600" dirty="0"/>
          </a:p>
          <a:p>
            <a:r>
              <a:rPr lang="ru-RU" sz="1600" dirty="0"/>
              <a:t>Если разыгралась сильная метель, да пошёл снег и ветер такой, что на улицу не выйти, то это уже настоящая снежная буря (пурга).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2813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91" y="1696825"/>
            <a:ext cx="8355035" cy="46997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05233" y="292231"/>
            <a:ext cx="3690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деревья, на аллеи</a:t>
            </a:r>
          </a:p>
          <a:p>
            <a:r>
              <a:rPr lang="ru-RU" dirty="0"/>
              <a:t>Снег летит муки белее,</a:t>
            </a:r>
          </a:p>
          <a:p>
            <a:r>
              <a:rPr lang="ru-RU" dirty="0"/>
              <a:t>Легкий-легкий, чистый-чистый,</a:t>
            </a:r>
          </a:p>
          <a:p>
            <a:r>
              <a:rPr lang="ru-RU" dirty="0"/>
              <a:t>Мягкий, хрупкий и пушистый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814" y="1432074"/>
            <a:ext cx="7390616" cy="533085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926" y="108635"/>
            <a:ext cx="85783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Морозные узоры рисует мороз Иванович. Он рисует их водяным паром, который есть повсюду. Теплые пары воды оседают на холодных стёклах окон и превращаются в кристаллы льда, так же как снежинки в небесной вышине. Ледяные кристаллики соединяются друг с другом. Льдинки группируются на неровностях, на стеклах и постепенно вырастает ледяной сад на окне с необыкновенными цветами, сверкающими в лучах зимнего солнца.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2835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28" y="1198334"/>
            <a:ext cx="7686011" cy="499590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2804" y="367337"/>
            <a:ext cx="84752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Гололед (устаревший синоним — ожеледь) — нарастающие атмосферные осадки в виде слоя плотного стекловидного льда (гладкого или слегка бугристого), образующегося на растениях, проводах, предметах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7896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77" y="876104"/>
            <a:ext cx="8159334" cy="54341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7334" y="5377508"/>
            <a:ext cx="76225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chemeClr val="bg1"/>
                </a:solidFill>
              </a:rPr>
              <a:t>Гололе́дица</a:t>
            </a:r>
            <a:r>
              <a:rPr lang="ru-RU" sz="1600" dirty="0">
                <a:solidFill>
                  <a:schemeClr val="bg1"/>
                </a:solidFill>
              </a:rPr>
              <a:t> — слой бугристого льда (ледяная корка) или обледеневшего снега, образующийся на поверхности земли вследствие замерзания талой воды, когда после оттепели происходит понижение температуры воздуха и почвы...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41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8274"/>
          <a:stretch/>
        </p:blipFill>
        <p:spPr>
          <a:xfrm>
            <a:off x="436788" y="1307386"/>
            <a:ext cx="8232891" cy="50462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8795" y="332444"/>
            <a:ext cx="79088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Изморозь — вид атмосферных осадков, представляет собой кристаллические или зернистые отложения льда на тонких и длинных предметах (ветвях деревьев, проводах) при влажной морозной погоде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2081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</TotalTime>
  <Words>733</Words>
  <Application>Microsoft Office PowerPoint</Application>
  <PresentationFormat>Экран (4:3)</PresentationFormat>
  <Paragraphs>45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«Зимушка – Зима»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внимание.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Владелец</cp:lastModifiedBy>
  <cp:revision>23</cp:revision>
  <dcterms:created xsi:type="dcterms:W3CDTF">2017-12-03T13:43:35Z</dcterms:created>
  <dcterms:modified xsi:type="dcterms:W3CDTF">2018-11-17T22:00:35Z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1804597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S9.0.1</vt:lpwstr>
  </property>
</Properties>
</file>