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sldx" ContentType="application/vnd.openxmlformats-officedocument.presentationml.slide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6" r:id="rId2"/>
    <p:sldId id="286" r:id="rId3"/>
    <p:sldId id="299" r:id="rId4"/>
    <p:sldId id="288" r:id="rId5"/>
    <p:sldId id="291" r:id="rId6"/>
    <p:sldId id="289" r:id="rId7"/>
    <p:sldId id="290" r:id="rId8"/>
    <p:sldId id="292" r:id="rId9"/>
    <p:sldId id="293" r:id="rId10"/>
    <p:sldId id="294" r:id="rId11"/>
    <p:sldId id="295" r:id="rId12"/>
    <p:sldId id="279" r:id="rId13"/>
    <p:sldId id="283" r:id="rId14"/>
    <p:sldId id="272" r:id="rId15"/>
    <p:sldId id="258" r:id="rId16"/>
    <p:sldId id="296" r:id="rId17"/>
    <p:sldId id="277" r:id="rId18"/>
    <p:sldId id="282" r:id="rId19"/>
    <p:sldId id="285" r:id="rId20"/>
    <p:sldId id="298" r:id="rId21"/>
  </p:sldIdLst>
  <p:sldSz cx="9144000" cy="6858000" type="screen4x3"/>
  <p:notesSz cx="6858000" cy="994568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5" userDrawn="1">
          <p15:clr>
            <a:srgbClr val="A4A3A4"/>
          </p15:clr>
        </p15:guide>
        <p15:guide id="2" pos="247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06" autoAdjust="0"/>
    <p:restoredTop sz="77379" autoAdjust="0"/>
  </p:normalViewPr>
  <p:slideViewPr>
    <p:cSldViewPr>
      <p:cViewPr varScale="1">
        <p:scale>
          <a:sx n="83" d="100"/>
          <a:sy n="83" d="100"/>
        </p:scale>
        <p:origin x="840" y="90"/>
      </p:cViewPr>
      <p:guideLst>
        <p:guide orient="horz" pos="2115"/>
        <p:guide pos="247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1F3BA33B-A17F-4211-9632-6CD8269C8065}" type="datetimeFigureOut">
              <a:rPr lang="ru-RU"/>
              <a:pPr>
                <a:defRPr/>
              </a:pPr>
              <a:t>11.11.2018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1221C65F-58A9-4786-980C-621AF8396B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23890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F57816-162D-492A-B1FD-60E1B6A22D1C}" type="datetimeFigureOut">
              <a:rPr lang="ru-RU" smtClean="0"/>
              <a:t>11.11.2018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1243013"/>
            <a:ext cx="447675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86313"/>
            <a:ext cx="5486400" cy="391636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7213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7213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095289-0927-42FE-8FD0-34D4A001A6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68918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95289-0927-42FE-8FD0-34D4A001A6EA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89892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95289-0927-42FE-8FD0-34D4A001A6EA}" type="slidenum">
              <a:rPr lang="ru-RU" smtClean="0"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24344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95289-0927-42FE-8FD0-34D4A001A6EA}" type="slidenum">
              <a:rPr lang="ru-RU" smtClean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34584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95289-0927-42FE-8FD0-34D4A001A6EA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56246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95289-0927-42FE-8FD0-34D4A001A6EA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96972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FF6A34-5CC1-4A85-8A9F-FA3506B2B618}" type="datetimeFigureOut">
              <a:rPr lang="ru-RU"/>
              <a:pPr>
                <a:defRPr/>
              </a:pPr>
              <a:t>11.11.2018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F2AC58-7F8E-4DF3-B8D5-A7FDD9D8CB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80B071-95D3-4111-AA61-0105F5F52889}" type="datetimeFigureOut">
              <a:rPr lang="ru-RU"/>
              <a:pPr>
                <a:defRPr/>
              </a:pPr>
              <a:t>11.11.2018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30D66A-0E36-474B-9FF2-21883567B7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BF75AD-70D9-4E67-8AD4-2AE6D0E184F4}" type="datetimeFigureOut">
              <a:rPr lang="ru-RU"/>
              <a:pPr>
                <a:defRPr/>
              </a:pPr>
              <a:t>11.11.2018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995F4E-0816-4C2E-89FB-19D5FF3AE2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63F880-059A-4C48-A412-511B3731A2C2}" type="datetimeFigureOut">
              <a:rPr lang="ru-RU"/>
              <a:pPr>
                <a:defRPr/>
              </a:pPr>
              <a:t>11.11.2018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AA0E2B-311B-4177-A2E6-C93189A004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5CB153-C07C-493C-8CB1-F94E0E58523F}" type="datetimeFigureOut">
              <a:rPr lang="ru-RU"/>
              <a:pPr>
                <a:defRPr/>
              </a:pPr>
              <a:t>11.11.2018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A2F59F-41A7-4C19-98F2-EF23ABE181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92E376-27B6-45CA-8972-FD6DB85BDFC7}" type="datetimeFigureOut">
              <a:rPr lang="ru-RU"/>
              <a:pPr>
                <a:defRPr/>
              </a:pPr>
              <a:t>11.11.2018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8ED495-4C89-43B4-8BA1-88EB57F020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E95FD4-972E-4DD8-B574-076E516DCFAA}" type="datetimeFigureOut">
              <a:rPr lang="ru-RU"/>
              <a:pPr>
                <a:defRPr/>
              </a:pPr>
              <a:t>11.11.2018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436B57-C9E2-4921-9A64-A8112FCA32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E2040E-A8C2-434D-858B-4EE1210F3E86}" type="datetimeFigureOut">
              <a:rPr lang="ru-RU"/>
              <a:pPr>
                <a:defRPr/>
              </a:pPr>
              <a:t>11.11.2018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5AD9DF-27B4-4F5D-AB86-6BF11E3D40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AD9D26-7D9F-446A-B8EE-51390A50C0EA}" type="datetimeFigureOut">
              <a:rPr lang="ru-RU"/>
              <a:pPr>
                <a:defRPr/>
              </a:pPr>
              <a:t>11.11.2018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CAD73A-6043-437D-997C-460844E893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A76354-DC06-4D37-8EF0-487E4D785AB8}" type="datetimeFigureOut">
              <a:rPr lang="ru-RU"/>
              <a:pPr>
                <a:defRPr/>
              </a:pPr>
              <a:t>11.11.2018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169137-77FE-4BE5-AA02-50822E29F3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3A2159-7C9B-4AF2-942A-54FB72A31CB2}" type="datetimeFigureOut">
              <a:rPr lang="ru-RU"/>
              <a:pPr>
                <a:defRPr/>
              </a:pPr>
              <a:t>11.11.2018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D83D0D-5C65-448A-85EA-166CB509CF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AB93090-EAA2-4C12-944D-1CA68CF7B5B9}" type="datetimeFigureOut">
              <a:rPr lang="ru-RU"/>
              <a:pPr>
                <a:defRPr/>
              </a:pPr>
              <a:t>11.11.2018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CD2FDF7-530B-449C-A375-EF2A319BF8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Microsoft_PowerPoint.sld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8.png"/><Relationship Id="rId4" Type="http://schemas.openxmlformats.org/officeDocument/2006/relationships/image" Target="../media/image17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35150" y="1000125"/>
            <a:ext cx="6769100" cy="1708150"/>
          </a:xfrm>
        </p:spPr>
        <p:txBody>
          <a:bodyPr>
            <a:normAutofit fontScale="90000"/>
          </a:bodyPr>
          <a:lstStyle/>
          <a:p>
            <a:pPr eaLnBrk="0" hangingPunct="0"/>
            <a:r>
              <a:rPr lang="ru-RU" sz="4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sz="4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4000" dirty="0">
                <a:latin typeface="Arial" charset="0"/>
                <a:ea typeface="Calibri" pitchFamily="34" charset="0"/>
                <a:cs typeface="Arial" charset="0"/>
              </a:rPr>
              <a:t/>
            </a:r>
            <a:br>
              <a:rPr lang="ru-RU" sz="4000" dirty="0">
                <a:latin typeface="Arial" charset="0"/>
                <a:ea typeface="Calibri" pitchFamily="34" charset="0"/>
                <a:cs typeface="Arial" charset="0"/>
              </a:rPr>
            </a:br>
            <a:r>
              <a:rPr lang="ru-RU" sz="4000" dirty="0">
                <a:latin typeface="Arial" charset="0"/>
                <a:ea typeface="Calibri" pitchFamily="34" charset="0"/>
                <a:cs typeface="Arial" charset="0"/>
              </a:rPr>
              <a:t/>
            </a:r>
            <a:br>
              <a:rPr lang="ru-RU" sz="4000" dirty="0">
                <a:latin typeface="Arial" charset="0"/>
                <a:ea typeface="Calibri" pitchFamily="34" charset="0"/>
                <a:cs typeface="Arial" charset="0"/>
              </a:rPr>
            </a:br>
            <a:r>
              <a:rPr lang="ru-RU" sz="1400" dirty="0">
                <a:latin typeface="Arial" charset="0"/>
                <a:ea typeface="Calibri" pitchFamily="34" charset="0"/>
                <a:cs typeface="Arial" charset="0"/>
              </a:rPr>
              <a:t>Кафедра дошкольного образования</a:t>
            </a:r>
            <a:br>
              <a:rPr lang="ru-RU" sz="1400" dirty="0">
                <a:latin typeface="Arial" charset="0"/>
                <a:ea typeface="Calibri" pitchFamily="34" charset="0"/>
                <a:cs typeface="Arial" charset="0"/>
              </a:rPr>
            </a:br>
            <a:r>
              <a:rPr lang="ru-RU" sz="1400" dirty="0">
                <a:latin typeface="Arial" charset="0"/>
                <a:ea typeface="Calibri" pitchFamily="34" charset="0"/>
                <a:cs typeface="Arial" charset="0"/>
              </a:rPr>
              <a:t/>
            </a:r>
            <a:br>
              <a:rPr lang="ru-RU" sz="1400" dirty="0">
                <a:latin typeface="Arial" charset="0"/>
                <a:ea typeface="Calibri" pitchFamily="34" charset="0"/>
                <a:cs typeface="Arial" charset="0"/>
              </a:rPr>
            </a:br>
            <a:r>
              <a:rPr lang="ru-RU" sz="1400" b="1" dirty="0">
                <a:latin typeface="Arial" charset="0"/>
                <a:ea typeface="Calibri" pitchFamily="34" charset="0"/>
                <a:cs typeface="Arial" charset="0"/>
              </a:rPr>
              <a:t>ИТОГОВАЯ ПРАКТИКО-ЗНАЧИМАЯ РАБОТА</a:t>
            </a:r>
            <a:br>
              <a:rPr lang="ru-RU" sz="1400" b="1" dirty="0">
                <a:latin typeface="Arial" charset="0"/>
                <a:ea typeface="Calibri" pitchFamily="34" charset="0"/>
                <a:cs typeface="Arial" charset="0"/>
              </a:rPr>
            </a:br>
            <a:r>
              <a:rPr lang="ru-RU" sz="1400" dirty="0">
                <a:latin typeface="Arial" charset="0"/>
                <a:ea typeface="Calibri" pitchFamily="34" charset="0"/>
                <a:cs typeface="Arial" charset="0"/>
              </a:rPr>
              <a:t/>
            </a:r>
            <a:br>
              <a:rPr lang="ru-RU" sz="1400" dirty="0">
                <a:latin typeface="Arial" charset="0"/>
                <a:ea typeface="Calibri" pitchFamily="34" charset="0"/>
                <a:cs typeface="Arial" charset="0"/>
              </a:rPr>
            </a:br>
            <a:r>
              <a:rPr lang="ru-RU" sz="1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Дополнительная профессиональная  программа </a:t>
            </a:r>
            <a:br>
              <a:rPr lang="ru-RU" sz="1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1400" dirty="0">
                <a:latin typeface="Times New Roman" pitchFamily="18" charset="0"/>
              </a:rPr>
              <a:t>(повышения квалификации в форме виртуальной стажировки)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latin typeface="Times New Roman" pitchFamily="18" charset="0"/>
              </a:rPr>
              <a:t> «Дорожная карта коммуникативного развития педагогов ДОО»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72</a:t>
            </a:r>
            <a:r>
              <a:rPr lang="ru-RU" sz="1400" dirty="0">
                <a:latin typeface="Times New Roman" pitchFamily="18" charset="0"/>
              </a:rPr>
              <a:t> часа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</a:rPr>
            </a:b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10817" y="4509120"/>
            <a:ext cx="6337300" cy="1727200"/>
          </a:xfrm>
        </p:spPr>
        <p:txBody>
          <a:bodyPr>
            <a:normAutofit/>
          </a:bodyPr>
          <a:lstStyle/>
          <a:p>
            <a:pPr algn="r" eaLnBrk="0" hangingPunct="0">
              <a:spcBef>
                <a:spcPct val="0"/>
              </a:spcBef>
            </a:pPr>
            <a:r>
              <a:rPr lang="ru-RU" sz="15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Выполнил </a:t>
            </a:r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слушатель:</a:t>
            </a:r>
          </a:p>
          <a:p>
            <a:pPr algn="r" eaLnBrk="0" hangingPunct="0">
              <a:spcBef>
                <a:spcPct val="0"/>
              </a:spcBef>
            </a:pPr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Головатенко Ольга Алексеевна</a:t>
            </a:r>
          </a:p>
          <a:p>
            <a:pPr algn="r" eaLnBrk="0" hangingPunct="0">
              <a:spcBef>
                <a:spcPct val="0"/>
              </a:spcBef>
            </a:pPr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Воспитатель</a:t>
            </a:r>
          </a:p>
          <a:p>
            <a:pPr algn="r" eaLnBrk="0" hangingPunct="0">
              <a:spcBef>
                <a:spcPct val="0"/>
              </a:spcBef>
            </a:pPr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Сергиев Посад МБДОУ №51</a:t>
            </a:r>
          </a:p>
          <a:p>
            <a:pPr algn="r" eaLnBrk="0" hangingPunct="0">
              <a:spcBef>
                <a:spcPct val="0"/>
              </a:spcBef>
            </a:pPr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olga_nesterov4@mail.ru</a:t>
            </a:r>
          </a:p>
          <a:p>
            <a:pPr eaLnBrk="0" hangingPunct="0">
              <a:spcBef>
                <a:spcPct val="0"/>
              </a:spcBef>
            </a:pPr>
            <a:r>
              <a:rPr lang="ru-RU" sz="15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Москва </a:t>
            </a:r>
            <a:endParaRPr lang="ru-RU" sz="1500" dirty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 eaLnBrk="0" hangingPunct="0">
              <a:spcBef>
                <a:spcPct val="0"/>
              </a:spcBef>
            </a:pPr>
            <a:r>
              <a:rPr lang="ru-RU" sz="1500" dirty="0">
                <a:solidFill>
                  <a:schemeClr val="tx1"/>
                </a:solidFill>
                <a:latin typeface="Times New Roman" pitchFamily="18" charset="0"/>
              </a:rPr>
              <a:t>2018</a:t>
            </a:r>
            <a:endParaRPr lang="ru-RU" sz="1500" dirty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endParaRPr lang="ru-RU" dirty="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" panose="020B0604020202020204" pitchFamily="34" charset="0"/>
              </a:rPr>
              <a:t>Представление собственного опыта профессиональной деятельности по  коммуникативному развитию педагогов ДОО</a:t>
            </a:r>
            <a:endParaRPr lang="ru-RU" sz="1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57200" y="1420950"/>
            <a:ext cx="843528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 данный период работаю над </a:t>
            </a:r>
            <a:r>
              <a:rPr lang="ru-RU" dirty="0" smtClean="0"/>
              <a:t>материалом статьи </a:t>
            </a:r>
            <a:r>
              <a:rPr lang="ru-RU" dirty="0"/>
              <a:t>«Загадка как средство речевого развития детей</a:t>
            </a:r>
            <a:r>
              <a:rPr lang="ru-RU" dirty="0" smtClean="0"/>
              <a:t>». Цель: показать как при использовании загадок развивается  речь детей.</a:t>
            </a:r>
          </a:p>
          <a:p>
            <a:endParaRPr lang="en-US" dirty="0" smtClean="0"/>
          </a:p>
          <a:p>
            <a:r>
              <a:rPr lang="ru-RU" dirty="0" smtClean="0"/>
              <a:t>Изучаю </a:t>
            </a:r>
            <a:r>
              <a:rPr lang="ru-RU" dirty="0"/>
              <a:t>технологию «Дорожное картирование педагога доо</a:t>
            </a:r>
            <a:r>
              <a:rPr lang="ru-RU" dirty="0" smtClean="0"/>
              <a:t>» Цель: повысить мои коммуникативные компетенции.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C</a:t>
            </a:r>
            <a:r>
              <a:rPr lang="ru-RU" dirty="0" smtClean="0"/>
              <a:t>оставляю </a:t>
            </a:r>
            <a:r>
              <a:rPr lang="ru-RU" dirty="0"/>
              <a:t>свою «Дорожную карту коммуникативного развития» для того, чтобы проанализировать собственную коммуникативную деятельность, выявить проблемы, определить направления и способы моего коммуникативного развития.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3654" y="4293096"/>
            <a:ext cx="1862371" cy="2426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11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" panose="020B0604020202020204" pitchFamily="34" charset="0"/>
              </a:rPr>
              <a:t>Портфолио учебных достижений  по курсу «Дорожная карта коммуникативного развития педагогов ДОО»</a:t>
            </a:r>
            <a:endParaRPr lang="ru-RU" sz="1800" dirty="0"/>
          </a:p>
        </p:txBody>
      </p:sp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3313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76269507"/>
              </p:ext>
            </p:extLst>
          </p:nvPr>
        </p:nvGraphicFramePr>
        <p:xfrm>
          <a:off x="910841" y="1194537"/>
          <a:ext cx="7139422" cy="53285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52" name="Слайд" r:id="rId3" imgW="3639413" imgH="2729546" progId="PowerPoint.Slide.12">
                  <p:embed/>
                </p:oleObj>
              </mc:Choice>
              <mc:Fallback>
                <p:oleObj name="Слайд" r:id="rId3" imgW="3639413" imgH="2729546" progId="PowerPoint.Slide.12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0841" y="1194537"/>
                        <a:ext cx="7139422" cy="532859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80552" y="3243056"/>
            <a:ext cx="182896" cy="37188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403648" y="3489501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0734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6302661"/>
            <a:ext cx="4427984" cy="548054"/>
          </a:xfrm>
        </p:spPr>
        <p:txBody>
          <a:bodyPr/>
          <a:lstStyle/>
          <a:p>
            <a:pPr algn="l"/>
            <a:r>
              <a:rPr lang="ru-RU" sz="1200" dirty="0" smtClean="0"/>
              <a:t>Это я при выполнении задания, так как это был первый опыт  написания комментария , да к тому же в авральном режиме.</a:t>
            </a:r>
            <a:endParaRPr lang="ru-RU" sz="1200" dirty="0"/>
          </a:p>
        </p:txBody>
      </p:sp>
      <p:sp>
        <p:nvSpPr>
          <p:cNvPr id="16385" name="Содержимое 2"/>
          <p:cNvSpPr>
            <a:spLocks noGrp="1"/>
          </p:cNvSpPr>
          <p:nvPr>
            <p:ph idx="4294967295"/>
          </p:nvPr>
        </p:nvSpPr>
        <p:spPr>
          <a:xfrm>
            <a:off x="-30052" y="60792"/>
            <a:ext cx="9144000" cy="4321175"/>
          </a:xfrm>
        </p:spPr>
        <p:txBody>
          <a:bodyPr/>
          <a:lstStyle/>
          <a:p>
            <a:pPr marL="609600" indent="-609600" algn="ctr">
              <a:buNone/>
            </a:pPr>
            <a:r>
              <a:rPr lang="ru-RU" sz="2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" panose="020B0604020202020204" pitchFamily="34" charset="0"/>
              </a:rPr>
              <a:t>Виртуальные консультации </a:t>
            </a:r>
            <a:endParaRPr lang="ru-RU" sz="2400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  <a:p>
            <a:pPr marL="609600" indent="-609600" algn="ctr">
              <a:buNone/>
            </a:pPr>
            <a:r>
              <a:rPr lang="ru-RU" sz="1800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         </a:t>
            </a:r>
            <a:r>
              <a:rPr lang="ru-RU" sz="18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Формат </a:t>
            </a:r>
            <a:r>
              <a:rPr lang="ru-RU" sz="18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виртуальных консультаций показался мне полезным и удобным. Можно изучать материал, не торопясь и постепенно усваивать информацию. Новым форматом была консультация в виде презентации «Дорожное картирование коммуникативного роста педагогов ДОО». Эта консультация оказалась наиболее актуальной, так как освещает одну из технологий, открывающих широкие возможности для самообразовательной деятельности воспитателя. Наиболее значимой </a:t>
            </a:r>
            <a:r>
              <a:rPr lang="ru-RU" sz="18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была консультация </a:t>
            </a:r>
            <a:r>
              <a:rPr lang="ru-RU" sz="18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№ 1 «Развитие коммуникативной компетентности педагогов ДОО» В ней подробно описаны тактические приемы для общения педагога с родителями, даны требования к речи педагога, описаны вербальная и невербальная коммуникации. А </a:t>
            </a:r>
            <a:r>
              <a:rPr lang="ru-RU" sz="18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в консультации </a:t>
            </a:r>
            <a:r>
              <a:rPr lang="ru-RU" sz="18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№ 2 «Конструирование профессионального общения» дана полезная информация о психологических типах собеседников, о правилах подготовки и проведения деловой беседы. Я могу применить формат виртуальной консультации для работы с родителями на сайте сада </a:t>
            </a:r>
          </a:p>
          <a:p>
            <a:pPr marL="0" indent="0">
              <a:buNone/>
            </a:pPr>
            <a:r>
              <a:rPr lang="ru-RU" sz="19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/>
            </a:r>
            <a:br>
              <a:rPr lang="ru-RU" sz="19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</a:br>
            <a:endParaRPr lang="ru-RU" sz="1400" dirty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4381080"/>
            <a:ext cx="1955225" cy="200420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9889" y="4337007"/>
            <a:ext cx="4458906" cy="25070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Заголовок 1"/>
          <p:cNvSpPr>
            <a:spLocks noGrp="1"/>
          </p:cNvSpPr>
          <p:nvPr>
            <p:ph type="title"/>
          </p:nvPr>
        </p:nvSpPr>
        <p:spPr>
          <a:xfrm>
            <a:off x="589864" y="175232"/>
            <a:ext cx="8229600" cy="1418019"/>
          </a:xfrm>
        </p:spPr>
        <p:txBody>
          <a:bodyPr/>
          <a:lstStyle/>
          <a:p>
            <a:r>
              <a:rPr lang="ru-RU" sz="2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" panose="020B0604020202020204" pitchFamily="34" charset="0"/>
              </a:rPr>
              <a:t>Виртуальный визит  на сайт ДОО  и  педагога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/>
            </a:r>
            <a:br>
              <a:rPr lang="ru-RU" sz="20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</a:br>
            <a:r>
              <a:rPr lang="ru-RU" sz="2000" dirty="0">
                <a:solidFill>
                  <a:srgbClr val="FF0000"/>
                </a:solidFill>
              </a:rPr>
              <a:t/>
            </a:r>
            <a:br>
              <a:rPr lang="ru-RU" sz="2000" dirty="0">
                <a:solidFill>
                  <a:srgbClr val="FF0000"/>
                </a:solidFill>
              </a:rPr>
            </a:br>
            <a:r>
              <a:rPr lang="ru-RU" sz="1800" dirty="0">
                <a:solidFill>
                  <a:srgbClr val="FF0000"/>
                </a:solidFill>
              </a:rPr>
              <a:t/>
            </a:r>
            <a:br>
              <a:rPr lang="ru-RU" sz="1800" dirty="0">
                <a:solidFill>
                  <a:srgbClr val="FF0000"/>
                </a:solidFill>
              </a:rPr>
            </a:br>
            <a:r>
              <a:rPr lang="ru-RU" sz="1800" dirty="0">
                <a:solidFill>
                  <a:srgbClr val="FF0000"/>
                </a:solidFill>
              </a:rPr>
              <a:t/>
            </a:r>
            <a:br>
              <a:rPr lang="ru-RU" sz="1800" dirty="0">
                <a:solidFill>
                  <a:srgbClr val="FF0000"/>
                </a:solidFill>
              </a:rPr>
            </a:b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25602" name="Содержимое 2"/>
          <p:cNvSpPr>
            <a:spLocks noGrp="1"/>
          </p:cNvSpPr>
          <p:nvPr>
            <p:ph idx="1"/>
          </p:nvPr>
        </p:nvSpPr>
        <p:spPr>
          <a:xfrm>
            <a:off x="395288" y="2420888"/>
            <a:ext cx="8229600" cy="3960862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endParaRPr lang="ru-RU" dirty="0"/>
          </a:p>
          <a:p>
            <a:pPr marL="0" indent="0">
              <a:buFont typeface="Arial" charset="0"/>
              <a:buNone/>
            </a:pPr>
            <a:endParaRPr lang="ru-RU" dirty="0"/>
          </a:p>
          <a:p>
            <a:pPr marL="0" indent="0">
              <a:buFont typeface="Arial" charset="0"/>
              <a:buNone/>
            </a:pPr>
            <a:endParaRPr lang="ru-RU" dirty="0"/>
          </a:p>
        </p:txBody>
      </p:sp>
      <p:pic>
        <p:nvPicPr>
          <p:cNvPr id="14337" name="Picture 1" descr="https://push-romashka23.edumsko.ru/uploads/3000/3007/generalimage/.thumbs/200x150/EMBLEMA_ROMAShK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990" y="683379"/>
            <a:ext cx="2317059" cy="1737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3551040" y="476672"/>
            <a:ext cx="3119437" cy="26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7100" y="610816"/>
            <a:ext cx="3922539" cy="224624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67777" y="2480334"/>
            <a:ext cx="416407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https://push-romashka23.edumsko.ru</a:t>
            </a:r>
            <a:r>
              <a:rPr lang="en-US" sz="1100" dirty="0"/>
              <a:t>/</a:t>
            </a:r>
            <a:endParaRPr lang="ru-RU" sz="11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0885" y="4667135"/>
            <a:ext cx="2619375" cy="190023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78862" y="2878333"/>
            <a:ext cx="6397394" cy="37190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«Век живи- век учись.» На сайтах сада и воспитателя </a:t>
            </a:r>
            <a:r>
              <a:rPr lang="ru-RU" dirty="0" err="1"/>
              <a:t>Гимон</a:t>
            </a:r>
            <a:r>
              <a:rPr lang="ru-RU" dirty="0"/>
              <a:t> Нины Петровны представлена новая технология, которая меня очень заинтересовала. «Веб-</a:t>
            </a:r>
            <a:r>
              <a:rPr lang="ru-RU" dirty="0" err="1"/>
              <a:t>квесты</a:t>
            </a:r>
            <a:r>
              <a:rPr lang="ru-RU" dirty="0"/>
              <a:t>» для детей и родителей. Это что-то новенькое и думаю, очень заинтересует детей. Информацию можно варьировать, вставлять любые задания и на базе одной сказки обсудить или исследовать любой вопрос. С большим интересом изучила «Дорожную карту» воспитателя </a:t>
            </a:r>
            <a:r>
              <a:rPr lang="ru-RU" dirty="0" err="1"/>
              <a:t>Гимон</a:t>
            </a:r>
            <a:r>
              <a:rPr lang="ru-RU" dirty="0"/>
              <a:t> Н. П.  в ней отражено огромное желание познавать как можно больше нового, измениться, стать компетентнее. На данный момент составляю свою «Дорожную карту». Это выведет меня на новый уровень коммуникативного развития. «Где хотенье, там и уменье»</a:t>
            </a:r>
          </a:p>
        </p:txBody>
      </p:sp>
    </p:spTree>
    <p:extLst>
      <p:ext uri="{BB962C8B-B14F-4D97-AF65-F5344CB8AC3E}">
        <p14:creationId xmlns:p14="http://schemas.microsoft.com/office/powerpoint/2010/main" val="2577829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9548" y="188640"/>
            <a:ext cx="8229600" cy="705534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8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" panose="020B0604020202020204" pitchFamily="34" charset="0"/>
              </a:rPr>
              <a:t>Экспертный практикум «Педагог Подмосковья» </a:t>
            </a:r>
            <a:br>
              <a:rPr lang="ru-RU" sz="28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" panose="020B0604020202020204" pitchFamily="34" charset="0"/>
              </a:rPr>
            </a:br>
            <a:r>
              <a:rPr lang="ru-RU" sz="2000" dirty="0" smtClean="0">
                <a:solidFill>
                  <a:srgbClr val="FF0000"/>
                </a:solidFill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endParaRPr lang="ru-RU" sz="2000" dirty="0"/>
          </a:p>
        </p:txBody>
      </p:sp>
      <p:sp>
        <p:nvSpPr>
          <p:cNvPr id="24578" name="Содержимое 2"/>
          <p:cNvSpPr>
            <a:spLocks noGrp="1"/>
          </p:cNvSpPr>
          <p:nvPr>
            <p:ph idx="1"/>
          </p:nvPr>
        </p:nvSpPr>
        <p:spPr>
          <a:xfrm>
            <a:off x="4619387" y="536123"/>
            <a:ext cx="4259270" cy="300379"/>
          </a:xfrm>
        </p:spPr>
        <p:txBody>
          <a:bodyPr/>
          <a:lstStyle/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https://nsportal.ru/irina-alekseevna-chernuha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65" y="524842"/>
            <a:ext cx="398538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/>
              <a:t>https://shlemko-ds52kotenok.edumsko.ru/</a:t>
            </a:r>
            <a:endParaRPr lang="ru-RU" sz="16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5893" y="909769"/>
            <a:ext cx="4770839" cy="206187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1606" y="4797152"/>
            <a:ext cx="2411636" cy="190174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39424" y="3188944"/>
            <a:ext cx="68580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«Самое главное в обучении – удивлять». Сайт старшего воспитателя Шлемко Анастасии Ивановны произвел на меня потрясающее впечатление, как будто я зашла в библиотеку и у меня разбежались глаза. Захотелось все прочитать, посмотреть, применить в работе. На сайте воспитателя Ирины Алексеевны Чернуха мне немного не хватило информации по мероприятиям. Заполняя экспертное заключение, я поняла какие требования предъявляются к оформлению и наполняемости сайта. Этот опыт понадобится мне при создании собственного сайта. </a:t>
            </a:r>
            <a:endParaRPr lang="ru-RU" dirty="0" smtClean="0"/>
          </a:p>
          <a:p>
            <a:pPr algn="ctr"/>
            <a:r>
              <a:rPr lang="ru-RU" dirty="0" smtClean="0"/>
              <a:t>«</a:t>
            </a:r>
            <a:r>
              <a:rPr lang="ru-RU" dirty="0"/>
              <a:t>Грамоте учиться- всегда пригодится»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579" y="860064"/>
            <a:ext cx="3556341" cy="21115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192" y="621917"/>
            <a:ext cx="8435975" cy="21602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" panose="020B0604020202020204" pitchFamily="34" charset="0"/>
              </a:rPr>
              <a:t>Форум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/>
            </a:r>
            <a:br>
              <a:rPr lang="ru-RU" sz="24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</a:b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753" y="899207"/>
            <a:ext cx="3549951" cy="164992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11560" y="560653"/>
            <a:ext cx="72728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https://portalpedagoga.ru/servisy/publik/prevu.php?razdel=doshkolnoe&amp;p=1</a:t>
            </a:r>
            <a:endParaRPr lang="ru-RU" sz="16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5347" y="4597003"/>
            <a:ext cx="2353760" cy="1838875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36313" y="5516440"/>
            <a:ext cx="684145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НО огромный минус портала – отсутствие хотя бы минимальной навигации по виду и тематике работ. А пролистывать 2650 страниц – это непозволительная трата </a:t>
            </a:r>
            <a:r>
              <a:rPr lang="ru-RU" dirty="0" smtClean="0"/>
              <a:t>времени</a:t>
            </a:r>
            <a:r>
              <a:rPr lang="ru-RU" dirty="0"/>
              <a:t> </a:t>
            </a:r>
            <a:r>
              <a:rPr lang="ru-RU" dirty="0" smtClean="0"/>
              <a:t>и сил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87056" y="2636491"/>
            <a:ext cx="796424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На «Портале Педагога» представлены материалы по различным областям образовательной деятельности, сценарии тематических утренников и развлечений, а также методические разработки, планирования, статьи. Много интересных работ, которые можно было бы изучить и применить на практике. Для себя я скопировала интересующий меня материал по работе с родителями, по речевому развитию, по профессиональным компетенциям педагога. «С миру по нитке – голому рубаха»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5"/>
            <a:ext cx="8435975" cy="21602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" panose="020B0604020202020204" pitchFamily="34" charset="0"/>
              </a:rPr>
              <a:t>Итоговый форум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/>
            </a:r>
            <a:br>
              <a:rPr lang="ru-RU" sz="24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</a:b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9458" name="Содержимое 2"/>
          <p:cNvSpPr>
            <a:spLocks noGrp="1"/>
          </p:cNvSpPr>
          <p:nvPr>
            <p:ph idx="1"/>
          </p:nvPr>
        </p:nvSpPr>
        <p:spPr>
          <a:xfrm>
            <a:off x="457200" y="836613"/>
            <a:ext cx="8229600" cy="369332"/>
          </a:xfrm>
        </p:spPr>
        <p:txBody>
          <a:bodyPr/>
          <a:lstStyle/>
          <a:p>
            <a:endParaRPr lang="ru-RU" sz="2000" dirty="0"/>
          </a:p>
          <a:p>
            <a:pPr marL="0" indent="0">
              <a:buNone/>
            </a:pPr>
            <a:endParaRPr lang="ru-RU" sz="2000" dirty="0"/>
          </a:p>
          <a:p>
            <a:endParaRPr lang="ru-RU" sz="2000" dirty="0"/>
          </a:p>
          <a:p>
            <a:endParaRPr lang="ru-RU" sz="2000" dirty="0"/>
          </a:p>
          <a:p>
            <a:pPr>
              <a:buFont typeface="Arial" charset="0"/>
              <a:buNone/>
            </a:pPr>
            <a:endParaRPr lang="ru-RU" sz="2000" dirty="0"/>
          </a:p>
          <a:p>
            <a:pPr>
              <a:buFont typeface="Arial" charset="0"/>
              <a:buNone/>
            </a:pPr>
            <a:r>
              <a:rPr lang="ru-RU" sz="2000" dirty="0"/>
              <a:t> </a:t>
            </a:r>
          </a:p>
          <a:p>
            <a:pPr>
              <a:buFont typeface="Arial" charset="0"/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4727" y="836613"/>
            <a:ext cx="82809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b="11264"/>
          <a:stretch/>
        </p:blipFill>
        <p:spPr>
          <a:xfrm>
            <a:off x="162142" y="5363512"/>
            <a:ext cx="2681665" cy="146247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930" y="348812"/>
            <a:ext cx="3138533" cy="103111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757097"/>
            <a:ext cx="2066869" cy="140116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7940" y="410085"/>
            <a:ext cx="2160324" cy="118062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/>
          <a:srcRect b="25721"/>
          <a:stretch/>
        </p:blipFill>
        <p:spPr>
          <a:xfrm>
            <a:off x="1259632" y="1288747"/>
            <a:ext cx="3170749" cy="109073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6724142" y="43559"/>
            <a:ext cx="20778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/>
              <a:t>http://mocdo.ggtu.ru</a:t>
            </a:r>
            <a:r>
              <a:rPr lang="en-US" dirty="0"/>
              <a:t>/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587822" y="2154017"/>
            <a:ext cx="252825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/>
              <a:t>https://intranet.mosreg.ru/</a:t>
            </a:r>
            <a:endParaRPr lang="ru-RU" sz="16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95930" y="43559"/>
            <a:ext cx="301018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/>
              <a:t>https://</a:t>
            </a:r>
            <a:r>
              <a:rPr lang="ru-RU" sz="1600" dirty="0"/>
              <a:t>наше-</a:t>
            </a:r>
            <a:r>
              <a:rPr lang="ru-RU" sz="1600" dirty="0" err="1"/>
              <a:t>подмосковье.рф</a:t>
            </a:r>
            <a:r>
              <a:rPr lang="ru-RU" sz="1600" dirty="0"/>
              <a:t>/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751605" y="2173040"/>
            <a:ext cx="24482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https://</a:t>
            </a:r>
            <a:r>
              <a:rPr lang="en-US" sz="1600" dirty="0" smtClean="0"/>
              <a:t>portalpedagoga.ru</a:t>
            </a:r>
            <a:endParaRPr lang="en-US" sz="16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95930" y="2644196"/>
            <a:ext cx="862967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Задание было очень объемным. Анализ предложенных сайтов и написание комментария совсем не оставил времени для общения с коллегами на форуме. А скорее всего мы просто не были готовы к этому. Интранет- портал -  материала очень мало, но есть интересные работы. На Сайте «Педагог Подмосковья» можно изучить федеральные законы и постановления по вопросам образования, ФГОС. По теме «Коммуникативное развитие участников образовательного процесса» меня больше всего заинтересовал Портал педагога -  насыщенный материалом по всем образовательным областям сайт. Много интересных работ, которые можно было бы изучить и </a:t>
            </a:r>
            <a:r>
              <a:rPr lang="ru-RU" dirty="0" smtClean="0"/>
              <a:t>применить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3136102" y="5765741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/>
              <a:t>«</a:t>
            </a:r>
            <a:r>
              <a:rPr lang="ru-RU" dirty="0"/>
              <a:t>Не бойся, когда не знаешь: страшно, когда знать не хочется.»</a:t>
            </a:r>
          </a:p>
        </p:txBody>
      </p:sp>
    </p:spTree>
    <p:extLst>
      <p:ext uri="{BB962C8B-B14F-4D97-AF65-F5344CB8AC3E}">
        <p14:creationId xmlns:p14="http://schemas.microsoft.com/office/powerpoint/2010/main" val="2861247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1"/>
          <p:cNvSpPr>
            <a:spLocks noChangeArrowheads="1"/>
          </p:cNvSpPr>
          <p:nvPr/>
        </p:nvSpPr>
        <p:spPr bwMode="auto">
          <a:xfrm>
            <a:off x="323528" y="260648"/>
            <a:ext cx="778668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24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" panose="020B0604020202020204" pitchFamily="34" charset="0"/>
              </a:rPr>
              <a:t>Мое профессиональное  </a:t>
            </a:r>
            <a:r>
              <a:rPr lang="ru-RU" sz="2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" panose="020B0604020202020204" pitchFamily="34" charset="0"/>
              </a:rPr>
              <a:t>мнение о содержании программы </a:t>
            </a:r>
            <a:r>
              <a:rPr lang="ru-RU" sz="24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" panose="020B0604020202020204" pitchFamily="34" charset="0"/>
              </a:rPr>
              <a:t>курсов</a:t>
            </a:r>
            <a:endParaRPr lang="ru-RU" sz="24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30724" name="Прямоугольник 4"/>
          <p:cNvSpPr>
            <a:spLocks noChangeArrowheads="1"/>
          </p:cNvSpPr>
          <p:nvPr/>
        </p:nvSpPr>
        <p:spPr bwMode="auto">
          <a:xfrm>
            <a:off x="2286000" y="2967038"/>
            <a:ext cx="45720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dirty="0">
                <a:latin typeface="Calibri" pitchFamily="34" charset="0"/>
              </a:rPr>
              <a:t>.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4710861"/>
            <a:ext cx="2451800" cy="214713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29896" y="1294540"/>
            <a:ext cx="783053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Я решила пройти курсы по теме «Дорожная карта коммуникативного развития  педагогов ДОО» чтобы повысить свою коммуникативную</a:t>
            </a:r>
          </a:p>
          <a:p>
            <a:pPr algn="ctr"/>
            <a:r>
              <a:rPr lang="ru-RU" dirty="0" smtClean="0"/>
              <a:t>компетентность</a:t>
            </a:r>
            <a:r>
              <a:rPr lang="ru-RU" dirty="0"/>
              <a:t>. Именно эта технология позволяет объективно провести анализ коммуникативной деятельности, определить четкий план действий по устранению проблем, наметить сроки и цели. Мне бы хотелось больше времени уделить на курсах практическим занятиям, тренингам, рассказам из опыта Татьяны Витальевны. Считаю, что 72 часа – это очень мало. Хотя этому можно учиться всю жизнь. Я собираюсь освоить эту технологию и повысить свою профессиональную и коммуникативную компетенции. Я бы рекомендовала коллегам данные курсы, потому что нет предела совершенству и каждый сможет вынести что-то полезное для себя. Учиться никогда не поздно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495" y="4759202"/>
            <a:ext cx="2088232" cy="2008680"/>
          </a:xfrm>
          <a:prstGeom prst="rect">
            <a:avLst/>
          </a:prstGeom>
        </p:spPr>
      </p:pic>
      <p:sp>
        <p:nvSpPr>
          <p:cNvPr id="33796" name="Rectangle 1"/>
          <p:cNvSpPr>
            <a:spLocks noChangeArrowheads="1"/>
          </p:cNvSpPr>
          <p:nvPr/>
        </p:nvSpPr>
        <p:spPr bwMode="auto">
          <a:xfrm>
            <a:off x="323404" y="0"/>
            <a:ext cx="8465754" cy="19516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just"/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ru-RU" sz="24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" panose="020B0604020202020204" pitchFamily="34" charset="0"/>
              </a:rPr>
              <a:t>Мое профессиональное </a:t>
            </a:r>
            <a:r>
              <a:rPr lang="ru-RU" sz="2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" panose="020B0604020202020204" pitchFamily="34" charset="0"/>
              </a:rPr>
              <a:t>мнение о проведении курсов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AutoNum type="arabicPeriod"/>
            </a:pP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AutoNum type="arabicPeriod"/>
            </a:pP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AutoNum type="arabicPeriod"/>
            </a:pP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7504" y="983284"/>
            <a:ext cx="853763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Для меня форма обучения была не очень удобной. Мне бы хотелось чередовать очные занятия с электронным практикумом. Написания комментариев было для меня испытанием, я никогда раньше этого не делала. </a:t>
            </a:r>
            <a:r>
              <a:rPr lang="ru-RU" dirty="0" err="1"/>
              <a:t>Синквейн</a:t>
            </a:r>
            <a:r>
              <a:rPr lang="ru-RU" dirty="0"/>
              <a:t>, Кластер – интересная техника. Что-то подобное я использую при работе с информацией. В процессе курсов я смогла совершенствовать умение сравнивать и сопоставлять информацию из нескольких источников; умение сжато и логически грамотно изложить обобщенную информацию, умение вырабатывать рекомендации по решению конкретной проблемы на основании полученной информации, умение обосновать свои выводы. В дальнейшем мне бы хотелось создать свое электронное портфолио, сайт, овладеть методиками создания собственного электронного дидактического материала. Авторам программы желаю новых творческих свершений и успехов на этом поприще. </a:t>
            </a:r>
          </a:p>
          <a:p>
            <a:pPr algn="ctr"/>
            <a:r>
              <a:rPr lang="ru-RU" dirty="0"/>
              <a:t>«Сейте разумное, доброе, вечное, </a:t>
            </a:r>
          </a:p>
          <a:p>
            <a:pPr algn="ctr"/>
            <a:r>
              <a:rPr lang="ru-RU" dirty="0"/>
              <a:t>Сейте! Спасибо вам скажет сердечное </a:t>
            </a:r>
          </a:p>
          <a:p>
            <a:pPr algn="ctr"/>
            <a:r>
              <a:rPr lang="ru-RU" dirty="0"/>
              <a:t>Русский народ ...» </a:t>
            </a:r>
            <a:endParaRPr lang="ru-RU" dirty="0" smtClean="0"/>
          </a:p>
          <a:p>
            <a:pPr algn="ctr"/>
            <a:r>
              <a:rPr lang="ru-RU" dirty="0"/>
              <a:t> </a:t>
            </a:r>
            <a:r>
              <a:rPr lang="ru-RU" dirty="0" smtClean="0"/>
              <a:t>                                 Некрасов </a:t>
            </a:r>
            <a:r>
              <a:rPr lang="ru-RU" dirty="0"/>
              <a:t>Н</a:t>
            </a:r>
            <a:r>
              <a:rPr lang="ru-RU" dirty="0" smtClean="0"/>
              <a:t>. А.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936898"/>
          </a:xfrm>
        </p:spPr>
        <p:txBody>
          <a:bodyPr>
            <a:normAutofit fontScale="90000"/>
          </a:bodyPr>
          <a:lstStyle/>
          <a:p>
            <a:r>
              <a:rPr lang="ru-RU" sz="40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ru-RU" sz="24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" panose="020B0604020202020204" pitchFamily="34" charset="0"/>
              </a:rPr>
              <a:t>Мое </a:t>
            </a:r>
            <a:r>
              <a:rPr lang="ru-RU" sz="27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" panose="020B0604020202020204" pitchFamily="34" charset="0"/>
              </a:rPr>
              <a:t>п</a:t>
            </a:r>
            <a:r>
              <a:rPr lang="ru-RU" sz="27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" panose="020B0604020202020204" pitchFamily="34" charset="0"/>
              </a:rPr>
              <a:t>рофессиональное </a:t>
            </a:r>
            <a:r>
              <a:rPr lang="ru-RU" sz="27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" panose="020B0604020202020204" pitchFamily="34" charset="0"/>
              </a:rPr>
              <a:t>мнение о «Дорожной карте» коммуникативного развития педагогов ДОО</a:t>
            </a:r>
            <a:r>
              <a:rPr lang="ru-RU" sz="4000" dirty="0"/>
              <a:t/>
            </a:r>
            <a:br>
              <a:rPr lang="ru-RU" sz="4000" dirty="0"/>
            </a:br>
            <a:r>
              <a:rPr lang="ru-RU" sz="1600" dirty="0"/>
              <a:t/>
            </a:r>
            <a:br>
              <a:rPr lang="ru-RU" sz="1600" dirty="0"/>
            </a:br>
            <a:endParaRPr lang="ru-RU" sz="16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3294112" y="1125538"/>
            <a:ext cx="24482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err="1"/>
              <a:t>Синквейн</a:t>
            </a:r>
            <a:r>
              <a:rPr lang="ru-RU" sz="2000" dirty="0"/>
              <a:t> «Дорожная карта»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1951672"/>
            <a:ext cx="903649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/>
              <a:t>Актуальная, </a:t>
            </a:r>
            <a:r>
              <a:rPr lang="ru-RU" sz="2000" dirty="0" smtClean="0"/>
              <a:t>творческая</a:t>
            </a:r>
          </a:p>
          <a:p>
            <a:pPr algn="ctr"/>
            <a:endParaRPr lang="ru-RU" sz="2000" dirty="0"/>
          </a:p>
          <a:p>
            <a:pPr algn="ctr"/>
            <a:r>
              <a:rPr lang="ru-RU" sz="2000" dirty="0"/>
              <a:t>Анализировать, </a:t>
            </a:r>
            <a:r>
              <a:rPr lang="ru-RU" sz="2000" dirty="0" smtClean="0"/>
              <a:t>планировать, совершенствовать</a:t>
            </a:r>
          </a:p>
          <a:p>
            <a:pPr algn="ctr"/>
            <a:endParaRPr lang="ru-RU" sz="2000" dirty="0"/>
          </a:p>
          <a:p>
            <a:pPr algn="ctr"/>
            <a:r>
              <a:rPr lang="ru-RU" sz="2000" dirty="0"/>
              <a:t>Узнать можно лишь тогда, когда учишься; дойти можно лишь тогда, когда </a:t>
            </a:r>
            <a:r>
              <a:rPr lang="ru-RU" sz="2000" dirty="0" smtClean="0"/>
              <a:t>идешь</a:t>
            </a:r>
          </a:p>
          <a:p>
            <a:pPr algn="ctr"/>
            <a:endParaRPr lang="ru-RU" sz="2000" dirty="0"/>
          </a:p>
          <a:p>
            <a:pPr algn="ctr"/>
            <a:r>
              <a:rPr lang="ru-RU" sz="2000" dirty="0" smtClean="0"/>
              <a:t>Маршрут</a:t>
            </a:r>
            <a:endParaRPr lang="ru-RU" sz="20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2080" y="3615515"/>
            <a:ext cx="1871455" cy="31630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Содержимое 2"/>
          <p:cNvSpPr>
            <a:spLocks noGrp="1"/>
          </p:cNvSpPr>
          <p:nvPr>
            <p:ph idx="1"/>
          </p:nvPr>
        </p:nvSpPr>
        <p:spPr>
          <a:xfrm>
            <a:off x="791072" y="6237312"/>
            <a:ext cx="6912768" cy="504056"/>
          </a:xfrm>
        </p:spPr>
        <p:txBody>
          <a:bodyPr/>
          <a:lstStyle/>
          <a:p>
            <a:pPr algn="ctr">
              <a:buFont typeface="Arial" charset="0"/>
              <a:buNone/>
            </a:pPr>
            <a:endParaRPr lang="en-US" sz="1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99296" y="4164040"/>
            <a:ext cx="4320480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dirty="0"/>
          </a:p>
          <a:p>
            <a:r>
              <a:rPr lang="ru-RU" dirty="0" smtClean="0"/>
              <a:t>НП </a:t>
            </a:r>
            <a:r>
              <a:rPr lang="ru-RU" dirty="0"/>
              <a:t>ВПО «Институт международных социально-гуманитарных связей» диплом о профессиональной переподготовке 772403659584 «Дошкольная педагогика. Воспитатель» 504ч</a:t>
            </a: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358" y="2342480"/>
            <a:ext cx="2851889" cy="173111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3501" y="2289836"/>
            <a:ext cx="2520280" cy="117949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/>
          <a:srcRect r="33324" b="18060"/>
          <a:stretch/>
        </p:blipFill>
        <p:spPr>
          <a:xfrm>
            <a:off x="3999296" y="2310807"/>
            <a:ext cx="2520280" cy="181481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1" t="2401" r="20474" b="18599"/>
          <a:stretch/>
        </p:blipFill>
        <p:spPr>
          <a:xfrm>
            <a:off x="5330355" y="250632"/>
            <a:ext cx="2443286" cy="169184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30265" y="331630"/>
            <a:ext cx="467489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Головатенко Ольга Алексеевна Воспитатель I категории. </a:t>
            </a:r>
          </a:p>
          <a:p>
            <a:r>
              <a:rPr lang="ru-RU" dirty="0"/>
              <a:t>Стаж работы 17лет </a:t>
            </a:r>
            <a:endParaRPr lang="ru-RU" dirty="0" smtClean="0"/>
          </a:p>
          <a:p>
            <a:r>
              <a:rPr lang="ru-RU" dirty="0" smtClean="0"/>
              <a:t>Приоритетное направление в педагогической деятельности: художественно-эстетическое развитие детей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64449" y="4199985"/>
            <a:ext cx="324765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Образование Закончила Майкопское училище искусств по специальности народные инструменты (аккордеон) присвоенная квалификация преподаватель диплом УТ №238406 1991г-1996г</a:t>
            </a:r>
          </a:p>
        </p:txBody>
      </p:sp>
    </p:spTree>
    <p:extLst>
      <p:ext uri="{BB962C8B-B14F-4D97-AF65-F5344CB8AC3E}">
        <p14:creationId xmlns:p14="http://schemas.microsoft.com/office/powerpoint/2010/main" val="4202091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936898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" panose="020B0604020202020204" pitchFamily="34" charset="0"/>
              </a:rPr>
              <a:t>Мои пожелания </a:t>
            </a:r>
            <a:r>
              <a:rPr lang="ru-RU" sz="27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" panose="020B0604020202020204" pitchFamily="34" charset="0"/>
              </a:rPr>
              <a:t>коллегам и организаторам курса</a:t>
            </a:r>
            <a:r>
              <a:rPr lang="ru-RU" sz="4000" dirty="0"/>
              <a:t/>
            </a:r>
            <a:br>
              <a:rPr lang="ru-RU" sz="4000" dirty="0"/>
            </a:br>
            <a:r>
              <a:rPr lang="ru-RU" sz="1600" dirty="0"/>
              <a:t/>
            </a:r>
            <a:br>
              <a:rPr lang="ru-RU" sz="1600" dirty="0"/>
            </a:br>
            <a:endParaRPr lang="ru-RU" sz="1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39651" y="983737"/>
            <a:ext cx="626469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Уважаемые коллеги! </a:t>
            </a:r>
            <a:endParaRPr lang="ru-RU" sz="2400" dirty="0" smtClean="0"/>
          </a:p>
          <a:p>
            <a:pPr algn="ctr"/>
            <a:r>
              <a:rPr lang="ru-RU" sz="2400" dirty="0" smtClean="0"/>
              <a:t>Спасибо </a:t>
            </a:r>
            <a:r>
              <a:rPr lang="ru-RU" sz="2400" dirty="0"/>
              <a:t>за внимание. </a:t>
            </a:r>
            <a:endParaRPr lang="ru-RU" sz="2400" dirty="0" smtClean="0"/>
          </a:p>
          <a:p>
            <a:pPr algn="ctr"/>
            <a:r>
              <a:rPr lang="ru-RU" sz="2400" dirty="0" smtClean="0"/>
              <a:t>Желаю </a:t>
            </a:r>
            <a:r>
              <a:rPr lang="ru-RU" sz="2400" dirty="0"/>
              <a:t>творческих успехов , новых дорог, </a:t>
            </a:r>
            <a:r>
              <a:rPr lang="ru-RU" sz="2400" dirty="0" smtClean="0"/>
              <a:t>неисчерпаемой </a:t>
            </a:r>
            <a:r>
              <a:rPr lang="ru-RU" sz="2400" dirty="0"/>
              <a:t>фантазии и </a:t>
            </a:r>
            <a:r>
              <a:rPr lang="ru-RU" sz="2400" dirty="0" smtClean="0"/>
              <a:t>нескончаемого </a:t>
            </a:r>
            <a:r>
              <a:rPr lang="ru-RU" sz="2400" dirty="0"/>
              <a:t>энтузиазма!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9651" y="3068960"/>
            <a:ext cx="6264696" cy="35238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9265" t="19551" r="10442" b="26900"/>
          <a:stretch/>
        </p:blipFill>
        <p:spPr>
          <a:xfrm>
            <a:off x="199182" y="3943957"/>
            <a:ext cx="1583950" cy="155348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/>
          <a:srcRect l="6129" r="8057"/>
          <a:stretch/>
        </p:blipFill>
        <p:spPr>
          <a:xfrm>
            <a:off x="6866335" y="3008999"/>
            <a:ext cx="2231876" cy="253935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/>
          <a:srcRect t="-1" r="8716" b="4098"/>
          <a:stretch/>
        </p:blipFill>
        <p:spPr>
          <a:xfrm flipV="1">
            <a:off x="467544" y="5589240"/>
            <a:ext cx="7848872" cy="504054"/>
          </a:xfrm>
          <a:prstGeom prst="rect">
            <a:avLst/>
          </a:prstGeom>
        </p:spPr>
      </p:pic>
      <p:sp>
        <p:nvSpPr>
          <p:cNvPr id="12" name="Блок-схема: узел 11"/>
          <p:cNvSpPr/>
          <p:nvPr/>
        </p:nvSpPr>
        <p:spPr>
          <a:xfrm>
            <a:off x="464955" y="5745832"/>
            <a:ext cx="229631" cy="192016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99792" y="5718373"/>
            <a:ext cx="256054" cy="21947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05772" y="5718373"/>
            <a:ext cx="256054" cy="21947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83725" y="5718889"/>
            <a:ext cx="256054" cy="219475"/>
          </a:xfrm>
          <a:prstGeom prst="rect">
            <a:avLst/>
          </a:prstGeom>
        </p:spPr>
      </p:pic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199182" y="364967"/>
            <a:ext cx="7829201" cy="2562069"/>
          </a:xfrm>
        </p:spPr>
        <p:txBody>
          <a:bodyPr/>
          <a:lstStyle/>
          <a:p>
            <a:r>
              <a:rPr lang="ru-RU" sz="1100" dirty="0"/>
              <a:t/>
            </a:r>
            <a:br>
              <a:rPr lang="ru-RU" sz="1100" dirty="0"/>
            </a:br>
            <a:r>
              <a:rPr lang="ru-RU" sz="1100" dirty="0" smtClean="0"/>
              <a:t/>
            </a:r>
            <a:br>
              <a:rPr lang="ru-RU" sz="1100" dirty="0" smtClean="0"/>
            </a:br>
            <a:r>
              <a:rPr lang="ru-RU" sz="1100" dirty="0"/>
              <a:t/>
            </a:r>
            <a:br>
              <a:rPr lang="ru-RU" sz="1100" dirty="0"/>
            </a:br>
            <a:r>
              <a:rPr lang="ru-RU" sz="1100" dirty="0" smtClean="0"/>
              <a:t/>
            </a:r>
            <a:br>
              <a:rPr lang="ru-RU" sz="1100" dirty="0" smtClean="0"/>
            </a:br>
            <a:endParaRPr lang="ru-RU" sz="11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344282" y="6002710"/>
            <a:ext cx="6976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2018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2479005" y="5974413"/>
            <a:ext cx="6976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2019</a:t>
            </a:r>
            <a:endParaRPr lang="ru-RU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4596696" y="5908065"/>
            <a:ext cx="6976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2020</a:t>
            </a:r>
            <a:endParaRPr 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6540203" y="5935625"/>
            <a:ext cx="6976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2021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67276" y="771129"/>
            <a:ext cx="544447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Мне бы хотелось повысить уровень коммуникативных знаний. Приобрести навыки и умения в вербальном и невербальном общении. Научиться отстаивать свою точку зрения в диалоге и при публичном выступлении. Устанавливать доверительные отношения с родителями и детьми.  </a:t>
            </a:r>
            <a:r>
              <a:rPr lang="ru-RU" dirty="0" smtClean="0"/>
              <a:t>Повысить уровень ИКТ компетенций. Стремлюсь </a:t>
            </a:r>
            <a:r>
              <a:rPr lang="ru-RU" dirty="0"/>
              <a:t>к тому, чтоб моя речь служила образцом для детей, была грамотной, правильной, точной, логичной, выразительной</a:t>
            </a:r>
            <a:r>
              <a:rPr lang="ru-RU" dirty="0" smtClean="0"/>
              <a:t>. </a:t>
            </a:r>
          </a:p>
          <a:p>
            <a:pPr algn="ctr"/>
            <a:r>
              <a:rPr lang="ru-RU" dirty="0" smtClean="0"/>
              <a:t>Я могу это сделать!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286000" y="31058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66192" y="127071"/>
            <a:ext cx="717395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Желаемый путь коммуникативного развития 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0781524">
            <a:off x="583781" y="4816208"/>
            <a:ext cx="6427727" cy="5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732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" panose="020B0604020202020204" pitchFamily="34" charset="0"/>
              </a:rPr>
              <a:t>Анализ собственных коммуникативных умений</a:t>
            </a:r>
            <a:endParaRPr lang="ru-RU" sz="1800" dirty="0"/>
          </a:p>
        </p:txBody>
      </p:sp>
      <p:sp>
        <p:nvSpPr>
          <p:cNvPr id="23554" name="Содержимое 2"/>
          <p:cNvSpPr>
            <a:spLocks noGrp="1"/>
          </p:cNvSpPr>
          <p:nvPr>
            <p:ph idx="1"/>
          </p:nvPr>
        </p:nvSpPr>
        <p:spPr>
          <a:xfrm>
            <a:off x="251520" y="1268760"/>
            <a:ext cx="8229600" cy="4680942"/>
          </a:xfrm>
        </p:spPr>
        <p:txBody>
          <a:bodyPr/>
          <a:lstStyle/>
          <a:p>
            <a:pPr marL="0" indent="0" algn="ctr">
              <a:buFont typeface="Arial" charset="0"/>
              <a:buNone/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Для анализа собственных коммуникативных умений я использовала три методики: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Методика оценки агрессивности педагога А. Ассингера</a:t>
            </a:r>
          </a:p>
          <a:p>
            <a:pPr marL="0" indent="0" algn="ctr"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Тест  позволяет определить, достаточно ли педагог корректен в отношениях со своими коллегами, учениками и легко ли им общаться с ним.</a:t>
            </a:r>
          </a:p>
          <a:p>
            <a:pPr marL="0" indent="0" algn="ctr">
              <a:buNone/>
            </a:pP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Оценка уровня общительности (тест В.Ф. Ряховского)</a:t>
            </a:r>
          </a:p>
          <a:p>
            <a:pPr marL="0" indent="0" algn="ctr"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Тест содержит возможность определить уровень коммуникабельности человека</a:t>
            </a:r>
          </a:p>
          <a:p>
            <a:pPr marL="0" indent="0" algn="ctr">
              <a:buNone/>
            </a:pP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Диагностика уровня эмпатии (И. М. Юсупов)</a:t>
            </a:r>
          </a:p>
          <a:p>
            <a:pPr marL="0" indent="0" algn="ctr">
              <a:buNone/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методика используется для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исследования эмпатии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т.е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. умения поставить себя на место другого человека, способности к произвольной эмоциональной отзывчивости на переживания других людей.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charset="0"/>
              <a:buNone/>
            </a:pP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7257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121" y="193420"/>
            <a:ext cx="8229600" cy="1143000"/>
          </a:xfrm>
        </p:spPr>
        <p:txBody>
          <a:bodyPr>
            <a:normAutofit/>
          </a:bodyPr>
          <a:lstStyle/>
          <a:p>
            <a:r>
              <a:rPr lang="ru-RU" sz="2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" panose="020B0604020202020204" pitchFamily="34" charset="0"/>
              </a:rPr>
              <a:t>Оформление портфолио «Познай свою речь </a:t>
            </a:r>
            <a:endParaRPr lang="ru-RU" sz="1800" dirty="0">
              <a:solidFill>
                <a:srgbClr val="FF0000"/>
              </a:solidFill>
            </a:endParaRPr>
          </a:p>
        </p:txBody>
      </p:sp>
      <p:sp>
        <p:nvSpPr>
          <p:cNvPr id="23554" name="Содержимое 2"/>
          <p:cNvSpPr>
            <a:spLocks noGrp="1"/>
          </p:cNvSpPr>
          <p:nvPr>
            <p:ph idx="1"/>
          </p:nvPr>
        </p:nvSpPr>
        <p:spPr>
          <a:xfrm>
            <a:off x="717931" y="4869160"/>
            <a:ext cx="8229600" cy="4680942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endParaRPr lang="ru-RU" dirty="0">
              <a:solidFill>
                <a:srgbClr val="FF0000"/>
              </a:solidFill>
            </a:endParaRPr>
          </a:p>
          <a:p>
            <a:pPr marL="0" indent="0">
              <a:buFont typeface="Arial" charset="0"/>
              <a:buNone/>
            </a:pP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1005315"/>
            <a:ext cx="9143999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Из своего портфолио «Познай свою речь» я бы выбрала следующие творческие задания: </a:t>
            </a:r>
            <a:endParaRPr lang="ru-RU" dirty="0" smtClean="0"/>
          </a:p>
          <a:p>
            <a:pPr algn="ctr"/>
            <a:r>
              <a:rPr lang="ru-RU" dirty="0" smtClean="0"/>
              <a:t>Игровое </a:t>
            </a:r>
            <a:r>
              <a:rPr lang="ru-RU" dirty="0"/>
              <a:t>упражнение </a:t>
            </a:r>
            <a:r>
              <a:rPr lang="ru-RU" dirty="0" smtClean="0"/>
              <a:t>«Радио»</a:t>
            </a:r>
          </a:p>
          <a:p>
            <a:pPr algn="ctr"/>
            <a:r>
              <a:rPr lang="ru-RU" dirty="0" smtClean="0"/>
              <a:t> </a:t>
            </a:r>
            <a:r>
              <a:rPr lang="ru-RU" dirty="0"/>
              <a:t>Цель: научиться разным способам коммуникативного воздействия. Которые выражают убеждение, совет, приглашение для разговора, просьбу и уйти от негативного воздействия</a:t>
            </a:r>
          </a:p>
          <a:p>
            <a:pPr algn="ctr"/>
            <a:r>
              <a:rPr lang="ru-RU" dirty="0"/>
              <a:t>«Энциклопедия мудрости» </a:t>
            </a:r>
            <a:endParaRPr lang="ru-RU" dirty="0" smtClean="0"/>
          </a:p>
          <a:p>
            <a:pPr algn="ctr"/>
            <a:r>
              <a:rPr lang="ru-RU" dirty="0" smtClean="0"/>
              <a:t>Цель</a:t>
            </a:r>
            <a:r>
              <a:rPr lang="ru-RU" dirty="0"/>
              <a:t>: используя мудрые мысли, афоризмы, высказываний великих людей о родной речи, понять окружающий мир и самого себя, пополнить свой интеллектуальный </a:t>
            </a:r>
            <a:r>
              <a:rPr lang="ru-RU" dirty="0" smtClean="0"/>
              <a:t>багаж.</a:t>
            </a:r>
          </a:p>
          <a:p>
            <a:pPr algn="ctr"/>
            <a:r>
              <a:rPr lang="ru-RU" dirty="0" smtClean="0"/>
              <a:t>«Микроскоп»</a:t>
            </a:r>
          </a:p>
          <a:p>
            <a:pPr algn="ctr"/>
            <a:r>
              <a:rPr lang="ru-RU" dirty="0" smtClean="0"/>
              <a:t> </a:t>
            </a:r>
            <a:r>
              <a:rPr lang="ru-RU" dirty="0"/>
              <a:t>Цель: обозначить свои коммуникативные затруднения, выявить личные коммуникативные достижения. Оценить свой речевой потенциал (что умею, чем могу поделиться, чему могу научить в плане коммуникативного развития педагога). На основании этого спланировать мероприятия по своему коммуникативному росту</a:t>
            </a:r>
          </a:p>
          <a:p>
            <a:pPr algn="ctr"/>
            <a:r>
              <a:rPr lang="ru-RU" dirty="0"/>
              <a:t>«Речь- презентация» </a:t>
            </a:r>
            <a:endParaRPr lang="ru-RU" dirty="0" smtClean="0"/>
          </a:p>
          <a:p>
            <a:pPr algn="ctr"/>
            <a:r>
              <a:rPr lang="ru-RU" dirty="0" smtClean="0"/>
              <a:t>Цель</a:t>
            </a:r>
            <a:r>
              <a:rPr lang="ru-RU" dirty="0"/>
              <a:t>: овладение языковыми нормами произношения, ударения и словоупотребления; умение использовать различные языковые средства в разных условиях общения.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8609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4479" y="155867"/>
            <a:ext cx="8229600" cy="1143000"/>
          </a:xfrm>
        </p:spPr>
        <p:txBody>
          <a:bodyPr>
            <a:normAutofit/>
          </a:bodyPr>
          <a:lstStyle/>
          <a:p>
            <a:r>
              <a:rPr lang="ru-RU" sz="2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" panose="020B0604020202020204" pitchFamily="34" charset="0"/>
              </a:rPr>
              <a:t>Освоение программ повышения квалификации</a:t>
            </a:r>
            <a:endParaRPr lang="ru-RU" sz="1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03850" y="998606"/>
            <a:ext cx="2464296" cy="163070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91179" y="2595198"/>
            <a:ext cx="874871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Мне бы хотелось пройти следующие курсы :</a:t>
            </a:r>
            <a:endParaRPr lang="ru-RU" dirty="0"/>
          </a:p>
          <a:p>
            <a:r>
              <a:rPr lang="ru-RU" dirty="0" smtClean="0"/>
              <a:t>1</a:t>
            </a:r>
            <a:r>
              <a:rPr lang="ru-RU" dirty="0"/>
              <a:t>. «Информационно-коммуникационные технологии в деятельности</a:t>
            </a:r>
          </a:p>
          <a:p>
            <a:r>
              <a:rPr lang="ru-RU" dirty="0"/>
              <a:t>педагога дошкольного образования» - 108 часов, АСОУ.</a:t>
            </a:r>
          </a:p>
          <a:p>
            <a:r>
              <a:rPr lang="ru-RU" dirty="0"/>
              <a:t>2. «Развитие коммуникативных компетенций педагога дошкольных</a:t>
            </a:r>
          </a:p>
          <a:p>
            <a:r>
              <a:rPr lang="ru-RU" dirty="0"/>
              <a:t>образовательных организаций в условиях реализации ФГОС дошкольного</a:t>
            </a:r>
          </a:p>
          <a:p>
            <a:r>
              <a:rPr lang="ru-RU" dirty="0"/>
              <a:t>образования в форме виртуальной стажировки» - 36 часов, АСОУ.</a:t>
            </a:r>
          </a:p>
          <a:p>
            <a:r>
              <a:rPr lang="ru-RU" dirty="0" smtClean="0"/>
              <a:t>3. «Развитие </a:t>
            </a:r>
            <a:r>
              <a:rPr lang="ru-RU" dirty="0"/>
              <a:t>речи детей дошкольного возраста средствами художественной </a:t>
            </a:r>
            <a:r>
              <a:rPr lang="ru-RU" dirty="0" smtClean="0"/>
              <a:t>литературы» </a:t>
            </a:r>
            <a:r>
              <a:rPr lang="ru-RU" dirty="0"/>
              <a:t>(36ч</a:t>
            </a:r>
            <a:r>
              <a:rPr lang="ru-RU" dirty="0" smtClean="0"/>
              <a:t>.) АСОУ</a:t>
            </a:r>
          </a:p>
          <a:p>
            <a:r>
              <a:rPr lang="ru-RU" dirty="0" smtClean="0"/>
              <a:t>4. «Эффективные </a:t>
            </a:r>
            <a:r>
              <a:rPr lang="ru-RU" dirty="0"/>
              <a:t>средства совершенствования речи педагога дошкольной образовательной организации» – 72 часа</a:t>
            </a:r>
            <a:r>
              <a:rPr lang="ru-RU" dirty="0" smtClean="0"/>
              <a:t>; АСОУ</a:t>
            </a:r>
            <a:endParaRPr lang="ru-RU" dirty="0"/>
          </a:p>
          <a:p>
            <a:r>
              <a:rPr lang="ru-RU" dirty="0" smtClean="0"/>
              <a:t>5  «Формирование </a:t>
            </a:r>
            <a:r>
              <a:rPr lang="ru-RU" dirty="0"/>
              <a:t>коммуникативных компетенций педагога  дошкольных образовательных организаций в условиях реализации ФГОС дошкольного образования» – очно-заочная форма обучения -36 часов; </a:t>
            </a:r>
            <a:r>
              <a:rPr lang="ru-RU" dirty="0" smtClean="0"/>
              <a:t>АСОУ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999474" y="1075295"/>
            <a:ext cx="621560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Я прошла курсы повышения квалификации:</a:t>
            </a:r>
          </a:p>
          <a:p>
            <a:r>
              <a:rPr lang="ru-RU" dirty="0" smtClean="0"/>
              <a:t> АСОУ </a:t>
            </a:r>
            <a:r>
              <a:rPr lang="ru-RU" dirty="0"/>
              <a:t>«Актуальные проблемы воспитания и образования детей в ДОУ (в соответствии с ФГТ.)» 72ч</a:t>
            </a:r>
          </a:p>
          <a:p>
            <a:r>
              <a:rPr lang="ru-RU" dirty="0" smtClean="0"/>
              <a:t>АСОУ </a:t>
            </a:r>
            <a:r>
              <a:rPr lang="ru-RU" dirty="0"/>
              <a:t>«Дорожная карта коммуникативного развития педагога» 72ч</a:t>
            </a:r>
          </a:p>
        </p:txBody>
      </p:sp>
    </p:spTree>
    <p:extLst>
      <p:ext uri="{BB962C8B-B14F-4D97-AF65-F5344CB8AC3E}">
        <p14:creationId xmlns:p14="http://schemas.microsoft.com/office/powerpoint/2010/main" val="3448949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" panose="020B0604020202020204" pitchFamily="34" charset="0"/>
              </a:rPr>
              <a:t>Изучение научно-методической литературы о речевой деятельности воспитателя в ДОО</a:t>
            </a:r>
            <a:endParaRPr lang="ru-RU" sz="1800" dirty="0"/>
          </a:p>
        </p:txBody>
      </p:sp>
      <p:sp>
        <p:nvSpPr>
          <p:cNvPr id="23554" name="Содержимое 2"/>
          <p:cNvSpPr>
            <a:spLocks noGrp="1"/>
          </p:cNvSpPr>
          <p:nvPr>
            <p:ph idx="1"/>
          </p:nvPr>
        </p:nvSpPr>
        <p:spPr>
          <a:xfrm>
            <a:off x="1697793" y="1341339"/>
            <a:ext cx="7459527" cy="1723330"/>
          </a:xfrm>
        </p:spPr>
        <p:txBody>
          <a:bodyPr/>
          <a:lstStyle/>
          <a:p>
            <a:pPr marL="0" indent="0">
              <a:buNone/>
            </a:pP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Автор 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Ольга 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Ельцова </a:t>
            </a:r>
          </a:p>
          <a:p>
            <a:pPr marL="0" indent="0">
              <a:buNone/>
            </a:pP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Издательство 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: Учитель </a:t>
            </a:r>
            <a:endParaRPr lang="ru-RU" sz="1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Формирование 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умений и навыков рационального речевого поведения у воспитателей позволит обогатить методическую работу в дошкольном учреждении, повысить общекультурную подготовку педагогов. Система работы, изложенная в пособии, направлена на осознание коммуникативной культуры как условия комфортного существования личности, ее самореализации. Практические задания, игры, тренинги подчинены определенной задаче и объединены в блоки. В каждом блоке, название которого отражает ведущую задачу, предпочтение отдано практическим формам занятий.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266" y="1341339"/>
            <a:ext cx="962461" cy="132844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214" y="3284984"/>
            <a:ext cx="974987" cy="139600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815737" y="3184957"/>
            <a:ext cx="7341584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/>
              <a:t>Автор</a:t>
            </a:r>
            <a:r>
              <a:rPr lang="ru-RU" dirty="0" smtClean="0"/>
              <a:t> </a:t>
            </a:r>
            <a:r>
              <a:rPr lang="ru-RU" sz="1100" dirty="0" smtClean="0"/>
              <a:t>Ненашева </a:t>
            </a:r>
            <a:r>
              <a:rPr lang="ru-RU" sz="1100" dirty="0"/>
              <a:t>А.В. </a:t>
            </a:r>
          </a:p>
          <a:p>
            <a:r>
              <a:rPr lang="ru-RU" sz="1100" dirty="0"/>
              <a:t>Издательство:  Учитель </a:t>
            </a:r>
          </a:p>
          <a:p>
            <a:r>
              <a:rPr lang="ru-RU" sz="1100" dirty="0"/>
              <a:t>Общение педагога с родителями воспитанников продолжает оставаться одним из наиболее сложных направлений в деятельности </a:t>
            </a:r>
            <a:r>
              <a:rPr lang="ru-RU" sz="1100" dirty="0" smtClean="0"/>
              <a:t>ДОУ. В </a:t>
            </a:r>
            <a:r>
              <a:rPr lang="ru-RU" sz="1100" dirty="0"/>
              <a:t>связи с этим возрастают требования к коммуникативной компетентности воспитателя. Представленные в пособии </a:t>
            </a:r>
            <a:r>
              <a:rPr lang="ru-RU" sz="1100" dirty="0" smtClean="0"/>
              <a:t>семинары-практикумы</a:t>
            </a:r>
            <a:r>
              <a:rPr lang="ru-RU" sz="1100" dirty="0"/>
              <a:t>, тренинги, рекомендации помогут их участникам увидеть собственные проблемы, научат анализировать ситуации общения, понимать другого человека (в данном случае родителя), прогнозировать и проектировать его поступки, обнаружить "пробелы" в своих знаниях, дефицит умений и навыков. Содержание занятий способствует появлению у педагогов потребности к самосовершенствованию.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/>
          <a:srcRect l="4038" r="2490" b="4108"/>
          <a:stretch/>
        </p:blipFill>
        <p:spPr>
          <a:xfrm>
            <a:off x="595707" y="5134011"/>
            <a:ext cx="962461" cy="1335776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815736" y="5050376"/>
            <a:ext cx="7328263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/>
              <a:t>Автор Лампман </a:t>
            </a:r>
            <a:r>
              <a:rPr lang="ru-RU" sz="1100" dirty="0"/>
              <a:t>В.Е. </a:t>
            </a:r>
          </a:p>
          <a:p>
            <a:r>
              <a:rPr lang="ru-RU" sz="1100" dirty="0"/>
              <a:t>Издательство:  Учитель </a:t>
            </a:r>
          </a:p>
          <a:p>
            <a:r>
              <a:rPr lang="ru-RU" sz="1100" dirty="0" smtClean="0"/>
              <a:t>Управление </a:t>
            </a:r>
            <a:r>
              <a:rPr lang="ru-RU" sz="1100" dirty="0"/>
              <a:t>процессом профессионального саморазвития необходимо для успешного развития ДОУ в рамках ФГТ. В пособии представлены разные формы организации воспитательно-образовательного процесса, направленные на его совершенствование и повышение педагогического мастерства каждого педагога.</a:t>
            </a:r>
          </a:p>
          <a:p>
            <a:r>
              <a:rPr lang="ru-RU" sz="1100" dirty="0"/>
              <a:t>Выбор тематики предлагаемых проектов, мастер-классов, консультаций, тренингов и занятий обусловлен результатами мониторинга среди педагогов и родителей по вопросам воспитания и развития детей.</a:t>
            </a:r>
          </a:p>
        </p:txBody>
      </p:sp>
    </p:spTree>
    <p:extLst>
      <p:ext uri="{BB962C8B-B14F-4D97-AF65-F5344CB8AC3E}">
        <p14:creationId xmlns:p14="http://schemas.microsoft.com/office/powerpoint/2010/main" val="909782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" panose="020B0604020202020204" pitchFamily="34" charset="0"/>
              </a:rPr>
              <a:t>Участие  в методических мероприятиях</a:t>
            </a:r>
            <a:endParaRPr lang="ru-RU" sz="1800" dirty="0"/>
          </a:p>
        </p:txBody>
      </p:sp>
      <p:sp>
        <p:nvSpPr>
          <p:cNvPr id="23554" name="Содержимое 2"/>
          <p:cNvSpPr>
            <a:spLocks noGrp="1"/>
          </p:cNvSpPr>
          <p:nvPr>
            <p:ph idx="1"/>
          </p:nvPr>
        </p:nvSpPr>
        <p:spPr>
          <a:xfrm>
            <a:off x="437093" y="1196752"/>
            <a:ext cx="8229600" cy="5400600"/>
          </a:xfrm>
        </p:spPr>
        <p:txBody>
          <a:bodyPr/>
          <a:lstStyle/>
          <a:p>
            <a:pPr marL="0" indent="0" algn="ctr">
              <a:buNone/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Я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участвовала в V Международной научно-практической интернет-конференции «Непрерывное образование специалистов в современных условиях: новый дизайн» оставила комментарии к статьям Ивановой Н. Н., «Передовой педагогический опыт в системе повышения квалификации»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Григорьевой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Ю. С., «Развитие профессиональной компетентности педагогов ДОО в процессе курса повышения квалификации «Формирование элементарных математических представлений у детей дошкольного возраста»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Атякшевой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Т.В., «Дорожное картирование коммуникативного развития воспитателя ДОО в условиях непрерывного образования» </a:t>
            </a:r>
          </a:p>
          <a:p>
            <a:pPr marL="0" indent="0" algn="ctr"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Просмотрела воркшоп «Реализация экспериментально-исследовательской деятельности в воспитании дошкольников» Ведущие: Зубова Е.И., Коваленко Е.М.</a:t>
            </a:r>
          </a:p>
          <a:p>
            <a:pPr marL="0" indent="0" algn="ctr"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Собираюсь посетить Международную научно-практическую конференцию «Дошкольное образование: новые смыслы и решения», которую проводит кафедра дошкольного образования АСОУ. Мне бы хотелось посмотреть мастер-классы ведущих специалистов и задать вопросы по интересующим меня темам, чтобы повысить свою педагогическую компетентность.</a:t>
            </a:r>
          </a:p>
          <a:p>
            <a:pPr marL="0" indent="0">
              <a:buNone/>
            </a:pPr>
            <a:endParaRPr lang="ru-RU" sz="16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ru-RU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1802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" panose="020B0604020202020204" pitchFamily="34" charset="0"/>
              </a:rPr>
              <a:t>Проведение мероприятий для воспитателей  ДОО</a:t>
            </a:r>
            <a:endParaRPr lang="ru-RU" sz="1800" dirty="0"/>
          </a:p>
        </p:txBody>
      </p:sp>
      <p:sp>
        <p:nvSpPr>
          <p:cNvPr id="23554" name="Содержимое 2"/>
          <p:cNvSpPr>
            <a:spLocks noGrp="1"/>
          </p:cNvSpPr>
          <p:nvPr>
            <p:ph idx="1"/>
          </p:nvPr>
        </p:nvSpPr>
        <p:spPr>
          <a:xfrm>
            <a:off x="395288" y="1700808"/>
            <a:ext cx="8229600" cy="4680942"/>
          </a:xfrm>
        </p:spPr>
        <p:txBody>
          <a:bodyPr/>
          <a:lstStyle/>
          <a:p>
            <a:pPr marL="0" indent="0">
              <a:buNone/>
            </a:pPr>
            <a:endParaRPr lang="ru-RU" sz="1600" i="1" dirty="0"/>
          </a:p>
          <a:p>
            <a:pPr marL="0" indent="0">
              <a:buNone/>
            </a:pP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1509" y="1463677"/>
            <a:ext cx="851160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Я хотела бы </a:t>
            </a:r>
            <a:r>
              <a:rPr lang="ru-RU" dirty="0" smtClean="0"/>
              <a:t>провести:</a:t>
            </a:r>
          </a:p>
          <a:p>
            <a:pPr algn="ctr"/>
            <a:r>
              <a:rPr lang="ru-RU" dirty="0" smtClean="0"/>
              <a:t> 1.Семинар </a:t>
            </a:r>
            <a:r>
              <a:rPr lang="ru-RU" dirty="0"/>
              <a:t>«Дорожная карта коммуникативного развития педагога ДОО» </a:t>
            </a:r>
            <a:r>
              <a:rPr lang="ru-RU" dirty="0" smtClean="0"/>
              <a:t>Цель: познакомить </a:t>
            </a:r>
            <a:r>
              <a:rPr lang="ru-RU" dirty="0"/>
              <a:t>коллег с новой технологией, </a:t>
            </a:r>
            <a:r>
              <a:rPr lang="ru-RU" dirty="0" smtClean="0"/>
              <a:t>предложить методики для самоанализа, научить составлять собственные «Дорожные карты», подвигнуть коллег на самообразование и саморазвитие.</a:t>
            </a:r>
            <a:endParaRPr lang="ru-RU" dirty="0"/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2.Консультацию для </a:t>
            </a:r>
            <a:r>
              <a:rPr lang="ru-RU" dirty="0"/>
              <a:t>педагогов</a:t>
            </a:r>
          </a:p>
          <a:p>
            <a:pPr algn="ctr"/>
            <a:r>
              <a:rPr lang="ru-RU" dirty="0"/>
              <a:t>Тема: "Использование метода наглядного моделирования в развитии связной речи </a:t>
            </a:r>
            <a:r>
              <a:rPr lang="ru-RU" dirty="0" smtClean="0"/>
              <a:t>дошкольников» Цель: показать как прием  </a:t>
            </a:r>
            <a:r>
              <a:rPr lang="ru-RU" dirty="0"/>
              <a:t>наглядного  моделирования  может  быть  использован  в  работе  над  всеми  видами  связного</a:t>
            </a:r>
          </a:p>
          <a:p>
            <a:pPr algn="ctr"/>
            <a:r>
              <a:rPr lang="ru-RU" dirty="0"/>
              <a:t>монологического </a:t>
            </a:r>
            <a:r>
              <a:rPr lang="ru-RU" dirty="0" smtClean="0"/>
              <a:t>высказывания</a:t>
            </a:r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3.Тренинг «Сердце коллектива» Цель: повышения </a:t>
            </a:r>
            <a:r>
              <a:rPr lang="ru-RU" dirty="0"/>
              <a:t>групповой </a:t>
            </a:r>
            <a:r>
              <a:rPr lang="ru-RU" dirty="0" smtClean="0"/>
              <a:t>сплоченности, улучшение </a:t>
            </a:r>
            <a:r>
              <a:rPr lang="ru-RU" dirty="0"/>
              <a:t>психологического самочувствия участников педагогического процесса; повысить групповую сплоченность; совершенствовать способность педагогов к проявлению творчества, креативных качеств (гибкость мышления, изобретательность, наблюдательность, воображение</a:t>
            </a:r>
            <a:r>
              <a:rPr lang="ru-RU" dirty="0" smtClean="0"/>
              <a:t>).</a:t>
            </a:r>
          </a:p>
          <a:p>
            <a:pPr algn="ctr"/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6863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2449</TotalTime>
  <Words>2115</Words>
  <Application>Microsoft Office PowerPoint</Application>
  <PresentationFormat>Экран (4:3)</PresentationFormat>
  <Paragraphs>148</Paragraphs>
  <Slides>20</Slides>
  <Notes>5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Arial</vt:lpstr>
      <vt:lpstr>Calibri</vt:lpstr>
      <vt:lpstr>Times New Roman</vt:lpstr>
      <vt:lpstr>Тема Office</vt:lpstr>
      <vt:lpstr>Слайд</vt:lpstr>
      <vt:lpstr>   Кафедра дошкольного образования  ИТОГОВАЯ ПРАКТИКО-ЗНАЧИМАЯ РАБОТА  Дополнительная профессиональная  программа  (повышения квалификации в форме виртуальной стажировки)   «Дорожная карта коммуникативного развития педагогов ДОО»  72 часа   </vt:lpstr>
      <vt:lpstr>Презентация PowerPoint</vt:lpstr>
      <vt:lpstr>    </vt:lpstr>
      <vt:lpstr>Анализ собственных коммуникативных умений</vt:lpstr>
      <vt:lpstr>Оформление портфолио «Познай свою речь </vt:lpstr>
      <vt:lpstr>Освоение программ повышения квалификации</vt:lpstr>
      <vt:lpstr>Изучение научно-методической литературы о речевой деятельности воспитателя в ДОО</vt:lpstr>
      <vt:lpstr>Участие  в методических мероприятиях</vt:lpstr>
      <vt:lpstr>Проведение мероприятий для воспитателей  ДОО</vt:lpstr>
      <vt:lpstr>Представление собственного опыта профессиональной деятельности по  коммуникативному развитию педагогов ДОО</vt:lpstr>
      <vt:lpstr>Портфолио учебных достижений  по курсу «Дорожная карта коммуникативного развития педагогов ДОО»</vt:lpstr>
      <vt:lpstr>Это я при выполнении задания, так как это был первый опыт  написания комментария , да к тому же в авральном режиме.</vt:lpstr>
      <vt:lpstr>Виртуальный визит  на сайт ДОО  и  педагога    </vt:lpstr>
      <vt:lpstr>Экспертный практикум «Педагог Подмосковья»    </vt:lpstr>
      <vt:lpstr> Форум  </vt:lpstr>
      <vt:lpstr> Итоговый форум  </vt:lpstr>
      <vt:lpstr>Презентация PowerPoint</vt:lpstr>
      <vt:lpstr>Презентация PowerPoint</vt:lpstr>
      <vt:lpstr> Мое профессиональное мнение о «Дорожной карте» коммуникативного развития педагогов ДОО  </vt:lpstr>
      <vt:lpstr>Мои пожелания коллегам и организаторам курса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Иванов Сергей Геннадьевич</dc:creator>
  <cp:lastModifiedBy>Владелец</cp:lastModifiedBy>
  <cp:revision>190</cp:revision>
  <dcterms:created xsi:type="dcterms:W3CDTF">2015-09-28T12:26:45Z</dcterms:created>
  <dcterms:modified xsi:type="dcterms:W3CDTF">2018-11-11T20:43:41Z</dcterms:modified>
</cp:coreProperties>
</file>