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6" r:id="rId2"/>
    <p:sldId id="287" r:id="rId3"/>
    <p:sldId id="285" r:id="rId4"/>
    <p:sldId id="284" r:id="rId5"/>
    <p:sldId id="283" r:id="rId6"/>
    <p:sldId id="282" r:id="rId7"/>
    <p:sldId id="281" r:id="rId8"/>
    <p:sldId id="293" r:id="rId9"/>
    <p:sldId id="280" r:id="rId10"/>
    <p:sldId id="288" r:id="rId11"/>
    <p:sldId id="256" r:id="rId12"/>
    <p:sldId id="272" r:id="rId13"/>
    <p:sldId id="273" r:id="rId14"/>
    <p:sldId id="258" r:id="rId15"/>
    <p:sldId id="260" r:id="rId16"/>
    <p:sldId id="289" r:id="rId17"/>
    <p:sldId id="290" r:id="rId18"/>
    <p:sldId id="261" r:id="rId19"/>
    <p:sldId id="276" r:id="rId20"/>
    <p:sldId id="277" r:id="rId21"/>
    <p:sldId id="278" r:id="rId22"/>
    <p:sldId id="274" r:id="rId23"/>
    <p:sldId id="292" r:id="rId24"/>
    <p:sldId id="291" r:id="rId25"/>
  </p:sldIdLst>
  <p:sldSz cx="10585450" cy="7812088"/>
  <p:notesSz cx="6884988" cy="10018713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61">
          <p15:clr>
            <a:srgbClr val="A4A3A4"/>
          </p15:clr>
        </p15:guide>
        <p15:guide id="2" pos="33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92" autoAdjust="0"/>
  </p:normalViewPr>
  <p:slideViewPr>
    <p:cSldViewPr>
      <p:cViewPr varScale="1">
        <p:scale>
          <a:sx n="57" d="100"/>
          <a:sy n="57" d="100"/>
        </p:scale>
        <p:origin x="1302" y="84"/>
      </p:cViewPr>
      <p:guideLst>
        <p:guide orient="horz" pos="2461"/>
        <p:guide pos="33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5E6F4-D04B-456B-A0F5-E71BF698B969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52538"/>
            <a:ext cx="4583112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07038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0488" y="9517063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98686-7087-4A73-AD0E-A09A4F8D9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04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98686-7087-4A73-AD0E-A09A4F8D9AF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195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3911" y="2426813"/>
            <a:ext cx="8997633" cy="16745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7817" y="4426851"/>
            <a:ext cx="7409816" cy="19964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4451" y="312847"/>
            <a:ext cx="2381727" cy="666559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9273" y="312847"/>
            <a:ext cx="6968755" cy="666559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179" y="5019991"/>
            <a:ext cx="8997633" cy="155156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6179" y="3311099"/>
            <a:ext cx="8997633" cy="170889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9274" y="1822822"/>
            <a:ext cx="4675241" cy="5155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80939" y="1822822"/>
            <a:ext cx="4675241" cy="5155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9273" y="1748678"/>
            <a:ext cx="4677079" cy="72876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273" y="2477445"/>
            <a:ext cx="4677079" cy="450099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77265" y="1748678"/>
            <a:ext cx="4678915" cy="72876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77265" y="2477445"/>
            <a:ext cx="4678915" cy="450099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75" y="311038"/>
            <a:ext cx="3482540" cy="132371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8618" y="311039"/>
            <a:ext cx="5917562" cy="666740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9275" y="1634753"/>
            <a:ext cx="3482540" cy="5343686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4823" y="5468464"/>
            <a:ext cx="6351270" cy="6455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74823" y="698025"/>
            <a:ext cx="6351270" cy="4687253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74823" y="6114046"/>
            <a:ext cx="6351270" cy="91683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75" y="312847"/>
            <a:ext cx="9526905" cy="1302015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9275" y="1822822"/>
            <a:ext cx="9526905" cy="5155616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9274" y="7240650"/>
            <a:ext cx="2469939" cy="415921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16697" y="7240650"/>
            <a:ext cx="3352059" cy="415921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86241" y="7240650"/>
            <a:ext cx="2469939" cy="415921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ashobereg.ru/kukly/kukly-oberegi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ashobereg.ru/oberegi/svadebny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6235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0237" y="1889820"/>
            <a:ext cx="893474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      Родительское собрание</a:t>
            </a:r>
          </a:p>
          <a:p>
            <a:r>
              <a:rPr lang="ru-RU" sz="4800" dirty="0" smtClean="0">
                <a:solidFill>
                  <a:srgbClr val="FF0000"/>
                </a:solidFill>
              </a:rPr>
              <a:t>     «Духовно-нравственное                  развитие ребенка в детском саду и семье</a:t>
            </a:r>
            <a:r>
              <a:rPr lang="ru-RU" sz="4800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                                                                                                    </a:t>
            </a:r>
          </a:p>
          <a:p>
            <a:endParaRPr lang="ru-RU" sz="1800" dirty="0">
              <a:solidFill>
                <a:srgbClr val="FF0000"/>
              </a:solidFill>
            </a:endParaRPr>
          </a:p>
          <a:p>
            <a:endParaRPr lang="ru-RU" sz="1800" dirty="0" smtClean="0">
              <a:solidFill>
                <a:srgbClr val="FF0000"/>
              </a:solidFill>
            </a:endParaRPr>
          </a:p>
          <a:p>
            <a:endParaRPr lang="ru-RU" sz="1800" dirty="0">
              <a:solidFill>
                <a:srgbClr val="FF0000"/>
              </a:solidFill>
            </a:endParaRPr>
          </a:p>
          <a:p>
            <a:r>
              <a:rPr lang="ru-RU" sz="1800" dirty="0" smtClean="0">
                <a:solidFill>
                  <a:srgbClr val="FF0000"/>
                </a:solidFill>
              </a:rPr>
              <a:t>                                                                                                       </a:t>
            </a:r>
            <a:r>
              <a:rPr lang="ru-RU" sz="1800" b="1" dirty="0" smtClean="0">
                <a:solidFill>
                  <a:srgbClr val="FF0000"/>
                </a:solidFill>
              </a:rPr>
              <a:t>ВОСПИТАТЕЛИ: Белавина Е.В.</a:t>
            </a:r>
          </a:p>
          <a:p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</a:t>
            </a:r>
            <a:r>
              <a:rPr lang="ru-RU" sz="1800" b="1" dirty="0" err="1" smtClean="0">
                <a:solidFill>
                  <a:srgbClr val="FF0000"/>
                </a:solidFill>
              </a:rPr>
              <a:t>Герута</a:t>
            </a:r>
            <a:r>
              <a:rPr lang="ru-RU" sz="1800" b="1" dirty="0" smtClean="0">
                <a:solidFill>
                  <a:srgbClr val="FF0000"/>
                </a:solidFill>
              </a:rPr>
              <a:t> Е.В.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3" y="619896"/>
            <a:ext cx="9072626" cy="65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7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1048524"/>
            <a:ext cx="10585450" cy="1798926"/>
          </a:xfrm>
          <a:prstGeom prst="rect">
            <a:avLst/>
          </a:prstGeom>
          <a:noFill/>
        </p:spPr>
        <p:txBody>
          <a:bodyPr wrap="square" lIns="105129" tIns="52564" rIns="105129" bIns="52564" rtlCol="0">
            <a:spAutoFit/>
          </a:bodyPr>
          <a:lstStyle/>
          <a:p>
            <a:pPr algn="ctr"/>
            <a:r>
              <a:rPr lang="ru-RU" sz="55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«СЛАВЯНСКИЕ </a:t>
            </a:r>
          </a:p>
          <a:p>
            <a:pPr algn="ctr"/>
            <a:r>
              <a:rPr lang="ru-RU" sz="55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КУКЛЫ-ОБЕРЕГИ»</a:t>
            </a:r>
            <a:endParaRPr lang="ru-RU" sz="55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Обережные куклы славя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2329" y="2691598"/>
            <a:ext cx="6000792" cy="364333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0" y="6263498"/>
            <a:ext cx="10585450" cy="413931"/>
          </a:xfrm>
          <a:prstGeom prst="rect">
            <a:avLst/>
          </a:prstGeom>
          <a:noFill/>
        </p:spPr>
        <p:txBody>
          <a:bodyPr wrap="square" lIns="105129" tIns="52564" rIns="105129" bIns="52564" rtlCol="0">
            <a:spAutoFit/>
          </a:bodyPr>
          <a:lstStyle/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746" name="Picture 2" descr="https://vashobereg.ru/wp-content/uploads/2018/08/Izgotovlenie_kukol_oberegov-1024x7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6445" y="834210"/>
            <a:ext cx="4075613" cy="278608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06445" y="977086"/>
            <a:ext cx="85725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ru-RU" sz="2400" b="1" dirty="0" smtClean="0"/>
              <a:t>Повседневная жизнь наших </a:t>
            </a:r>
          </a:p>
          <a:p>
            <a:pPr algn="r" fontAlgn="base"/>
            <a:r>
              <a:rPr lang="ru-RU" sz="2400" b="1" dirty="0" smtClean="0"/>
              <a:t>предков от младенчества и </a:t>
            </a:r>
          </a:p>
          <a:p>
            <a:pPr algn="r" fontAlgn="base"/>
            <a:r>
              <a:rPr lang="ru-RU" sz="2400" b="1" dirty="0" smtClean="0"/>
              <a:t>до самой смерти сопровождалась</a:t>
            </a:r>
          </a:p>
          <a:p>
            <a:pPr algn="r" fontAlgn="base"/>
            <a:r>
              <a:rPr lang="ru-RU" sz="2400" b="1" dirty="0" smtClean="0"/>
              <a:t> всевозможными оберегами.</a:t>
            </a:r>
          </a:p>
          <a:p>
            <a:pPr algn="r" fontAlgn="base"/>
            <a:r>
              <a:rPr lang="ru-RU" sz="2400" b="1" dirty="0" smtClean="0"/>
              <a:t> Славяне мастерили их </a:t>
            </a:r>
          </a:p>
          <a:p>
            <a:pPr algn="r" fontAlgn="base"/>
            <a:r>
              <a:rPr lang="ru-RU" sz="2400" b="1" dirty="0" smtClean="0"/>
              <a:t>самостоятельно или просили </a:t>
            </a:r>
          </a:p>
          <a:p>
            <a:pPr algn="r" fontAlgn="base"/>
            <a:r>
              <a:rPr lang="ru-RU" sz="2400" b="1" dirty="0" smtClean="0"/>
              <a:t>помощи у старших в роду.</a:t>
            </a:r>
          </a:p>
          <a:p>
            <a:pPr algn="ctr" fontAlgn="base"/>
            <a:r>
              <a:rPr lang="ru-RU" sz="2400" b="1" dirty="0" smtClean="0"/>
              <a:t>Популярным видом оберегов были </a:t>
            </a:r>
            <a:r>
              <a:rPr lang="ru-RU" sz="2400" b="1" dirty="0" smtClean="0">
                <a:hlinkClick r:id="rId4"/>
              </a:rPr>
              <a:t>куклы</a:t>
            </a:r>
            <a:r>
              <a:rPr lang="ru-RU" sz="2400" b="1" dirty="0" smtClean="0"/>
              <a:t>. Их делали  из того, что попадалось под руку: из веточек, соломы, обрывков ткани, ленточек и бусин. Просто так, от безделья, этим не занимались. Для создания тряпичной или соломенной фигурки обязательно нужна была причина.</a:t>
            </a:r>
          </a:p>
          <a:p>
            <a:pPr algn="ctr" fontAlgn="base"/>
            <a:r>
              <a:rPr lang="ru-RU" sz="2400" b="1" dirty="0" err="1" smtClean="0"/>
              <a:t>Глазливые</a:t>
            </a:r>
            <a:r>
              <a:rPr lang="ru-RU" sz="2400" b="1" dirty="0" smtClean="0"/>
              <a:t> соседи, частые болезни ребенка, скандалы дома – все это служило поводом для изготовления оберега. Такие куколки назывались </a:t>
            </a:r>
            <a:r>
              <a:rPr lang="ru-RU" sz="2400" b="1" dirty="0" err="1" smtClean="0"/>
              <a:t>обережными</a:t>
            </a:r>
            <a:r>
              <a:rPr lang="ru-RU" sz="2400" b="1" dirty="0" smtClean="0"/>
              <a:t>. Но были и другие – обрядовые. Их не использовали каждый день, доставая только по праздникам.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746" name="Picture 2" descr="https://vashobereg.ru/wp-content/uploads/2018/08/Izgotovlenie_kukol_oberegov-1024x7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8477" y="4263234"/>
            <a:ext cx="4075613" cy="27860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63569" y="762772"/>
            <a:ext cx="87154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itchFamily="34" charset="0"/>
              <a:buChar char="•"/>
            </a:pPr>
            <a:r>
              <a:rPr lang="ru-RU" sz="2400" b="1" dirty="0" smtClean="0"/>
              <a:t> Иголки, ножницы и прочие острые рукодельные принадлежности идут в ход только на подготовительном этапе. Скреплять заготовки придется без них, с помощью одних лишь нитей.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400" b="1" dirty="0" smtClean="0"/>
              <a:t> Традиционные народные куклы не наделяют чертами владельца или его родственников. Безликость фигурки не дает темным сущностям вселиться в нее и натворить беды.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400" b="1" dirty="0" smtClean="0"/>
              <a:t> Еще один важный момент – кукла должна быть закончена за один присест. Считается, что растягивание работы рассеивает энергию, вкладываемую в оберег,</a:t>
            </a:r>
          </a:p>
          <a:p>
            <a:pPr fontAlgn="base"/>
            <a:r>
              <a:rPr lang="ru-RU" sz="2400" b="1" dirty="0" smtClean="0"/>
              <a:t> тем самым ослабляя его силу.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2400" b="1" dirty="0" smtClean="0"/>
              <a:t> Используйте только натуральные</a:t>
            </a:r>
          </a:p>
          <a:p>
            <a:pPr fontAlgn="base"/>
            <a:r>
              <a:rPr lang="ru-RU" sz="2400" b="1" dirty="0" smtClean="0"/>
              <a:t> материалы. Славяне с почтением</a:t>
            </a:r>
          </a:p>
          <a:p>
            <a:pPr fontAlgn="base"/>
            <a:r>
              <a:rPr lang="ru-RU" sz="2400" b="1" dirty="0" smtClean="0"/>
              <a:t> относились к природе. Они </a:t>
            </a:r>
          </a:p>
          <a:p>
            <a:pPr fontAlgn="base"/>
            <a:r>
              <a:rPr lang="ru-RU" sz="2400" b="1" dirty="0" smtClean="0"/>
              <a:t>полагали, что все, полученное</a:t>
            </a:r>
          </a:p>
          <a:p>
            <a:pPr fontAlgn="base"/>
            <a:r>
              <a:rPr lang="ru-RU" sz="2400" b="1" dirty="0" smtClean="0"/>
              <a:t> природным путем, обладает мощным,</a:t>
            </a:r>
          </a:p>
          <a:p>
            <a:pPr fontAlgn="base"/>
            <a:r>
              <a:rPr lang="ru-RU" sz="2400" b="1" dirty="0" smtClean="0"/>
              <a:t>позитивным зарядом энергии.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548458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 descr="Оберег Птица Радос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569" y="691334"/>
            <a:ext cx="4339524" cy="65722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864229" y="691334"/>
            <a:ext cx="4070803" cy="7370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105129" tIns="52564" rIns="105129" bIns="52564" rtlCol="0">
            <a:spAutoFit/>
          </a:bodyPr>
          <a:lstStyle/>
          <a:p>
            <a:pPr algn="ctr"/>
            <a:r>
              <a:rPr lang="ru-RU" sz="4100" b="1" dirty="0" smtClean="0"/>
              <a:t>ПТИЦА-РАДОСТЬ</a:t>
            </a:r>
            <a:endParaRPr lang="ru-RU" sz="41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03093" y="1428432"/>
            <a:ext cx="48045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правилам на куколку цепляют миниатюрные фигурки птиц, а косынку на ее голове завязывают особым образом – так, чтобы она напоминала крылья.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Тайна заключается в том, что славяне связывали возвращение птиц из теплых краев с приходом весны. Когда теплое время года задерживалось, они самостоятельно призывали весну с помощью обряда превращения в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птиц.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Крупеничка и Мужик бога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132" y="2865064"/>
            <a:ext cx="3167400" cy="39933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92133" y="619896"/>
            <a:ext cx="3167400" cy="17681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5129" tIns="52564" rIns="105129" bIns="52564" rtlCol="0">
            <a:spAutoFit/>
          </a:bodyPr>
          <a:lstStyle/>
          <a:p>
            <a:pPr algn="ctr"/>
            <a:r>
              <a:rPr lang="ru-RU" sz="3600" b="1" dirty="0" smtClean="0"/>
              <a:t>КРУПЕНИЧКА и МУЖИЧОК-БОГАЧ</a:t>
            </a:r>
            <a:endParaRPr lang="ru-RU" sz="3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9532" y="619897"/>
            <a:ext cx="622973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Крупеничка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Богач считаются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одними из первых кукол, которые появились у славянских народов. Дело в том, что издревле люди нашей страны зарабатывали на жизнь разведением домашнего хозяйства, в частности, выращивали пшеницу, другие хозяйственные крупы в огороде. Есть даже пословица, гласящая «без хлеба да без каши ничтожны труды наши». Понятно, что добыча зерна являлась необходимой, и если урожай по каким-то причинам получался меньший, то для семьи это было настоящей катастрофой. Именно поэтому тряпичные куклы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Крупеничка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Богач наполнялись зерном, что значит, символизирует то, что в семье будет всегда достаток, что они будут богаты.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giokids.ru/wp-content/uploads/1/4/9/1495999a4732a3bda1949485756745c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85449" cy="790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550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35667" y="548458"/>
            <a:ext cx="3357586" cy="13680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5129" tIns="52564" rIns="105129" bIns="52564" rtlCol="0">
            <a:spAutoFit/>
          </a:bodyPr>
          <a:lstStyle/>
          <a:p>
            <a:pPr algn="ctr"/>
            <a:r>
              <a:rPr lang="ru-RU" sz="4100" b="1" dirty="0" smtClean="0"/>
              <a:t>КУБЫШКА-ТРАВНИЦА</a:t>
            </a:r>
            <a:endParaRPr lang="ru-RU" sz="4100" b="1" dirty="0"/>
          </a:p>
        </p:txBody>
      </p:sp>
      <p:pic>
        <p:nvPicPr>
          <p:cNvPr id="16386" name="Picture 2" descr="Кубышка Травн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693" y="691334"/>
            <a:ext cx="4498998" cy="64294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92725" y="1762904"/>
            <a:ext cx="492922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Значение этой ляльки определялось тем, какие травы в нее клали. Традиционно она становилась семейным оберегом, помогала очищать в доме воздух, отгонять болезни. Но вообще эта кукла универсальна в использовании. С ее помощью можно уберечься от злых сил, привлечь любовь или же сделать игрушку для ребенка, помогающую ему оставаться полным сил. Мята – оказывает успокаивающее воздействие, расслабляет нервную систему.</a:t>
            </a:r>
          </a:p>
          <a:p>
            <a:pPr fontAlgn="base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Зверобой, по поверьям, отпугивает нечистую силу. лечит болезни внутренних органов и помогает избавиться от депрессии.</a:t>
            </a:r>
          </a:p>
          <a:p>
            <a:pPr fontAlgn="base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Чабрец известен своим антисептическим свойством — борется с воспалениями, помогает от кашля, бессонницы.</a:t>
            </a:r>
          </a:p>
          <a:p>
            <a:pPr fontAlgn="base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Ромашка, успокаивает, а также обеззараживает.</a:t>
            </a:r>
          </a:p>
          <a:p>
            <a:pPr fontAlgn="base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Душица ускоряет выздоровление от простуды, очищает воздух от микробов.</a:t>
            </a:r>
          </a:p>
          <a:p>
            <a:pPr fontAlgn="base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Лаванда помогает избавиться от головной боли.</a:t>
            </a:r>
          </a:p>
          <a:p>
            <a:pPr fontAlgn="base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Полынь и одуванчик обеспечат хороший аппетит.</a:t>
            </a:r>
          </a:p>
          <a:p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6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49255" y="619896"/>
            <a:ext cx="2771262" cy="7370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5129" tIns="52564" rIns="105129" bIns="52564" rtlCol="0">
            <a:spAutoFit/>
          </a:bodyPr>
          <a:lstStyle/>
          <a:p>
            <a:pPr algn="ctr"/>
            <a:r>
              <a:rPr lang="ru-RU" sz="4100" b="1" dirty="0" smtClean="0"/>
              <a:t>БАБА-ЯГА</a:t>
            </a:r>
            <a:endParaRPr lang="ru-RU" sz="4100" b="1" dirty="0"/>
          </a:p>
        </p:txBody>
      </p:sp>
      <p:pic>
        <p:nvPicPr>
          <p:cNvPr id="18434" name="Picture 2" descr="Обережная кукла Русская Баба Я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132" y="1673796"/>
            <a:ext cx="2628385" cy="55183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20517" y="441541"/>
            <a:ext cx="6658555" cy="763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является хранительницей домашнего очага и защитой от злых людей. Если повесить у себя в доме Бабушку Ягу, она будет защищать его от сглаза и зла.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поместить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Ягусю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кухне — она с радостью примет всех гостей за свой стол, и накормит всех, и напоит, еще и в дорожку сумочку сложит. Поэтому если вы часто собираетесь на кухне семьей или с друзьями, а может ваш дом часто посещают далекие гости, расположите оберег на кухне. Место у оберега на кухне должно быть почтенное, чтобы бабушка Яга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всех видела. Для защиты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дома разместите Ягу в прихожей. Так она будет защищать дом от злых людей и привлекать в него добрых и нужных. Она будет следить, кто вхож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этот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дом, а кто нет.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посадить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Ягусю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возле рабочего места и получить от нее благосклонность, то ваши дела пойдут вверх. </a:t>
            </a:r>
          </a:p>
          <a:p>
            <a:pPr algn="ctr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30893" y="521668"/>
            <a:ext cx="9286940" cy="7342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6182" y="977086"/>
            <a:ext cx="4023300" cy="7370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5129" tIns="52564" rIns="105129" bIns="52564" rtlCol="0">
            <a:spAutoFit/>
          </a:bodyPr>
          <a:lstStyle/>
          <a:p>
            <a:pPr algn="ctr"/>
            <a:r>
              <a:rPr lang="ru-RU" sz="4100" b="1" dirty="0" smtClean="0"/>
              <a:t>НЕРАЗЛУЧНИКИ</a:t>
            </a:r>
            <a:endParaRPr lang="ru-RU" sz="4100" b="1" dirty="0"/>
          </a:p>
        </p:txBody>
      </p:sp>
      <p:pic>
        <p:nvPicPr>
          <p:cNvPr id="26626" name="Picture 2" descr="Неразлучники кукла обере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693" y="1620028"/>
            <a:ext cx="3417744" cy="479497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138437" y="1961828"/>
            <a:ext cx="572632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традиции их дарили в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день свадьбы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Такой подарок нельзя было выбрасывать – его ставили на видное место и просили о помощи, когда в отношениях наступал трудный период. Славяне верили, что он помогал сохранять любовь, защищая от ссор и разлучниц. Талисман изготавливали особым способом – куклы обязательно держались за руки. Причем, руки им не скрепляли, а объединяли в одну с самого начала. Для рук использовали одну палочку, на которую цепляли две фигурки – мужчину с женщиной.</a:t>
            </a:r>
          </a:p>
          <a:p>
            <a:pPr algn="ctr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75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90445" y="3546004"/>
            <a:ext cx="7416442" cy="3024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Цель: Формировать у родителей представление о духовно-нравственной составляющей в личностном развитии ребенка ,о способах и методах нравственного воспитания детей в детском саду и семье.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8349" y="953716"/>
            <a:ext cx="709853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«Забота  о воспитании нравственности и чувства  благочестия должна начинаться с раннего детства….»                                                                                                </a:t>
            </a:r>
          </a:p>
          <a:p>
            <a:endParaRPr lang="ru-RU" sz="1800" dirty="0">
              <a:solidFill>
                <a:srgbClr val="FF0000"/>
              </a:solidFill>
            </a:endParaRPr>
          </a:p>
          <a:p>
            <a:endParaRPr lang="ru-RU" sz="1800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</a:t>
            </a:r>
            <a:r>
              <a:rPr lang="ru-RU" sz="2400" b="1" dirty="0" err="1" smtClean="0">
                <a:solidFill>
                  <a:srgbClr val="FF0000"/>
                </a:solidFill>
              </a:rPr>
              <a:t>Я.А.Каменский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1800" dirty="0" smtClean="0">
                <a:solidFill>
                  <a:srgbClr val="FF0000"/>
                </a:solidFill>
              </a:rPr>
              <a:t>                                                                                                       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6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07039" y="2691598"/>
            <a:ext cx="4221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s://clib.yar.ru/wp-content/uploads/2018/04/image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clib.yar.ru/wp-content/uploads/2018/04/image2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clib.yar.ru/wp-content/uploads/2018/04/image2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s://clib.yar.ru/wp-content/uploads/2018/04/image2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25" y="47704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580757" y="619896"/>
            <a:ext cx="3998249" cy="7370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5129" tIns="52564" rIns="105129" bIns="52564" rtlCol="0">
            <a:spAutoFit/>
          </a:bodyPr>
          <a:lstStyle/>
          <a:p>
            <a:pPr algn="ctr"/>
            <a:r>
              <a:rPr lang="ru-RU" sz="4100" b="1" dirty="0" smtClean="0"/>
              <a:t>ЖЕЛАННИЦА</a:t>
            </a:r>
            <a:endParaRPr lang="ru-RU" sz="4100" b="1" dirty="0"/>
          </a:p>
        </p:txBody>
      </p:sp>
      <p:pic>
        <p:nvPicPr>
          <p:cNvPr id="27650" name="Picture 2" descr="Кукла-оберег Желанн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381" y="691334"/>
            <a:ext cx="2901073" cy="48708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07455" y="1405714"/>
            <a:ext cx="667161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Желанница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исполняет просьбы и мечты. Делать эту куклу нужно было собственноручно, без посторонней помощи, никого не подпуская наблюдать за процессом. После изготовления талисман тоже старались спрятать от чужих – чтобы они не сглазили оберег. Эта кукла была сильнее обычного талисмана на счастье. Ведь она не просто притягивала к своему хозяину позитив, а исполняла его желания.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Желаннице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 силу выполнить любое маленькое поручение. Но она справится и с большой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мечтой.Учтите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что этот, как и другие обереги славян, настроен на волну добра. Лялька не будет выполнять злые человеческие прихоти. Но она с охотой поможет человеку с добрым сердцем, живущему в согласии с Миром и почитающим свой род.</a:t>
            </a:r>
          </a:p>
          <a:p>
            <a:pPr algn="ctr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29" y="665684"/>
            <a:ext cx="9107966" cy="6669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29" y="593676"/>
            <a:ext cx="8928992" cy="65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2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9255" y="477020"/>
            <a:ext cx="9286940" cy="685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0693" y="3405978"/>
            <a:ext cx="91440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Значение некоторых русских народных оберегов со временем затерялось, но большая часть из них дошла до нас в таком виде, в каком их использовали наши пращуры. Это богатое наследие славянской символики позволяет не только удовлетворить любопытство, но и лучше понять наших предков, отыскав с ними связь сквозь глубину веков. Славянские обереги готовы рассказать нам много интересного о том, как наши предки воспринимали свое существование. Наши предки славяне поклонялись неумолимой мощи и силе природы, опасаясь губительного влияния темных сил. </a:t>
            </a:r>
            <a:endParaRPr lang="ru-RU" sz="2400" b="1" dirty="0"/>
          </a:p>
        </p:txBody>
      </p:sp>
      <p:pic>
        <p:nvPicPr>
          <p:cNvPr id="32770" name="Picture 2" descr="&quot;Прилет Перуна на Землю&quot;, художник Всеволод Иван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2461" y="619896"/>
            <a:ext cx="4071966" cy="2783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736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3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2" name="AutoShape 2" descr="https://mail.rambler.ru/r/view/INBOX/14891?cache_id=1739260515&amp;part_id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6181" y="770141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4" descr="https://mail.rambler.ru/r/view/INBOX/14891?cache_id=1739260515&amp;part_id=2"/>
          <p:cNvSpPr>
            <a:spLocks noChangeAspect="1" noChangeArrowheads="1"/>
          </p:cNvSpPr>
          <p:nvPr/>
        </p:nvSpPr>
        <p:spPr bwMode="auto">
          <a:xfrm>
            <a:off x="373463" y="1581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81" y="770141"/>
            <a:ext cx="4434536" cy="65722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717" y="770141"/>
            <a:ext cx="5007352" cy="6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2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3" y="737692"/>
            <a:ext cx="4428016" cy="39604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709" y="2033836"/>
            <a:ext cx="464461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4" y="619896"/>
            <a:ext cx="5292112" cy="6572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01" y="619896"/>
            <a:ext cx="4896543" cy="65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6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3" y="619896"/>
            <a:ext cx="4284000" cy="6572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93" y="619896"/>
            <a:ext cx="4788626" cy="65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1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94" y="619896"/>
            <a:ext cx="5076087" cy="6572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19896"/>
            <a:ext cx="3996538" cy="65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2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3" y="619896"/>
            <a:ext cx="9072626" cy="65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5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z/%D0%B4%D0%B5%D0%BA%D0%BE%D1%80%D0%B0%D1%82%D0%B8%D0%B2%D0%BD%D0%B0%D1%8F-%D1%80%D0%B0%D0%BC%D0%BA%D0%B0-%D0%BE%D1%80%D0%BD%D0%B0%D0%BC%D0%B5%D0%BD%D1%82-%D0%BA%D1%80%D0%B5%D1%81%D1%82%D0%B0-88818783.jpg"/>
          <p:cNvPicPr>
            <a:picLocks noChangeAspect="1" noChangeArrowheads="1"/>
          </p:cNvPicPr>
          <p:nvPr/>
        </p:nvPicPr>
        <p:blipFill>
          <a:blip r:embed="rId2"/>
          <a:srcRect b="6586"/>
          <a:stretch>
            <a:fillRect/>
          </a:stretch>
        </p:blipFill>
        <p:spPr bwMode="auto">
          <a:xfrm>
            <a:off x="2" y="0"/>
            <a:ext cx="10597329" cy="781208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20693" y="619896"/>
            <a:ext cx="9072626" cy="6572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3" y="619896"/>
            <a:ext cx="9072626" cy="65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6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772</Words>
  <Application>Microsoft Office PowerPoint</Application>
  <PresentationFormat>Произвольный</PresentationFormat>
  <Paragraphs>58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Малинина</dc:creator>
  <cp:lastModifiedBy>on</cp:lastModifiedBy>
  <cp:revision>29</cp:revision>
  <dcterms:created xsi:type="dcterms:W3CDTF">2020-02-07T12:41:29Z</dcterms:created>
  <dcterms:modified xsi:type="dcterms:W3CDTF">2023-05-05T11:08:25Z</dcterms:modified>
</cp:coreProperties>
</file>