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81" r:id="rId25"/>
    <p:sldId id="280" r:id="rId26"/>
    <p:sldId id="28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3" autoAdjust="0"/>
    <p:restoredTop sz="94660"/>
  </p:normalViewPr>
  <p:slideViewPr>
    <p:cSldViewPr snapToGrid="0">
      <p:cViewPr varScale="1">
        <p:scale>
          <a:sx n="86" d="100"/>
          <a:sy n="86" d="100"/>
        </p:scale>
        <p:origin x="-557" y="17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E5DDD-1E4D-4DDA-8F3A-455C7F9AA2BD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21F62-84E7-4B4E-8CE5-9BF8AA6625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210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21F62-84E7-4B4E-8CE5-9BF8AA662579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86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7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957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516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9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48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00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12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88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7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01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386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B3A86-9104-42A3-9AA2-5E75CB2E0BA4}" type="datetimeFigureOut">
              <a:rPr lang="ru-RU" smtClean="0"/>
              <a:pPr/>
              <a:t>09.10.2024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B9B24-264F-4807-92D2-1997EC2CEF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18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735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64693" y="675437"/>
            <a:ext cx="65937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«МАЛЕНЬКИЕ ИССЛЕДОВАТЕЛИ»</a:t>
            </a:r>
            <a:endParaRPr lang="ru-RU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53968" y="3224800"/>
            <a:ext cx="81128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Проектно-исследовательская деятельность с детьми дошкольного возраста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640" y="164749"/>
            <a:ext cx="3618689" cy="32617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70633" y="5072332"/>
            <a:ext cx="2760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Воспитатель:Герута</a:t>
            </a:r>
            <a:r>
              <a:rPr lang="ru-RU" dirty="0" smtClean="0"/>
              <a:t> Е.В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5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8863" y="642655"/>
            <a:ext cx="99544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dirty="0" smtClean="0">
                <a:latin typeface="Impact" panose="020B0806030902050204" pitchFamily="34" charset="0"/>
              </a:rPr>
              <a:t>способ взаимодействия с окружающей средой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810" y="1137424"/>
            <a:ext cx="4716966" cy="52968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723" y="1137424"/>
            <a:ext cx="4711136" cy="528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6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68492" y="311727"/>
            <a:ext cx="995222" cy="665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65218" y="207816"/>
            <a:ext cx="9060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12999" y="499691"/>
            <a:ext cx="6567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Impact" panose="020B0806030902050204" pitchFamily="34" charset="0"/>
              </a:rPr>
              <a:t>поэтапную практическую деятельность по достижению поставленной цели.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053" y="1745672"/>
            <a:ext cx="4270917" cy="42926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95" y="1745672"/>
            <a:ext cx="4293220" cy="429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8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05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0036" y="565265"/>
            <a:ext cx="9526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</a:p>
          <a:p>
            <a:pPr algn="ctr"/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 исследовательской деятельности </a:t>
            </a:r>
            <a:r>
              <a:rPr lang="ru-RU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29541" y="1778924"/>
            <a:ext cx="9077499" cy="56526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1038" y="3139415"/>
            <a:ext cx="9089924" cy="5791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7116" y="2452217"/>
            <a:ext cx="9089924" cy="5791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1038" y="3874631"/>
            <a:ext cx="9089924" cy="5791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72" y="1896061"/>
            <a:ext cx="8125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выделение и постановка проблемы (выбор темы исследования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389909" y="2500235"/>
            <a:ext cx="7543800" cy="63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" y="282633"/>
            <a:ext cx="10619510" cy="629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4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7855" y="561109"/>
            <a:ext cx="9331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воспитателю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8309" y="1974273"/>
            <a:ext cx="10287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моменту поступления в первый класс ребенок должен уметь решать такие сложные задачи как: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видеть проблему и ставить вопросы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доказывать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выводы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высказывать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предположения и строить планы по их проверке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метод является одним из основных методов, который может помочь дошкольнику решить выше обозначенные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63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33945" y="519545"/>
            <a:ext cx="92063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во время проведения занятий дети должны получать только положительные эмоции, удовлетворение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 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значит, что исследовательская деятельность должна быть свободной, без внешних установок и ограничений по времени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771" y="2921620"/>
            <a:ext cx="5675970" cy="323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27563" y="1600200"/>
            <a:ext cx="8312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97067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31" y="0"/>
            <a:ext cx="12193057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61309" y="561109"/>
            <a:ext cx="8728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дошкольный возраст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(активная роль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принадлежит взрослому, подражательно-исполнительский уровень, происходит в форме игры)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29" y="1906859"/>
            <a:ext cx="4355886" cy="457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1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08018" y="519545"/>
            <a:ext cx="89777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дошкольный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«5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лет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развивающий уровень проектирования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помочь ребенку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развиваться самостоятельно, активность воспитателя снижается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263" y="2089205"/>
            <a:ext cx="4460488" cy="426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5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98964" y="394855"/>
            <a:ext cx="83542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дошкольный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(творческий этап проектной деятельности, характеризуется высоким уровнем интереса детей к творческому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проектированию)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53" y="2240923"/>
            <a:ext cx="4511723" cy="413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9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0364" y="789709"/>
            <a:ext cx="8749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 делать так, чтобы дети как можно больше действовали самостоятельно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810" y="1743815"/>
            <a:ext cx="4337824" cy="46681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852" y="1743815"/>
            <a:ext cx="4014438" cy="466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7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33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33156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3444" y="540327"/>
            <a:ext cx="9705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сдерживайте инициативы детей.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272" y="1319601"/>
            <a:ext cx="4705815" cy="46686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2020" y="1374469"/>
            <a:ext cx="4148253" cy="461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2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62545" y="644236"/>
            <a:ext cx="8998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делайте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то, что он может сделать сам, или то, чему он может научиться.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054" y="1721454"/>
            <a:ext cx="4226312" cy="465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0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0982" y="748145"/>
            <a:ext cx="8998527" cy="2535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58637" y="748145"/>
            <a:ext cx="8998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прямых инструкций ребенку.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810" y="1639228"/>
            <a:ext cx="4984595" cy="45385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77" y="1639227"/>
            <a:ext cx="4556793" cy="453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67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28" y="1992745"/>
            <a:ext cx="6087341" cy="4362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63981" y="477982"/>
            <a:ext cx="7585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спешите с вынесением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оценочных суждений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63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6340" y="365760"/>
            <a:ext cx="1053790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ПЛОДОТВОРНОЙ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экспериментально-исследовательской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Поддержание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повышенного интереса детей к занятиям, содержащим опыты, эксперименты, исследования, наблюдения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в группе благоприятного микроклимата, где приветствуется и поощряется интерес к обследованию, наблюдению, самостоятельному экспериментированию с предметами окружающей среды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в группах уголки, зоны для экспериментирования, где дети могли бы повторить проделанные вместе с воспитателем опыты самостоятельно в свободное время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уголок природы и огород на окне для долгосрочных наблюдений и опытов с растениями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5.Разработать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стимулирования и поощрения детей – активных исследователей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Привлекать родителей к исследовательским детским проектам. Провести консультацию по созданию условий для экспериментирования в домашних условиях.</a:t>
            </a:r>
          </a:p>
        </p:txBody>
      </p:sp>
    </p:spTree>
    <p:extLst>
      <p:ext uri="{BB962C8B-B14F-4D97-AF65-F5344CB8AC3E}">
        <p14:creationId xmlns:p14="http://schemas.microsoft.com/office/powerpoint/2010/main" val="251992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9418" y="748145"/>
            <a:ext cx="92894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Проектный метод предполагает использование заданий не в готовом виде. Детям даётся возможность размышлять, исследовать, делать выводы. Когда ребёнок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слышит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видит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делает сам, информация усваивается прочно и надолго.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855" y="2464419"/>
            <a:ext cx="3367668" cy="38360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0489" y="2464419"/>
            <a:ext cx="3055433" cy="38360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7434" y="2475570"/>
            <a:ext cx="3624146" cy="38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1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61176" y="780189"/>
            <a:ext cx="5615640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 </a:t>
            </a:r>
          </a:p>
          <a:p>
            <a:pPr algn="ctr"/>
            <a:r>
              <a:rPr lang="ru-RU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</a:t>
            </a:r>
          </a:p>
          <a:p>
            <a:pPr algn="ctr"/>
            <a:r>
              <a:rPr lang="ru-RU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внимание</a:t>
            </a:r>
            <a:endParaRPr lang="ru-RU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985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82" y="334851"/>
            <a:ext cx="11397803" cy="622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6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16995" y="2645664"/>
            <a:ext cx="935800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just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исследовательская деятельность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наравне с игрой, является ведущим видом деятельности. Дети, участвуя в педагогическом процессе наравне со взрослыми, проектируют свою жизнь в пространстве детского сада, проявляя изобретательность и самостоятельность.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926336" y="441599"/>
            <a:ext cx="876604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Прежде чем давать знания,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надо научить думать,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воспринимать, наблюдать.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В. Сухомлинский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89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2365" y="486383"/>
            <a:ext cx="9027268" cy="10710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 исследовательская деятельность детей дошкольного возраста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у дошкольников научно-познавательного, практически-деятельного, эмоционально-нравственного отношения к действительности.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Обеспечение психологического благополучия и развития детей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Воспитывать потребность изучать окружающий мир через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исследовательскую деятельность;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Развивать творческую активность познавательных процессов;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Учить решать исследовательские задачи, применяя новые инновационные методы и средства.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46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338533" y="1536970"/>
            <a:ext cx="3404681" cy="208171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378340" y="626716"/>
            <a:ext cx="2859932" cy="20327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027199" y="3618689"/>
            <a:ext cx="3151762" cy="23151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82625" y="3701374"/>
            <a:ext cx="2937753" cy="22324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094222" y="626716"/>
            <a:ext cx="2999241" cy="2062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455531" y="1469196"/>
            <a:ext cx="320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проектно-исследовательской деятельности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ДОУ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93230" y="979185"/>
            <a:ext cx="26671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-творческие: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(опыты и эксперименты с детьми оформляют в виде альбомов, коллажей)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14258" y="4129949"/>
            <a:ext cx="286207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FF00"/>
                </a:solidFill>
              </a:rPr>
              <a:t>ролево</a:t>
            </a:r>
            <a:r>
              <a:rPr lang="ru-RU" sz="2400" b="1" dirty="0" smtClean="0">
                <a:solidFill>
                  <a:srgbClr val="FFFF00"/>
                </a:solidFill>
              </a:rPr>
              <a:t>-игровые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(театрализованные постановки с элементами творческих игр)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06940" y="3869542"/>
            <a:ext cx="23074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информационно-практико-ориентированные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( сбор материала и оформление группы, выставки т. д.);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8942545" y="809258"/>
            <a:ext cx="1731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творческие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(оформление результата в виде детского праздника)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7592844" y="3557611"/>
            <a:ext cx="578390" cy="572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657600" y="3618689"/>
            <a:ext cx="797931" cy="511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7743214" y="1264596"/>
            <a:ext cx="635126" cy="272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4093463" y="1245140"/>
            <a:ext cx="362068" cy="291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74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31" y="0"/>
            <a:ext cx="12193057" cy="685859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848909" y="690664"/>
            <a:ext cx="4494179" cy="20428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848909" y="1050349"/>
            <a:ext cx="4319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видов ПИД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670323" y="2422307"/>
            <a:ext cx="2158840" cy="1589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Блок-схема: перфолента 6"/>
          <p:cNvSpPr/>
          <p:nvPr/>
        </p:nvSpPr>
        <p:spPr>
          <a:xfrm>
            <a:off x="992221" y="3910519"/>
            <a:ext cx="1906622" cy="1245141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3482502" y="4708187"/>
            <a:ext cx="2315183" cy="1575881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6712085" y="3910519"/>
            <a:ext cx="1848255" cy="1245141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8891081" y="4941651"/>
            <a:ext cx="2217906" cy="1342417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4944368" y="2733315"/>
            <a:ext cx="793065" cy="1799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667752" y="2742208"/>
            <a:ext cx="616615" cy="13692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8343088" y="2373788"/>
            <a:ext cx="2081721" cy="2466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47864" y="4260715"/>
            <a:ext cx="1459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по составу участников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96511" y="5155660"/>
            <a:ext cx="2001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по целевой установке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48272" y="4260715"/>
            <a:ext cx="149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по тематике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80187" y="5289693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по срокам реализации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28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15573" y="582125"/>
            <a:ext cx="696191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  <a:latin typeface="Impact" panose="020B0806030902050204" pitchFamily="34" charset="0"/>
              </a:rPr>
              <a:t>Проектную деятельность  </a:t>
            </a:r>
            <a:r>
              <a:rPr lang="ru-RU" sz="7200" dirty="0" smtClean="0">
                <a:latin typeface="Impact" panose="020B0806030902050204" pitchFamily="34" charset="0"/>
              </a:rPr>
              <a:t>можно представить как</a:t>
            </a:r>
            <a:r>
              <a:rPr lang="en-US" sz="7200" dirty="0" smtClean="0">
                <a:latin typeface="Impact" panose="020B0806030902050204" pitchFamily="34" charset="0"/>
              </a:rPr>
              <a:t>:</a:t>
            </a:r>
            <a:r>
              <a:rPr lang="en-US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84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91490" y="498763"/>
            <a:ext cx="98090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Impact" panose="020B0806030902050204" pitchFamily="34" charset="0"/>
              </a:rPr>
              <a:t>способ организации педагогического </a:t>
            </a:r>
            <a:r>
              <a:rPr lang="ru-RU" sz="3200" dirty="0" smtClean="0">
                <a:latin typeface="Impact" panose="020B0806030902050204" pitchFamily="34" charset="0"/>
              </a:rPr>
              <a:t>процесса</a:t>
            </a:r>
          </a:p>
          <a:p>
            <a:pPr algn="ctr"/>
            <a:r>
              <a:rPr lang="ru-RU" sz="3200" dirty="0" smtClean="0">
                <a:latin typeface="Impact" panose="020B0806030902050204" pitchFamily="34" charset="0"/>
              </a:rPr>
              <a:t>основанный </a:t>
            </a:r>
            <a:r>
              <a:rPr lang="ru-RU" sz="3200" dirty="0">
                <a:latin typeface="Impact" panose="020B0806030902050204" pitchFamily="34" charset="0"/>
              </a:rPr>
              <a:t>на </a:t>
            </a:r>
            <a:r>
              <a:rPr lang="ru-RU" sz="3200" dirty="0" smtClean="0">
                <a:latin typeface="Impact" panose="020B0806030902050204" pitchFamily="34" charset="0"/>
              </a:rPr>
              <a:t>взаимодействии</a:t>
            </a:r>
          </a:p>
          <a:p>
            <a:pPr algn="ctr"/>
            <a:r>
              <a:rPr lang="ru-RU" sz="3200" dirty="0" smtClean="0">
                <a:latin typeface="Impact" panose="020B0806030902050204" pitchFamily="34" charset="0"/>
              </a:rPr>
              <a:t> </a:t>
            </a:r>
            <a:r>
              <a:rPr lang="ru-RU" sz="3200" dirty="0">
                <a:latin typeface="Impact" panose="020B0806030902050204" pitchFamily="34" charset="0"/>
              </a:rPr>
              <a:t>педагога и </a:t>
            </a:r>
            <a:r>
              <a:rPr lang="ru-RU" sz="3200" dirty="0" smtClean="0">
                <a:latin typeface="Impact" panose="020B0806030902050204" pitchFamily="34" charset="0"/>
              </a:rPr>
              <a:t>воспитанника</a:t>
            </a:r>
            <a:endParaRPr lang="ru-RU" sz="3200" dirty="0">
              <a:latin typeface="Impact" panose="020B080603090205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205" y="2068422"/>
            <a:ext cx="3858322" cy="4396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08" y="2068422"/>
            <a:ext cx="3947532" cy="422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0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619</Words>
  <Application>Microsoft Office PowerPoint</Application>
  <PresentationFormat>Произвольный</PresentationFormat>
  <Paragraphs>94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51</cp:revision>
  <dcterms:created xsi:type="dcterms:W3CDTF">2019-04-19T15:31:53Z</dcterms:created>
  <dcterms:modified xsi:type="dcterms:W3CDTF">2024-10-09T16:28:30Z</dcterms:modified>
</cp:coreProperties>
</file>