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972" r:id="rId2"/>
  </p:sldMasterIdLst>
  <p:notesMasterIdLst>
    <p:notesMasterId r:id="rId10"/>
  </p:notesMasterIdLst>
  <p:sldIdLst>
    <p:sldId id="347" r:id="rId3"/>
    <p:sldId id="263" r:id="rId4"/>
    <p:sldId id="348" r:id="rId5"/>
    <p:sldId id="349" r:id="rId6"/>
    <p:sldId id="350" r:id="rId7"/>
    <p:sldId id="351" r:id="rId8"/>
    <p:sldId id="35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00B0F0"/>
    <a:srgbClr val="0091EA"/>
    <a:srgbClr val="FF0000"/>
    <a:srgbClr val="00B4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49" autoAdjust="0"/>
    <p:restoredTop sz="94660"/>
  </p:normalViewPr>
  <p:slideViewPr>
    <p:cSldViewPr>
      <p:cViewPr>
        <p:scale>
          <a:sx n="80" d="100"/>
          <a:sy n="80" d="100"/>
        </p:scale>
        <p:origin x="-1422" y="-7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10/18/2018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604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531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005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4810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91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15333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2574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3638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26285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3774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5613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10/18/2018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545F7-77F9-4401-AA0E-BF14C26D8903}" type="datetimeFigureOut">
              <a:rPr lang="en-US" smtClean="0"/>
              <a:pPr/>
              <a:t>10/18/2018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3545F7-77F9-4401-AA0E-BF14C26D8903}" type="datetimeFigureOut">
              <a:rPr lang="en-US" smtClean="0"/>
              <a:pPr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6E0586-5A1C-41FD-AA9D-07A4E729E63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7A0F-5B99-4F35-9BDD-321CD3C098F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10/18/2018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AB3369-7666-44EB-AEA9-5FA9440DB40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160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5"/>
          <p:cNvSpPr txBox="1">
            <a:spLocks noChangeArrowheads="1"/>
          </p:cNvSpPr>
          <p:nvPr/>
        </p:nvSpPr>
        <p:spPr>
          <a:xfrm>
            <a:off x="1880260" y="381000"/>
            <a:ext cx="6904016" cy="762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ru-RU" sz="4600" b="1" dirty="0" smtClean="0">
                <a:solidFill>
                  <a:schemeClr val="tx2">
                    <a:lumMod val="75000"/>
                  </a:schemeClr>
                </a:solidFill>
              </a:rPr>
              <a:t>Информационная безопасность детей</a:t>
            </a:r>
          </a:p>
        </p:txBody>
      </p:sp>
      <p:sp>
        <p:nvSpPr>
          <p:cNvPr id="9" name="Rectangle 8"/>
          <p:cNvSpPr txBox="1">
            <a:spLocks noChangeArrowheads="1"/>
          </p:cNvSpPr>
          <p:nvPr/>
        </p:nvSpPr>
        <p:spPr>
          <a:xfrm>
            <a:off x="5791199" y="1524000"/>
            <a:ext cx="3017817" cy="762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>
                  <a:outerShdw dist="17961" dir="2700000" algn="ctr" rotWithShape="0">
                    <a:schemeClr val="bg1"/>
                  </a:outerShdw>
                </a:effectLst>
              </a14:hiddenEffects>
            </a:ext>
          </a:ex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itchFamily="34" charset="0"/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</a:rPr>
              <a:t>Консультация для родителей</a:t>
            </a:r>
            <a:endParaRPr lang="ru-RU" sz="18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95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366837" y="2667000"/>
            <a:ext cx="5791200" cy="228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5" name="AutoShape 68"/>
          <p:cNvSpPr>
            <a:spLocks noChangeArrowheads="1"/>
          </p:cNvSpPr>
          <p:nvPr/>
        </p:nvSpPr>
        <p:spPr bwMode="gray">
          <a:xfrm>
            <a:off x="762000" y="381000"/>
            <a:ext cx="7000875" cy="16002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r>
              <a:rPr lang="ru-RU" sz="2800" dirty="0" smtClean="0"/>
              <a:t>Федеральный закон </a:t>
            </a:r>
            <a:r>
              <a:rPr lang="ru-RU" sz="2800" dirty="0"/>
              <a:t>№ 436-ФЗ </a:t>
            </a:r>
            <a:endParaRPr lang="ru-RU" sz="2800" dirty="0" smtClean="0"/>
          </a:p>
          <a:p>
            <a:pPr latinLnBrk="1">
              <a:defRPr/>
            </a:pPr>
            <a:r>
              <a:rPr lang="ru-RU" sz="2800" dirty="0" smtClean="0"/>
              <a:t>«</a:t>
            </a:r>
            <a:r>
              <a:rPr lang="ru-RU" sz="2800" dirty="0"/>
              <a:t>О защите детей от информации, </a:t>
            </a:r>
            <a:endParaRPr lang="ru-RU" sz="2800" dirty="0" smtClean="0"/>
          </a:p>
          <a:p>
            <a:pPr latinLnBrk="1">
              <a:defRPr/>
            </a:pPr>
            <a:r>
              <a:rPr lang="ru-RU" sz="2800" dirty="0" smtClean="0"/>
              <a:t>причиняющей </a:t>
            </a:r>
            <a:r>
              <a:rPr lang="ru-RU" sz="2800" dirty="0"/>
              <a:t>вред их здоровью и развитию</a:t>
            </a:r>
            <a:r>
              <a:rPr lang="ru-RU" sz="2800" dirty="0" smtClean="0"/>
              <a:t>»</a:t>
            </a:r>
            <a:endParaRPr kumimoji="1" lang="en-US" altLang="ko-KR" sz="2800" dirty="0">
              <a:solidFill>
                <a:schemeClr val="tx1">
                  <a:lumMod val="85000"/>
                  <a:lumOff val="15000"/>
                </a:schemeClr>
              </a:solidFill>
              <a:ea typeface="굴림" pitchFamily="34" charset="-127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62000" y="2057400"/>
            <a:ext cx="700087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«</a:t>
            </a:r>
            <a:r>
              <a:rPr lang="ru-RU" sz="2800" b="1" dirty="0"/>
              <a:t>И</a:t>
            </a:r>
            <a:r>
              <a:rPr lang="ru-RU" sz="2800" b="1" dirty="0" smtClean="0"/>
              <a:t>нформационная </a:t>
            </a:r>
            <a:r>
              <a:rPr lang="ru-RU" sz="2800" b="1" dirty="0"/>
              <a:t>безопасность детей» </a:t>
            </a:r>
            <a:r>
              <a:rPr lang="ru-RU" sz="2800" dirty="0"/>
              <a:t>- это состояние защищенности, при котором отсутствует риск, связанный с причинением информацией вреда их здоровью и (или) физическому, психическому, духовному, нравственному </a:t>
            </a:r>
            <a:r>
              <a:rPr lang="ru-RU" sz="2800" dirty="0" smtClean="0"/>
              <a:t>развитию.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366837" y="2667000"/>
            <a:ext cx="5791200" cy="2286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60000"/>
              </a:lnSpc>
            </a:pPr>
            <a:endParaRPr lang="en-US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charset="0"/>
              <a:ea typeface="굴림" pitchFamily="34" charset="-127"/>
            </a:endParaRPr>
          </a:p>
        </p:txBody>
      </p:sp>
      <p:sp>
        <p:nvSpPr>
          <p:cNvPr id="5" name="AutoShape 68"/>
          <p:cNvSpPr>
            <a:spLocks noChangeArrowheads="1"/>
          </p:cNvSpPr>
          <p:nvPr/>
        </p:nvSpPr>
        <p:spPr bwMode="gray">
          <a:xfrm>
            <a:off x="762000" y="381000"/>
            <a:ext cx="7000875" cy="1600200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chemeClr val="hlink">
                        <a:gamma/>
                        <a:shade val="46275"/>
                        <a:invGamma/>
                      </a:schemeClr>
                    </a:gs>
                    <a:gs pos="50000">
                      <a:schemeClr val="hlink"/>
                    </a:gs>
                    <a:gs pos="100000">
                      <a:schemeClr val="hlink">
                        <a:gamma/>
                        <a:shade val="46275"/>
                        <a:invGamma/>
                      </a:schemeClr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bg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rgbClr val="808080">
                      <a:alpha val="50000"/>
                    </a:srgb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latinLnBrk="1">
              <a:defRPr/>
            </a:pPr>
            <a:endParaRPr kumimoji="1" lang="en-US" altLang="ko-KR" sz="2800" dirty="0">
              <a:solidFill>
                <a:schemeClr val="tx1">
                  <a:lumMod val="85000"/>
                  <a:lumOff val="15000"/>
                </a:schemeClr>
              </a:solidFill>
              <a:ea typeface="굴림" pitchFamily="34" charset="-127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366837" y="685800"/>
            <a:ext cx="6629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Какое влияние оказывают современные гаджеты на детей?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23582"/>
            <a:ext cx="7508794" cy="5005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886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1600200"/>
            <a:ext cx="7924800" cy="868362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Плюсы использования гаджетов:</a:t>
            </a:r>
            <a:br>
              <a:rPr lang="ru-RU" b="1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600" y="2332037"/>
            <a:ext cx="8229600" cy="4525963"/>
          </a:xfrm>
        </p:spPr>
        <p:txBody>
          <a:bodyPr/>
          <a:lstStyle/>
          <a:p>
            <a:r>
              <a:rPr lang="ru-RU" dirty="0"/>
              <a:t>- Способ временно занять ребёнка в «полевых» условиях. </a:t>
            </a:r>
          </a:p>
          <a:p>
            <a:r>
              <a:rPr lang="ru-RU" dirty="0"/>
              <a:t>- Развитие кругозора.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458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Минусы использования </a:t>
            </a:r>
            <a:r>
              <a:rPr lang="ru-RU" b="1" dirty="0" smtClean="0"/>
              <a:t>гаджетов: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 fontScale="92500"/>
          </a:bodyPr>
          <a:lstStyle/>
          <a:p>
            <a:r>
              <a:rPr lang="ru-RU" b="1" dirty="0"/>
              <a:t>«Однобокость»</a:t>
            </a:r>
            <a:r>
              <a:rPr lang="ru-RU" dirty="0"/>
              <a:t> </a:t>
            </a:r>
            <a:r>
              <a:rPr lang="ru-RU" b="1" dirty="0"/>
              <a:t>развивающего </a:t>
            </a:r>
            <a:r>
              <a:rPr lang="ru-RU" b="1" dirty="0" smtClean="0"/>
              <a:t>эффекта;</a:t>
            </a:r>
          </a:p>
          <a:p>
            <a:r>
              <a:rPr lang="ru-RU" dirty="0" smtClean="0"/>
              <a:t> </a:t>
            </a:r>
            <a:r>
              <a:rPr lang="ru-RU" b="1" dirty="0"/>
              <a:t>Влияние на здоровье и физическое </a:t>
            </a:r>
            <a:r>
              <a:rPr lang="ru-RU" b="1" dirty="0" smtClean="0"/>
              <a:t>развитие;</a:t>
            </a:r>
          </a:p>
          <a:p>
            <a:r>
              <a:rPr lang="ru-RU" b="1" dirty="0" smtClean="0"/>
              <a:t>Снижение </a:t>
            </a:r>
            <a:r>
              <a:rPr lang="ru-RU" b="1" dirty="0"/>
              <a:t>коммуникативной (речевой) </a:t>
            </a:r>
            <a:r>
              <a:rPr lang="ru-RU" b="1" dirty="0" smtClean="0"/>
              <a:t>активности</a:t>
            </a:r>
            <a:r>
              <a:rPr lang="ru-RU" dirty="0" smtClean="0"/>
              <a:t>;</a:t>
            </a:r>
          </a:p>
          <a:p>
            <a:r>
              <a:rPr lang="ru-RU" b="1" dirty="0" smtClean="0"/>
              <a:t>Снижение </a:t>
            </a:r>
            <a:r>
              <a:rPr lang="ru-RU" b="1" dirty="0"/>
              <a:t>творческой </a:t>
            </a:r>
            <a:r>
              <a:rPr lang="ru-RU" b="1" dirty="0" smtClean="0"/>
              <a:t>активности;</a:t>
            </a:r>
            <a:endParaRPr lang="ru-RU" dirty="0"/>
          </a:p>
          <a:p>
            <a:r>
              <a:rPr lang="ru-RU" b="1" dirty="0" smtClean="0"/>
              <a:t>Вытеснение интересов;</a:t>
            </a:r>
          </a:p>
          <a:p>
            <a:r>
              <a:rPr lang="ru-RU" b="1" dirty="0" smtClean="0"/>
              <a:t>Опасность </a:t>
            </a:r>
            <a:r>
              <a:rPr lang="ru-RU" b="1" dirty="0"/>
              <a:t>испуга,</a:t>
            </a:r>
            <a:r>
              <a:rPr lang="ru-RU" dirty="0"/>
              <a:t> </a:t>
            </a:r>
            <a:r>
              <a:rPr lang="ru-RU" dirty="0" smtClean="0"/>
              <a:t>развития </a:t>
            </a:r>
            <a:r>
              <a:rPr lang="ru-RU" b="1" dirty="0" smtClean="0"/>
              <a:t>психического расстройства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7893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Как организовать использование гаджетов детьми?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- Используйте гаджеты только в совместной деятельности; </a:t>
            </a:r>
            <a:endParaRPr lang="ru-RU" dirty="0" smtClean="0"/>
          </a:p>
          <a:p>
            <a:r>
              <a:rPr lang="ru-RU" dirty="0"/>
              <a:t>- Контролируйте время проведенное за экраном (в дошкольном возрасте – не более 20-30 мин. В день);</a:t>
            </a:r>
          </a:p>
          <a:p>
            <a:r>
              <a:rPr lang="ru-RU" dirty="0"/>
              <a:t>Внимательно относитесь к контенту, который используете. </a:t>
            </a:r>
            <a:endParaRPr lang="ru-RU" dirty="0" smtClean="0"/>
          </a:p>
          <a:p>
            <a:r>
              <a:rPr lang="ru-RU" dirty="0"/>
              <a:t>- Предлагайте к просмотру мультфильмы и передачи, содержание которых соответствует возрасту. </a:t>
            </a:r>
          </a:p>
          <a:p>
            <a:r>
              <a:rPr lang="ru-RU" dirty="0"/>
              <a:t>- Давать детям играть в гаджеты перед сном не </a:t>
            </a:r>
            <a:r>
              <a:rPr lang="ru-RU" dirty="0" smtClean="0"/>
              <a:t>рекомендуется.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1682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Спасибо за внимание!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143000"/>
            <a:ext cx="6324600" cy="5496379"/>
          </a:xfrm>
        </p:spPr>
      </p:pic>
    </p:spTree>
    <p:extLst>
      <p:ext uri="{BB962C8B-B14F-4D97-AF65-F5344CB8AC3E}">
        <p14:creationId xmlns:p14="http://schemas.microsoft.com/office/powerpoint/2010/main" val="394003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5">
      <a:dk1>
        <a:srgbClr val="465962"/>
      </a:dk1>
      <a:lt1>
        <a:srgbClr val="FFFFFF"/>
      </a:lt1>
      <a:dk2>
        <a:srgbClr val="465962"/>
      </a:dk2>
      <a:lt2>
        <a:srgbClr val="363636"/>
      </a:lt2>
      <a:accent1>
        <a:srgbClr val="494949"/>
      </a:accent1>
      <a:accent2>
        <a:srgbClr val="F88608"/>
      </a:accent2>
      <a:accent3>
        <a:srgbClr val="FFC000"/>
      </a:accent3>
      <a:accent4>
        <a:srgbClr val="C0C0C0"/>
      </a:accent4>
      <a:accent5>
        <a:srgbClr val="A5A5A5"/>
      </a:accent5>
      <a:accent6>
        <a:srgbClr val="909BA5"/>
      </a:accent6>
      <a:hlink>
        <a:srgbClr val="898889"/>
      </a:hlink>
      <a:folHlink>
        <a:srgbClr val="D8D8D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5_Office Theme">
  <a:themeElements>
    <a:clrScheme name="Custom 25">
      <a:dk1>
        <a:srgbClr val="465962"/>
      </a:dk1>
      <a:lt1>
        <a:srgbClr val="FFFFFF"/>
      </a:lt1>
      <a:dk2>
        <a:srgbClr val="465962"/>
      </a:dk2>
      <a:lt2>
        <a:srgbClr val="363636"/>
      </a:lt2>
      <a:accent1>
        <a:srgbClr val="494949"/>
      </a:accent1>
      <a:accent2>
        <a:srgbClr val="F88608"/>
      </a:accent2>
      <a:accent3>
        <a:srgbClr val="FFC000"/>
      </a:accent3>
      <a:accent4>
        <a:srgbClr val="C0C0C0"/>
      </a:accent4>
      <a:accent5>
        <a:srgbClr val="A5A5A5"/>
      </a:accent5>
      <a:accent6>
        <a:srgbClr val="909BA5"/>
      </a:accent6>
      <a:hlink>
        <a:srgbClr val="898889"/>
      </a:hlink>
      <a:folHlink>
        <a:srgbClr val="D8D8D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1649</TotalTime>
  <Words>190</Words>
  <Application>Microsoft Office PowerPoint</Application>
  <PresentationFormat>Экран (4:3)</PresentationFormat>
  <Paragraphs>24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7</vt:i4>
      </vt:variant>
    </vt:vector>
  </HeadingPairs>
  <TitlesOfParts>
    <vt:vector size="9" baseType="lpstr">
      <vt:lpstr>Office Theme</vt:lpstr>
      <vt:lpstr>15_Office Theme</vt:lpstr>
      <vt:lpstr>Презентация PowerPoint</vt:lpstr>
      <vt:lpstr>Презентация PowerPoint</vt:lpstr>
      <vt:lpstr>Презентация PowerPoint</vt:lpstr>
      <vt:lpstr>Плюсы использования гаджетов:  </vt:lpstr>
      <vt:lpstr>Минусы использования гаджетов: </vt:lpstr>
      <vt:lpstr>Как организовать использование гаджетов детьми?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user</cp:lastModifiedBy>
  <cp:revision>236</cp:revision>
  <dcterms:created xsi:type="dcterms:W3CDTF">2012-04-26T17:06:14Z</dcterms:created>
  <dcterms:modified xsi:type="dcterms:W3CDTF">2018-10-18T08:20:16Z</dcterms:modified>
</cp:coreProperties>
</file>