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3" r:id="rId2"/>
    <p:sldId id="280" r:id="rId3"/>
    <p:sldId id="259" r:id="rId4"/>
    <p:sldId id="260" r:id="rId5"/>
    <p:sldId id="261" r:id="rId6"/>
    <p:sldId id="262" r:id="rId7"/>
    <p:sldId id="265" r:id="rId8"/>
    <p:sldId id="278" r:id="rId9"/>
    <p:sldId id="266" r:id="rId10"/>
    <p:sldId id="267" r:id="rId11"/>
    <p:sldId id="268" r:id="rId12"/>
    <p:sldId id="269" r:id="rId13"/>
    <p:sldId id="270" r:id="rId14"/>
    <p:sldId id="279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76" autoAdjust="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8B6E5-C4B4-4302-B52B-FBC8D341C409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BEFF5-C243-4872-9BD2-8F28C40C71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E6775-65B2-466C-A3A6-B5EF90A2736F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818D1-2F46-48F2-99FA-99C50B427A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9EFDB-AF53-4F0A-9AA8-AE023FC62403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08976-16E8-47BC-A7E0-E093C5A9F2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30498-4668-4ADF-9477-66A59F2FD994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34FFE-48E2-4CF3-B591-C7E39AE738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BED4D-2755-4300-9E17-E0369C65321D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6ED3-DC0C-47BB-A4D9-21D51C64A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337F1-7399-4AB5-9AAE-AB52AC26B9F5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BB907-9DF0-412B-B652-71E2B5C62F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BFCDE-274D-44B7-A827-CF4572EE3EE9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A10B2-A124-4D2F-8003-833AEE448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D8A2C-167E-4CE7-B61A-5A28C3747A61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AE9E7-97A5-403F-9C75-14BC071615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7E5AE-AB67-419B-A92D-5878150CE4B4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EC4AD-27BC-41DB-BF3F-12BF74002B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BE2A9-7059-4011-94C8-89226A3D8DDB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4AC16-B1B8-4A7B-BBDF-E146A3E19B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B4CE1-7136-44DE-A2AD-F49937F60C1E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07FBB-CE54-488A-8994-13BC91AB0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D2C3F-71BB-42F6-B669-9E5F21877360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0FDC0-BB62-45F4-AEDC-F8C0DE4C4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A99-07E7-4F57-9528-49B50F0A89BB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C9826-A39C-43A0-AB4F-A98EAE304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6BB47-4962-4B69-8791-EA59E445C229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B1B01-B1B6-49EC-B11F-B96A821DC7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39813-C134-4506-BF57-12FB072AFFDB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93A15-B4CC-425F-9F5D-719B7C0E3E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D7B5B-17A5-41A3-8600-C406B328416B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2CA8A-2106-418B-B890-35B033248E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DC33310-418F-4CF2-AAC4-C122330A870C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7F5CFFFF-E042-489A-96B4-004B13DE97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6" r:id="rId2"/>
    <p:sldLayoutId id="2147483735" r:id="rId3"/>
    <p:sldLayoutId id="2147483734" r:id="rId4"/>
    <p:sldLayoutId id="2147483733" r:id="rId5"/>
    <p:sldLayoutId id="2147483732" r:id="rId6"/>
    <p:sldLayoutId id="2147483731" r:id="rId7"/>
    <p:sldLayoutId id="2147483730" r:id="rId8"/>
    <p:sldLayoutId id="2147483729" r:id="rId9"/>
    <p:sldLayoutId id="2147483728" r:id="rId10"/>
    <p:sldLayoutId id="2147483738" r:id="rId11"/>
    <p:sldLayoutId id="2147483727" r:id="rId12"/>
    <p:sldLayoutId id="2147483739" r:id="rId13"/>
    <p:sldLayoutId id="2147483726" r:id="rId14"/>
    <p:sldLayoutId id="2147483725" r:id="rId15"/>
    <p:sldLayoutId id="2147483724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2"/>
          <p:cNvSpPr>
            <a:spLocks noGrp="1"/>
          </p:cNvSpPr>
          <p:nvPr>
            <p:ph type="title"/>
          </p:nvPr>
        </p:nvSpPr>
        <p:spPr>
          <a:xfrm>
            <a:off x="641350" y="188913"/>
            <a:ext cx="6716732" cy="719137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Частное дошкольное образовательное учреждение детский сад № 103 ОАО «РЖД»</a:t>
            </a:r>
            <a:endParaRPr lang="ru-RU" sz="2400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8313" y="1052513"/>
            <a:ext cx="8175653" cy="5472112"/>
          </a:xfrm>
        </p:spPr>
        <p:txBody>
          <a:bodyPr rtlCol="0">
            <a:normAutofit/>
          </a:bodyPr>
          <a:lstStyle/>
          <a:p>
            <a:pPr marL="0" indent="457200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2400" b="1" dirty="0" smtClean="0"/>
          </a:p>
          <a:p>
            <a:pPr marL="0" indent="457200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2400" b="1" dirty="0" smtClean="0"/>
          </a:p>
          <a:p>
            <a:pPr marL="0" indent="457200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2400" b="1" dirty="0" smtClean="0"/>
          </a:p>
          <a:p>
            <a:pPr marL="0" indent="457200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2400" b="1" dirty="0" smtClean="0"/>
          </a:p>
          <a:p>
            <a:pPr marL="0" indent="457200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2400" b="1" dirty="0" smtClean="0"/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Нравственное воспитание дошкольников  в ДОУ</a:t>
            </a:r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32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32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32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32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marL="0" indent="457200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Подготовил :</a:t>
            </a:r>
          </a:p>
          <a:p>
            <a:pPr marL="0" indent="457200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Педагог-психолог</a:t>
            </a:r>
          </a:p>
          <a:p>
            <a:pPr marL="0" indent="457200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err="1" smtClean="0">
                <a:solidFill>
                  <a:srgbClr val="002060"/>
                </a:solidFill>
                <a:latin typeface="Monotype Corsiva" pitchFamily="66" charset="0"/>
              </a:rPr>
              <a:t>Фисенко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  Н.И.</a:t>
            </a:r>
            <a:endParaRPr lang="ru-RU" sz="2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http://detsad61.ru/assets/images/8/drawn-128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3500438"/>
            <a:ext cx="2284414" cy="2960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3" y="188913"/>
            <a:ext cx="7920037" cy="1196975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Классификация методов нравственного воспитания детей дошкольного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возраста</a:t>
            </a:r>
            <a:endParaRPr lang="ru-RU" sz="28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357298"/>
            <a:ext cx="8504238" cy="5029215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Методы формирования нравственного сознания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Убеждение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в форме разъяснения – воздействие на сознание, чувства, волю ребенка с целью формирования положительных нравственных качеств (осуществляется в форме разъяснения).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Внушение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(«Ты можешь быть смелее, добрее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…»). </a:t>
            </a:r>
            <a:endParaRPr lang="ru-RU" sz="24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Этическая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беседа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– беседа на нравственные темы.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Чтение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художественной литературы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Рассматривание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(например, классификация картин с изображение поступков и проступков).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260350"/>
            <a:ext cx="8105802" cy="6048375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Методы стимулирования чувств и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отношений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Пример 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– воздействие поступков на чувства, сознание и поведение воспитуемого (пример воспитателя, родителей, героев художественного произведения).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Поощрение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Наказание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(кратковременное отчуждение, лишение развлечения, отстранение от желанной роли в игре).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Принуждение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– воспитатель действует силой своего авторитета, чтобы заставить ребенка подчиниться требованиям (строгий взгляд, замечание).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2673350"/>
            <a:ext cx="7889902" cy="38877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Приучение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Упражнение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Руководство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деятельностью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Наблюдение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– умение всматриваться в явления и отношения окружающего мира (например, воспитатель организует с малышами наблюдение труда старших детей, обращает внимание, как дружно и слаженно они работают).</a:t>
            </a:r>
          </a:p>
        </p:txBody>
      </p:sp>
      <p:pic>
        <p:nvPicPr>
          <p:cNvPr id="4" name="Рисунок 3" descr="http://detsad61.ru/assets/images/8/0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2597150" cy="2090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675" name="Объект 2"/>
          <p:cNvSpPr txBox="1">
            <a:spLocks/>
          </p:cNvSpPr>
          <p:nvPr/>
        </p:nvSpPr>
        <p:spPr bwMode="auto">
          <a:xfrm>
            <a:off x="403225" y="1844675"/>
            <a:ext cx="6911975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endParaRPr lang="ru-RU" sz="2400">
              <a:latin typeface="Trebuchet MS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059112" y="854075"/>
            <a:ext cx="5084787" cy="9366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buFont typeface="Wingdings 3" charset="2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Методы формирования нравственного поведения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5888"/>
            <a:ext cx="7286676" cy="1512887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Основные направления 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нравственного </a:t>
            </a: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воспитания 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дошкольников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928802"/>
            <a:ext cx="8143932" cy="3516323"/>
          </a:xfrm>
        </p:spPr>
        <p:txBody>
          <a:bodyPr rtlCol="0">
            <a:no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Воспитание гуманных чувств и 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отношений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Гуманизм </a:t>
            </a:r>
            <a:r>
              <a:rPr lang="ru-RU" sz="2800" dirty="0">
                <a:solidFill>
                  <a:srgbClr val="002060"/>
                </a:solidFill>
                <a:latin typeface="Monotype Corsiva" pitchFamily="66" charset="0"/>
              </a:rPr>
              <a:t>– это стержень и показатель нравственной воспитанности человека, характер его отношения к людям, к природе, к самому себе (сочувствие, сопереживание, отзывчивость, доброта). В основе лежит умение понимать другого, переносить переживания другого на себя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  <a:endParaRPr lang="ru-RU" sz="28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8" y="1268413"/>
            <a:ext cx="80343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002060"/>
                </a:solidFill>
                <a:latin typeface="Monotype Corsiva" pitchFamily="66" charset="0"/>
              </a:rPr>
              <a:t>Воспитание коллективизма</a:t>
            </a:r>
          </a:p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solidFill>
                <a:srgbClr val="002060"/>
              </a:solidFill>
              <a:latin typeface="+mn-lt"/>
            </a:endParaRPr>
          </a:p>
          <a:p>
            <a:pPr indent="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Коллективистическая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направленность поведения ребенка – это стремление к другим людям, осознание возможности реализовать среди них свои интересы, способность отказаться на какое-то время от личных устремлений ради признания сверстниками. Это интегральное качество личности, проявляющееся в доброжелательности, отзывчивости, сопереживании, сдержанности, ответственности перед группой сверстников.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313" y="260350"/>
            <a:ext cx="8429653" cy="3313113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600" b="1" i="1" dirty="0">
                <a:solidFill>
                  <a:schemeClr val="accent1"/>
                </a:solidFill>
                <a:latin typeface="Monotype Corsiva" pitchFamily="66" charset="0"/>
              </a:rPr>
              <a:t>Воспитание дружеских </a:t>
            </a:r>
            <a:r>
              <a:rPr lang="ru-RU" sz="2600" b="1" i="1" dirty="0" smtClean="0">
                <a:solidFill>
                  <a:schemeClr val="accent1"/>
                </a:solidFill>
                <a:latin typeface="Monotype Corsiva" pitchFamily="66" charset="0"/>
              </a:rPr>
              <a:t>взаимоотношений</a:t>
            </a:r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Monotype Corsiva" pitchFamily="66" charset="0"/>
            </a:endParaRPr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Дружеские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взаимоотношения детей – это определенная форма общения, имеющая моральную направленность, регулируемая доступными для ребенка нормами, правилами поведения. Эти отношения характеризуются содержательными взаимосвязями между отдельными детьми (избирательная парная дружба), а также между всеми детьми группы.</a:t>
            </a:r>
          </a:p>
        </p:txBody>
      </p:sp>
      <p:pic>
        <p:nvPicPr>
          <p:cNvPr id="4" name="Рисунок 3" descr="http://detsad61.ru/assets/images/8/32084132_DonaldZolan_72EasterMornin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3714752"/>
            <a:ext cx="3714776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333375"/>
            <a:ext cx="8393140" cy="6119813"/>
          </a:xfrm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Воспитание культуры 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поведения</a:t>
            </a:r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28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Культура </a:t>
            </a:r>
            <a:r>
              <a:rPr lang="ru-RU" sz="2800" dirty="0">
                <a:solidFill>
                  <a:srgbClr val="002060"/>
                </a:solidFill>
                <a:latin typeface="Monotype Corsiva" pitchFamily="66" charset="0"/>
              </a:rPr>
              <a:t>поведения дошкольника – это совокупность полезных для общества устойчивых форм повседневного поведения в быту, в общении, в различных видах деятельности.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Компоненты культуры поведения: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8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Культура </a:t>
            </a: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деятельности 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- 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проявляется </a:t>
            </a:r>
            <a:r>
              <a:rPr lang="ru-RU" sz="2800" dirty="0">
                <a:solidFill>
                  <a:srgbClr val="002060"/>
                </a:solidFill>
                <a:latin typeface="Monotype Corsiva" pitchFamily="66" charset="0"/>
              </a:rPr>
              <a:t>в поведении ребенка на занятиях, в играх, во время выполнения трудовых поручений (умение содержать в порядке место, где он трудится, занимается, играет; привычку доводить до конца начатое дело, бережно относиться к игрушкам, вещам, книгам).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ъект 2"/>
          <p:cNvSpPr>
            <a:spLocks noGrp="1"/>
          </p:cNvSpPr>
          <p:nvPr>
            <p:ph idx="1"/>
          </p:nvPr>
        </p:nvSpPr>
        <p:spPr>
          <a:xfrm>
            <a:off x="357158" y="765175"/>
            <a:ext cx="7500990" cy="5708650"/>
          </a:xfrm>
        </p:spPr>
        <p:txBody>
          <a:bodyPr/>
          <a:lstStyle/>
          <a:p>
            <a:pPr marL="0" indent="0" algn="ctr">
              <a:buFont typeface="Wingdings 3" pitchFamily="18" charset="2"/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Monotype Corsiva" pitchFamily="66" charset="0"/>
              </a:rPr>
              <a:t>Культура общения 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– выполнение ребенком норм и правил общения со взрослыми и сверстниками, основанных на уважении и доброжелательности, с использованием соответствующего словарного запаса и форм обращения, а также вежливое поведение в общественных местах, быту. Культура общения обязательно предполагает культуру речи (наличие у дошкольника достаточного запаса слов, умение говорить лаконично, сохраняя спокойный тон).</a:t>
            </a:r>
          </a:p>
          <a:p>
            <a:pPr marL="0" indent="0" algn="ctr">
              <a:buFont typeface="Wingdings 3" pitchFamily="18" charset="2"/>
              <a:buNone/>
            </a:pPr>
            <a:endParaRPr lang="ru-RU" sz="24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0" algn="ctr">
              <a:buFont typeface="Wingdings 3" pitchFamily="18" charset="2"/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Monotype Corsiva" pitchFamily="66" charset="0"/>
              </a:rPr>
              <a:t>Культурно-гигиенические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навыки 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– опрятность, содержание в чистоте лица, рук, тела, прически, одежды, обуви, культура еды.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ъект 2"/>
          <p:cNvSpPr>
            <a:spLocks noGrp="1"/>
          </p:cNvSpPr>
          <p:nvPr>
            <p:ph idx="1"/>
          </p:nvPr>
        </p:nvSpPr>
        <p:spPr>
          <a:xfrm>
            <a:off x="179388" y="115888"/>
            <a:ext cx="8750330" cy="6553200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Font typeface="Wingdings 3" pitchFamily="18" charset="2"/>
              <a:buNone/>
            </a:pPr>
            <a:endParaRPr lang="ru-RU" sz="20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0" algn="ctr">
              <a:buFont typeface="Wingdings 3" pitchFamily="18" charset="2"/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Воспитание </a:t>
            </a:r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дисциплинированности </a:t>
            </a: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– это обязательное и сознательное подчинение своего поведения установленным нормам общественного порядка. Нормы поведения характеризуют общую направленность отношений и поведения и конкретизируются в правилах (например, норма «Быть внимательным и заботливым по отношению к окружающим людям» конкретизируется в правилах: не играть в шумные игры, когда рядом кто-то отдыхает; если в группу пришел гость – предложить ему сесть и пр.). Дисциплинированным называют человека, который при любых обстоятельствах умеет выбрать нравственную форму поведения и, несмотря на препятствия, будет ее придерживаться.</a:t>
            </a:r>
          </a:p>
          <a:p>
            <a:pPr marL="0" indent="0" algn="ctr">
              <a:buFont typeface="Wingdings 3" pitchFamily="18" charset="2"/>
              <a:buNone/>
            </a:pPr>
            <a:endParaRPr lang="ru-RU" sz="20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0" algn="ctr">
              <a:buFont typeface="Wingdings 3" pitchFamily="18" charset="2"/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Воспитание трудолюбия </a:t>
            </a: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– это качество, характеризующее субъективное расположение личности к своей трудовой деятельности; проявляется в старании, усердии, положительном отношении к процессу трудовой деятельности, инициативности, добросовестности.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476250"/>
            <a:ext cx="7747025" cy="388143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i="1" dirty="0">
                <a:solidFill>
                  <a:srgbClr val="002060"/>
                </a:solidFill>
                <a:latin typeface="Monotype Corsiva" pitchFamily="66" charset="0"/>
              </a:rPr>
              <a:t>Воспитание </a:t>
            </a:r>
            <a:r>
              <a:rPr lang="ru-RU" sz="2400" b="1" i="1" dirty="0" smtClean="0">
                <a:solidFill>
                  <a:srgbClr val="002060"/>
                </a:solidFill>
                <a:latin typeface="Monotype Corsiva" pitchFamily="66" charset="0"/>
              </a:rPr>
              <a:t>патриотизма</a:t>
            </a:r>
          </a:p>
          <a:p>
            <a:pPr marL="0" indent="457200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Monotype Corsiva" pitchFamily="66" charset="0"/>
            </a:endParaRPr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Патриотизм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в современном ДОУ – это воспитание в ребенке нравственных качеств, чувства ответственности, любви, интереса к стране, трудолюбия; это ощущение принадлежности своей земле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,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 своему народу, сознание собственной востребованности в этой стране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8926" y="3714752"/>
            <a:ext cx="3295650" cy="2636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2"/>
          <p:cNvSpPr>
            <a:spLocks noGrp="1"/>
          </p:cNvSpPr>
          <p:nvPr>
            <p:ph type="title"/>
          </p:nvPr>
        </p:nvSpPr>
        <p:spPr>
          <a:xfrm>
            <a:off x="641350" y="188913"/>
            <a:ext cx="6348413" cy="719137"/>
          </a:xfrm>
        </p:spPr>
        <p:txBody>
          <a:bodyPr/>
          <a:lstStyle/>
          <a:p>
            <a:pPr algn="ctr"/>
            <a:r>
              <a:rPr lang="ru-RU" b="1" dirty="0" smtClean="0">
                <a:latin typeface="Monotype Corsiva" pitchFamily="66" charset="0"/>
              </a:rPr>
              <a:t>Нравственное воспитание</a:t>
            </a:r>
            <a:endParaRPr lang="ru-RU" dirty="0" smtClean="0">
              <a:latin typeface="Monotype Corsiva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8313" y="1052513"/>
            <a:ext cx="7389835" cy="5472112"/>
          </a:xfrm>
        </p:spPr>
        <p:txBody>
          <a:bodyPr rtlCol="0">
            <a:normAutofit/>
          </a:bodyPr>
          <a:lstStyle/>
          <a:p>
            <a:pPr marL="0" indent="457200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Нравственное воспитание – целенаправленный процесс приобщения детей к моральным ценностям человечества и конкретного общества.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Механизм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нравственного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воспитания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Знания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и представления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Мотивы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Чувства и отношения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Навыки и привычки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Поступки и поведение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Нравственное качество</a:t>
            </a:r>
          </a:p>
        </p:txBody>
      </p:sp>
      <p:pic>
        <p:nvPicPr>
          <p:cNvPr id="4" name="Рисунок 3" descr="http://detsad61.ru/assets/images/8/drawn-128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000372"/>
            <a:ext cx="2438419" cy="2889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908050"/>
            <a:ext cx="8464579" cy="489743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Воспитание </a:t>
            </a:r>
            <a:endParaRPr lang="ru-RU" sz="28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веротерпимости </a:t>
            </a: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и 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толерантности</a:t>
            </a:r>
          </a:p>
          <a:p>
            <a:pPr marL="0" indent="4572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Monotype Corsiva" pitchFamily="66" charset="0"/>
              </a:rPr>
              <a:t>Толерантность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(от лат. – терпение) – это способность терпимо относиться к другому, его </a:t>
            </a:r>
            <a:r>
              <a:rPr lang="ru-RU" sz="2400" dirty="0" err="1">
                <a:solidFill>
                  <a:srgbClr val="002060"/>
                </a:solidFill>
                <a:latin typeface="Monotype Corsiva" pitchFamily="66" charset="0"/>
              </a:rPr>
              <a:t>инакодействию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 или инакомыслию. В основе – признание </a:t>
            </a:r>
            <a:r>
              <a:rPr lang="ru-RU" sz="2400" dirty="0" err="1">
                <a:solidFill>
                  <a:srgbClr val="002060"/>
                </a:solidFill>
                <a:latin typeface="Monotype Corsiva" pitchFamily="66" charset="0"/>
              </a:rPr>
              <a:t>самоценности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 любого человека, принятие человека таким, какой он есть. Воспитание детей в духе </a:t>
            </a:r>
            <a:r>
              <a:rPr lang="ru-RU" sz="2400" i="1" dirty="0">
                <a:solidFill>
                  <a:srgbClr val="002060"/>
                </a:solidFill>
                <a:latin typeface="Monotype Corsiva" pitchFamily="66" charset="0"/>
              </a:rPr>
              <a:t>веротерпимости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означает воспитание уважительного отношения к гражданам своей страны – верующим различных конфессий посредством ознакомления с предписываемыми религией нормами поведения людей, т.к. все мировые религии культивируют общечеловеческие ценности – истину, добро, красоту.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404813"/>
            <a:ext cx="8072494" cy="5903912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8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Воспитание </a:t>
            </a: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интернационализма и этики межнационального 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общения</a:t>
            </a:r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ru-RU" sz="2400" i="1" dirty="0" smtClean="0">
              <a:solidFill>
                <a:schemeClr val="tx1">
                  <a:lumMod val="75000"/>
                  <a:lumOff val="25000"/>
                </a:schemeClr>
              </a:solidFill>
              <a:latin typeface="Monotype Corsiva" pitchFamily="66" charset="0"/>
            </a:endParaRPr>
          </a:p>
          <a:p>
            <a:pPr marL="0" indent="457200" algn="ctr" fontAlgn="auto">
              <a:spcBef>
                <a:spcPts val="0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Monotype Corsiva" pitchFamily="66" charset="0"/>
              </a:rPr>
              <a:t>Интернациональное </a:t>
            </a:r>
            <a:r>
              <a:rPr lang="ru-RU" sz="2400" i="1" dirty="0">
                <a:solidFill>
                  <a:srgbClr val="002060"/>
                </a:solidFill>
                <a:latin typeface="Monotype Corsiva" pitchFamily="66" charset="0"/>
              </a:rPr>
              <a:t>воспитание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– целенаправленная деятельность по формированию у детей всех народов России чувства свободы, равенства и братства, уважения друг к другу, культуры межнационального общения. Главным объектом изучения следует избрать народы, родиной которых является Россия. </a:t>
            </a:r>
            <a:r>
              <a:rPr lang="ru-RU" sz="2400" i="1" dirty="0">
                <a:solidFill>
                  <a:srgbClr val="002060"/>
                </a:solidFill>
                <a:latin typeface="Monotype Corsiva" pitchFamily="66" charset="0"/>
              </a:rPr>
              <a:t>Воспитание у детей этики межнационального общения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–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это формирование ценностных ориентаций ребенка, культуры отношения к своему народу и другим народам, к людям разных национальностей, т.е. воспитание у 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детей.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ъект 2"/>
          <p:cNvSpPr>
            <a:spLocks noGrp="1"/>
          </p:cNvSpPr>
          <p:nvPr>
            <p:ph idx="1"/>
          </p:nvPr>
        </p:nvSpPr>
        <p:spPr>
          <a:xfrm>
            <a:off x="468313" y="1000108"/>
            <a:ext cx="7032645" cy="4643470"/>
          </a:xfrm>
        </p:spPr>
        <p:txBody>
          <a:bodyPr/>
          <a:lstStyle/>
          <a:p>
            <a:pPr marL="0" indent="457200">
              <a:buFont typeface="Wingdings 3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На основе знаний у ребенка складываются представления о сущности нравственного качества (например, доброты). У ребенка должно появиться желание овладеть нравственным качеством (мотивы). Должно быть сформировано отношение к качеству (социальные чувства). Знания и чувства порождают потребность в их практической реализации (поведение).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ъект 2"/>
          <p:cNvSpPr>
            <a:spLocks noGrp="1"/>
          </p:cNvSpPr>
          <p:nvPr>
            <p:ph idx="1"/>
          </p:nvPr>
        </p:nvSpPr>
        <p:spPr>
          <a:xfrm>
            <a:off x="357158" y="3740150"/>
            <a:ext cx="6500858" cy="230505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- воспитание гуманных чувств и отношений, коллективизма, дружеских взаимоотношений, культуры поведения, дисциплинированности, трудолюбия, патриотизма, толерантного отношения к людям разных национальностей.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089" b="5869"/>
          <a:stretch/>
        </p:blipFill>
        <p:spPr>
          <a:xfrm>
            <a:off x="6858016" y="3643314"/>
            <a:ext cx="2089150" cy="273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483" name="Объект 2"/>
          <p:cNvSpPr txBox="1">
            <a:spLocks/>
          </p:cNvSpPr>
          <p:nvPr/>
        </p:nvSpPr>
        <p:spPr bwMode="auto">
          <a:xfrm>
            <a:off x="2484438" y="622300"/>
            <a:ext cx="48244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Задачи нравственного воспитания</a:t>
            </a:r>
            <a:endParaRPr lang="ru-RU" sz="28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20484" name="Объект 2"/>
          <p:cNvSpPr txBox="1">
            <a:spLocks/>
          </p:cNvSpPr>
          <p:nvPr/>
        </p:nvSpPr>
        <p:spPr bwMode="auto">
          <a:xfrm>
            <a:off x="285721" y="2155825"/>
            <a:ext cx="72152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- формирование представлений, нравственных чувств, нравственных привычек и норм, практики поведения</a:t>
            </a:r>
            <a:r>
              <a:rPr lang="ru-RU" sz="2400" b="1" dirty="0">
                <a:solidFill>
                  <a:srgbClr val="002060"/>
                </a:solidFill>
                <a:latin typeface="Trebuchet MS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ъект 2"/>
          <p:cNvSpPr>
            <a:spLocks noGrp="1"/>
          </p:cNvSpPr>
          <p:nvPr>
            <p:ph idx="1"/>
          </p:nvPr>
        </p:nvSpPr>
        <p:spPr>
          <a:xfrm>
            <a:off x="301625" y="1223963"/>
            <a:ext cx="7518400" cy="518477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единства и целостности воспитательного процесса (установление преемственности между задачами, содержанием и методами нравственного воспитания на всех этапах возрастного развития);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воспитания детей в коллективе (педагог постепенно формирует группу детей как первичный коллектив, для которого характерны элементы взаимопомощи);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требовательности к ребенку в сочетании с уважением к его личности (уважение к личности воспитанника означает веру в его силы, проявление доброжелательности, чуткости; </a:t>
            </a:r>
          </a:p>
        </p:txBody>
      </p:sp>
      <p:sp>
        <p:nvSpPr>
          <p:cNvPr id="21506" name="Объект 2"/>
          <p:cNvSpPr txBox="1">
            <a:spLocks/>
          </p:cNvSpPr>
          <p:nvPr/>
        </p:nvSpPr>
        <p:spPr bwMode="auto">
          <a:xfrm>
            <a:off x="301625" y="260350"/>
            <a:ext cx="67913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2800" b="1" dirty="0">
                <a:solidFill>
                  <a:schemeClr val="accent1"/>
                </a:solidFill>
                <a:latin typeface="Trebuchet MS" pitchFamily="34" charset="0"/>
              </a:rPr>
              <a:t>Принципы нравственного воспитания дошкольников</a:t>
            </a:r>
            <a:endParaRPr lang="ru-RU" sz="2800" dirty="0">
              <a:solidFill>
                <a:srgbClr val="40404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127125"/>
            <a:ext cx="8086725" cy="5040313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    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в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каждом ребенке нужно находить положительные 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качества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и опираться на них в воспитании);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учета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возрастных и индивидуальных особенностей детей (воспитатель должен хорошо знать своих воспитанников, учитывать темперамент, черты характера, жизненный и нравственный опыт ребенка, особенности эмоциональной сферы);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единство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воздействий на чувства, сознание и поведение детей (требует комплексного подхода к ребенку при выборе средств и методов нравственного воспитания);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систематичности и последовательности;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единства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требований к детям в детском саду и семье.</a:t>
            </a:r>
          </a:p>
        </p:txBody>
      </p:sp>
      <p:sp>
        <p:nvSpPr>
          <p:cNvPr id="22530" name="Объект 2"/>
          <p:cNvSpPr txBox="1">
            <a:spLocks/>
          </p:cNvSpPr>
          <p:nvPr/>
        </p:nvSpPr>
        <p:spPr bwMode="auto">
          <a:xfrm>
            <a:off x="301625" y="115888"/>
            <a:ext cx="67913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</a:pPr>
            <a:r>
              <a:rPr lang="ru-RU" sz="2800" b="1" dirty="0">
                <a:solidFill>
                  <a:schemeClr val="accent1"/>
                </a:solidFill>
                <a:latin typeface="Monotype Corsiva" pitchFamily="66" charset="0"/>
              </a:rPr>
              <a:t>Принципы нравственного воспитания дошкольников</a:t>
            </a:r>
            <a:endParaRPr lang="ru-RU" sz="2800" dirty="0">
              <a:solidFill>
                <a:srgbClr val="40404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301625" y="115888"/>
            <a:ext cx="6656388" cy="1196975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Условия нравственного воспитания дошкольников</a:t>
            </a:r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285720" y="1357298"/>
            <a:ext cx="7223125" cy="387985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моральный облик педагога. У педагога должна быть развита </a:t>
            </a:r>
            <a:r>
              <a:rPr lang="ru-RU" sz="2800" dirty="0" err="1" smtClean="0">
                <a:solidFill>
                  <a:srgbClr val="002060"/>
                </a:solidFill>
                <a:latin typeface="Monotype Corsiva" pitchFamily="66" charset="0"/>
              </a:rPr>
              <a:t>эмпатия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 – эмоциональная отзывчивость на переживания ребенка, чуткость; личностные качества: педагогический такт, педагогическая зоркость, педагогический оптимизм, педагогическая рефлексия; педагог должен обладать высоким общекультурным уровнем, заниматься искусством;</a:t>
            </a:r>
          </a:p>
        </p:txBody>
      </p:sp>
      <p:pic>
        <p:nvPicPr>
          <p:cNvPr id="4" name="Рисунок 3" descr="http://detsad61.ru/assets/images/8/1193341028_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4286256"/>
            <a:ext cx="2160587" cy="2305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1"/>
          <p:cNvSpPr>
            <a:spLocks noChangeArrowheads="1"/>
          </p:cNvSpPr>
          <p:nvPr/>
        </p:nvSpPr>
        <p:spPr bwMode="auto">
          <a:xfrm>
            <a:off x="301624" y="1196975"/>
            <a:ext cx="7342209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осуществление нравственного воспитания в процессе всей педагогической работы с дошкольниками. Средствами нравственного воспитания являются: художественные средства (ознакомление с художественной литературой, </a:t>
            </a:r>
            <a:r>
              <a:rPr lang="ru-RU" sz="2400" dirty="0" err="1">
                <a:solidFill>
                  <a:srgbClr val="002060"/>
                </a:solidFill>
                <a:latin typeface="Monotype Corsiva" pitchFamily="66" charset="0"/>
              </a:rPr>
              <a:t>изо-деятельностью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, музыкой); природа (знания о природе вызывают желание заботиться о растениях и животных); собственная деятельность детей (игра, труд, учение, художественная деятельность – это практика нравственного поведения); окружающая ребенка обстановка (атмосфера должна быть пропитана доброжелательностью, любовью</a:t>
            </a:r>
            <a:r>
              <a:rPr lang="ru-RU" sz="2400" dirty="0">
                <a:solidFill>
                  <a:srgbClr val="002060"/>
                </a:solidFill>
                <a:latin typeface="Trebuchet MS" pitchFamily="34" charset="0"/>
              </a:rPr>
              <a:t>);</a:t>
            </a:r>
          </a:p>
        </p:txBody>
      </p:sp>
      <p:sp>
        <p:nvSpPr>
          <p:cNvPr id="24578" name="Заголовок 1"/>
          <p:cNvSpPr txBox="1">
            <a:spLocks/>
          </p:cNvSpPr>
          <p:nvPr/>
        </p:nvSpPr>
        <p:spPr bwMode="auto">
          <a:xfrm>
            <a:off x="301625" y="115888"/>
            <a:ext cx="6656388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Условия нравственного воспитания дошкольников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ъект 2"/>
          <p:cNvSpPr>
            <a:spLocks noGrp="1"/>
          </p:cNvSpPr>
          <p:nvPr>
            <p:ph idx="1"/>
          </p:nvPr>
        </p:nvSpPr>
        <p:spPr>
          <a:xfrm>
            <a:off x="455612" y="1312863"/>
            <a:ext cx="6616717" cy="4616467"/>
          </a:xfrm>
        </p:spPr>
        <p:txBody>
          <a:bodyPr/>
          <a:lstStyle/>
          <a:p>
            <a:pPr algn="ctr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программно-методическое обеспечение (например, парциальная программа Р. С. Буре «Дружные ребята» и др.);</a:t>
            </a:r>
          </a:p>
          <a:p>
            <a:pPr algn="ctr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организация предметно-развивающей среды.</a:t>
            </a:r>
          </a:p>
          <a:p>
            <a:pPr algn="ctr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организация совместного образа жизни детей;</a:t>
            </a:r>
          </a:p>
          <a:p>
            <a:pPr algn="ctr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организация работы на занятиях и в повседневной жизни (игры, беседы, создание проблемных ситуаций и пр.);</a:t>
            </a:r>
          </a:p>
          <a:p>
            <a:pPr algn="ctr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комплексное использование методов нравственного воспитания.</a:t>
            </a:r>
          </a:p>
        </p:txBody>
      </p:sp>
      <p:sp>
        <p:nvSpPr>
          <p:cNvPr id="25602" name="Заголовок 1"/>
          <p:cNvSpPr txBox="1">
            <a:spLocks/>
          </p:cNvSpPr>
          <p:nvPr/>
        </p:nvSpPr>
        <p:spPr bwMode="auto">
          <a:xfrm>
            <a:off x="301625" y="115888"/>
            <a:ext cx="6656388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Условия нравственного воспитания дошкольников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226</TotalTime>
  <Words>1302</Words>
  <Application>Microsoft Office PowerPoint</Application>
  <PresentationFormat>Экран (4:3)</PresentationFormat>
  <Paragraphs>97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Грань</vt:lpstr>
      <vt:lpstr>Частное дошкольное образовательное учреждение детский сад № 103 ОАО «РЖД»</vt:lpstr>
      <vt:lpstr>Нравственное воспитание</vt:lpstr>
      <vt:lpstr>Слайд 3</vt:lpstr>
      <vt:lpstr>Слайд 4</vt:lpstr>
      <vt:lpstr>Слайд 5</vt:lpstr>
      <vt:lpstr>Слайд 6</vt:lpstr>
      <vt:lpstr>Условия нравственного воспитания дошкольников</vt:lpstr>
      <vt:lpstr>Слайд 8</vt:lpstr>
      <vt:lpstr>Слайд 9</vt:lpstr>
      <vt:lpstr>Классификация методов нравственного воспитания детей дошкольного возраста</vt:lpstr>
      <vt:lpstr>Слайд 11</vt:lpstr>
      <vt:lpstr>Слайд 12</vt:lpstr>
      <vt:lpstr>Основные направления  нравственного воспитания  дошкольников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Нравственное воспитание</dc:title>
  <dc:creator>юлия</dc:creator>
  <cp:lastModifiedBy>User</cp:lastModifiedBy>
  <cp:revision>18</cp:revision>
  <dcterms:created xsi:type="dcterms:W3CDTF">2013-03-29T07:05:31Z</dcterms:created>
  <dcterms:modified xsi:type="dcterms:W3CDTF">2021-03-12T13:09:49Z</dcterms:modified>
</cp:coreProperties>
</file>