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258" r:id="rId3"/>
    <p:sldId id="277" r:id="rId4"/>
    <p:sldId id="259" r:id="rId5"/>
    <p:sldId id="264" r:id="rId6"/>
    <p:sldId id="266" r:id="rId7"/>
    <p:sldId id="260" r:id="rId8"/>
    <p:sldId id="269" r:id="rId9"/>
    <p:sldId id="281" r:id="rId10"/>
    <p:sldId id="261" r:id="rId11"/>
    <p:sldId id="271" r:id="rId12"/>
    <p:sldId id="272" r:id="rId13"/>
    <p:sldId id="270" r:id="rId14"/>
    <p:sldId id="282" r:id="rId15"/>
    <p:sldId id="265" r:id="rId16"/>
    <p:sldId id="273" r:id="rId17"/>
    <p:sldId id="274" r:id="rId18"/>
    <p:sldId id="275" r:id="rId19"/>
    <p:sldId id="284" r:id="rId20"/>
    <p:sldId id="283" r:id="rId21"/>
    <p:sldId id="268" r:id="rId22"/>
    <p:sldId id="28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17" autoAdjust="0"/>
    <p:restoredTop sz="93007" autoAdjust="0"/>
  </p:normalViewPr>
  <p:slideViewPr>
    <p:cSldViewPr>
      <p:cViewPr varScale="1">
        <p:scale>
          <a:sx n="44" d="100"/>
          <a:sy n="44" d="100"/>
        </p:scale>
        <p:origin x="360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F5483-3DF5-4FB5-A4C9-285E68F7507B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C0A265-6F11-4AB4-8494-AD60EB176C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061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Упражнение «Изобрази… »</a:t>
            </a:r>
          </a:p>
          <a:p>
            <a:endParaRPr lang="ru-RU" dirty="0"/>
          </a:p>
          <a:p>
            <a:r>
              <a:rPr lang="ru-RU" dirty="0"/>
              <a:t>Цель: закрепление у детей полученных знаний о чувстве радости. «Давайте поиграем в игру, я назову по имени одного из вас, брошу ему мяч и попрошу, например, «… изобрази радостного зайчика».</a:t>
            </a:r>
          </a:p>
          <a:p>
            <a:endParaRPr lang="ru-RU" dirty="0"/>
          </a:p>
          <a:p>
            <a:r>
              <a:rPr lang="ru-RU" dirty="0"/>
              <a:t>Тот из вас кого я назову, должен поймать мяч, изображая зайчика, говорит следующие слова: «Я – зайчик. Я радуюсь, когда… 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C0A265-6F11-4AB4-8494-AD60EB176C8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715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6.png"/><Relationship Id="rId7" Type="http://schemas.microsoft.com/office/2007/relationships/hdphoto" Target="../media/hdphoto12.wdp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microsoft.com/office/2007/relationships/hdphoto" Target="../media/hdphoto11.wdp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6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20.gif"/><Relationship Id="rId2" Type="http://schemas.openxmlformats.org/officeDocument/2006/relationships/image" Target="../media/image9.jpeg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9.png"/><Relationship Id="rId5" Type="http://schemas.openxmlformats.org/officeDocument/2006/relationships/image" Target="../media/image12.png"/><Relationship Id="rId15" Type="http://schemas.openxmlformats.org/officeDocument/2006/relationships/image" Target="../media/image16.png"/><Relationship Id="rId10" Type="http://schemas.openxmlformats.org/officeDocument/2006/relationships/image" Target="../media/image18.png"/><Relationship Id="rId4" Type="http://schemas.openxmlformats.org/officeDocument/2006/relationships/image" Target="../media/image11.png"/><Relationship Id="rId9" Type="http://schemas.openxmlformats.org/officeDocument/2006/relationships/image" Target="../media/image17.png"/><Relationship Id="rId1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0.png"/><Relationship Id="rId7" Type="http://schemas.microsoft.com/office/2007/relationships/hdphoto" Target="../media/hdphoto17.wdp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microsoft.com/office/2007/relationships/hdphoto" Target="../media/hdphoto16.wdp"/><Relationship Id="rId4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9.wdp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7" Type="http://schemas.openxmlformats.org/officeDocument/2006/relationships/image" Target="../media/image82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83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20.gif"/><Relationship Id="rId17" Type="http://schemas.openxmlformats.org/officeDocument/2006/relationships/image" Target="../media/image86.png"/><Relationship Id="rId2" Type="http://schemas.openxmlformats.org/officeDocument/2006/relationships/image" Target="../media/image9.jpeg"/><Relationship Id="rId16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9.png"/><Relationship Id="rId5" Type="http://schemas.openxmlformats.org/officeDocument/2006/relationships/image" Target="../media/image12.png"/><Relationship Id="rId15" Type="http://schemas.openxmlformats.org/officeDocument/2006/relationships/image" Target="../media/image84.png"/><Relationship Id="rId10" Type="http://schemas.openxmlformats.org/officeDocument/2006/relationships/image" Target="../media/image18.png"/><Relationship Id="rId4" Type="http://schemas.openxmlformats.org/officeDocument/2006/relationships/image" Target="../media/image11.png"/><Relationship Id="rId9" Type="http://schemas.openxmlformats.org/officeDocument/2006/relationships/image" Target="../media/image17.png"/><Relationship Id="rId1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20.gif"/><Relationship Id="rId7" Type="http://schemas.microsoft.com/office/2007/relationships/hdphoto" Target="../media/hdphoto17.wdp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microsoft.com/office/2007/relationships/hdphoto" Target="../media/hdphoto21.wdp"/><Relationship Id="rId5" Type="http://schemas.microsoft.com/office/2007/relationships/hdphoto" Target="../media/hdphoto20.wdp"/><Relationship Id="rId10" Type="http://schemas.openxmlformats.org/officeDocument/2006/relationships/image" Target="../media/image91.png"/><Relationship Id="rId4" Type="http://schemas.openxmlformats.org/officeDocument/2006/relationships/image" Target="../media/image88.png"/><Relationship Id="rId9" Type="http://schemas.microsoft.com/office/2007/relationships/hdphoto" Target="../media/hdphoto12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openxmlformats.org/officeDocument/2006/relationships/image" Target="../media/image8.png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gif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12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3.png"/><Relationship Id="rId11" Type="http://schemas.microsoft.com/office/2007/relationships/hdphoto" Target="../media/hdphoto3.wdp"/><Relationship Id="rId5" Type="http://schemas.openxmlformats.org/officeDocument/2006/relationships/image" Target="../media/image22.png"/><Relationship Id="rId10" Type="http://schemas.openxmlformats.org/officeDocument/2006/relationships/image" Target="../media/image25.png"/><Relationship Id="rId4" Type="http://schemas.openxmlformats.org/officeDocument/2006/relationships/image" Target="../media/image21.jpeg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microsoft.com/office/2007/relationships/hdphoto" Target="../media/hdphoto5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7.png"/><Relationship Id="rId11" Type="http://schemas.microsoft.com/office/2007/relationships/hdphoto" Target="../media/hdphoto4.wdp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1.jpeg"/><Relationship Id="rId9" Type="http://schemas.openxmlformats.org/officeDocument/2006/relationships/image" Target="../media/image30.png"/><Relationship Id="rId1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6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37.png"/><Relationship Id="rId4" Type="http://schemas.openxmlformats.org/officeDocument/2006/relationships/image" Target="../media/image29.png"/><Relationship Id="rId9" Type="http://schemas.openxmlformats.org/officeDocument/2006/relationships/image" Target="../media/image40.gif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0.wdp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3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2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9.png"/><Relationship Id="rId5" Type="http://schemas.openxmlformats.org/officeDocument/2006/relationships/image" Target="../media/image12.png"/><Relationship Id="rId15" Type="http://schemas.openxmlformats.org/officeDocument/2006/relationships/image" Target="../media/image44.png"/><Relationship Id="rId10" Type="http://schemas.openxmlformats.org/officeDocument/2006/relationships/image" Target="../media/image18.png"/><Relationship Id="rId4" Type="http://schemas.openxmlformats.org/officeDocument/2006/relationships/image" Target="../media/image11.png"/><Relationship Id="rId9" Type="http://schemas.openxmlformats.org/officeDocument/2006/relationships/image" Target="../media/image17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4008" y="2636912"/>
            <a:ext cx="3456384" cy="1837083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u="sng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ИГРА</a:t>
            </a:r>
            <a:br>
              <a:rPr lang="ru-RU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«Лес эмоций»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5445224"/>
            <a:ext cx="3528392" cy="504056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ru-RU" dirty="0"/>
              <a:t>Файзуллоева </a:t>
            </a:r>
            <a:r>
              <a:rPr lang="ru-RU" dirty="0" err="1"/>
              <a:t>Рамзия</a:t>
            </a:r>
            <a:r>
              <a:rPr lang="ru-RU" dirty="0"/>
              <a:t> </a:t>
            </a:r>
            <a:r>
              <a:rPr lang="ru-RU" dirty="0" err="1"/>
              <a:t>Шавкатовна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8640" y="1511298"/>
            <a:ext cx="5400600" cy="5346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4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5" y="0"/>
            <a:ext cx="9218748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694697"/>
            <a:ext cx="5652121" cy="513668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5953" y1="18939" x2="89105" y2="74621"/>
                        <a14:foregroundMark x1="77043" y1="21212" x2="19844" y2="78788"/>
                        <a14:foregroundMark x1="52529" y1="17424" x2="49805" y2="77652"/>
                        <a14:foregroundMark x1="12840" y1="50000" x2="85603" y2="45833"/>
                        <a14:foregroundMark x1="83658" y1="46970" x2="61479" y2="26515"/>
                        <a14:foregroundMark x1="45914" y1="17803" x2="38132" y2="31439"/>
                        <a14:foregroundMark x1="38132" y1="20455" x2="51751" y2="35227"/>
                        <a14:foregroundMark x1="29961" y1="82576" x2="8171" y2="36742"/>
                        <a14:foregroundMark x1="37743" y1="79924" x2="82101" y2="64394"/>
                        <a14:foregroundMark x1="28405" y1="84848" x2="86381" y2="70833"/>
                        <a14:foregroundMark x1="23346" y1="18182" x2="71595" y2="12500"/>
                        <a14:foregroundMark x1="62257" y1="11742" x2="91440" y2="314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900" y="1412776"/>
            <a:ext cx="1584176" cy="1627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833" l="1000" r="83000">
                        <a14:foregroundMark x1="63400" y1="45333" x2="68000" y2="31833"/>
                        <a14:foregroundMark x1="58000" y1="68333" x2="54600" y2="76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97721" y="3610389"/>
            <a:ext cx="2381250" cy="2857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13" y="1920060"/>
            <a:ext cx="1800200" cy="3380658"/>
          </a:xfrm>
          <a:prstGeom prst="rect">
            <a:avLst/>
          </a:prstGeom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2699792" y="1694697"/>
            <a:ext cx="2414760" cy="1973606"/>
          </a:xfrm>
          <a:prstGeom prst="wedgeRoundRect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Мои брови приподняты.</a:t>
            </a:r>
          </a:p>
          <a:p>
            <a:pPr algn="ctr"/>
            <a:r>
              <a:rPr lang="ru-RU" sz="1400" dirty="0"/>
              <a:t>Рот слегка приоткрыт, округлён.</a:t>
            </a:r>
          </a:p>
          <a:p>
            <a:pPr algn="ctr"/>
            <a:r>
              <a:rPr lang="ru-RU" sz="1400" dirty="0"/>
              <a:t>Глаза широко раскрыты.</a:t>
            </a:r>
          </a:p>
          <a:p>
            <a:pPr algn="ctr"/>
            <a:r>
              <a:rPr lang="ru-RU" sz="1400" dirty="0"/>
              <a:t>Я восклицаю: «О-о-о!» или «Ах!»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080713" y="543051"/>
            <a:ext cx="5544616" cy="923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prstTxWarp prst="textArchUp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Удивление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0" y="116632"/>
            <a:ext cx="2627784" cy="1776169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Расскажите, что вас удивило в последний раз? А вы когда - </a:t>
            </a:r>
            <a:r>
              <a:rPr lang="ru-RU" dirty="0" err="1"/>
              <a:t>нибудь</a:t>
            </a:r>
            <a:r>
              <a:rPr lang="ru-RU" dirty="0"/>
              <a:t> удивляли других людей?</a:t>
            </a:r>
          </a:p>
        </p:txBody>
      </p:sp>
    </p:spTree>
    <p:extLst>
      <p:ext uri="{BB962C8B-B14F-4D97-AF65-F5344CB8AC3E}">
        <p14:creationId xmlns:p14="http://schemas.microsoft.com/office/powerpoint/2010/main" val="91621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51 -0.0037 L -0.24149 -0.0037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024744" cy="8171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Рассмотри рисунки. Расскажи, что произошло.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88124" y="1447195"/>
            <a:ext cx="2844316" cy="4906599"/>
          </a:xfrm>
        </p:spPr>
        <p:txBody>
          <a:bodyPr>
            <a:normAutofit/>
          </a:bodyPr>
          <a:lstStyle/>
          <a:p>
            <a:r>
              <a:rPr lang="ru-RU" sz="1800" dirty="0"/>
              <a:t>1. Чему удивляются веселые человечки?</a:t>
            </a:r>
          </a:p>
          <a:p>
            <a:endParaRPr lang="ru-RU" sz="1800" dirty="0"/>
          </a:p>
          <a:p>
            <a:r>
              <a:rPr lang="ru-RU" sz="1800" dirty="0"/>
              <a:t>2. Представь и покажи, какому бы огурчику удивился ты?</a:t>
            </a:r>
          </a:p>
          <a:p>
            <a:endParaRPr lang="ru-RU" sz="1800" dirty="0"/>
          </a:p>
          <a:p>
            <a:r>
              <a:rPr lang="ru-RU" sz="1800" dirty="0"/>
              <a:t>3. Может ли такой огурец вырасти на грядке на самом деле?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9141" b="58594" l="11933" r="72328">
                        <a14:foregroundMark x1="58565" y1="28125" x2="69985" y2="27995"/>
                        <a14:foregroundMark x1="68887" y1="28385" x2="63836" y2="41797"/>
                        <a14:foregroundMark x1="11933" y1="51172" x2="11933" y2="51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310" t="17578" r="27755" b="40234"/>
          <a:stretch/>
        </p:blipFill>
        <p:spPr bwMode="auto">
          <a:xfrm>
            <a:off x="647564" y="1447195"/>
            <a:ext cx="5040560" cy="2784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203" b="94922" l="30161" r="72182">
                        <a14:foregroundMark x1="36823" y1="84896" x2="65886" y2="84896"/>
                        <a14:foregroundMark x1="35578" y1="90365" x2="67789" y2="89844"/>
                        <a14:foregroundMark x1="68302" y1="86849" x2="69985" y2="89583"/>
                        <a14:foregroundMark x1="68960" y1="85286" x2="67570" y2="83984"/>
                        <a14:foregroundMark x1="70717" y1="89583" x2="70717" y2="89583"/>
                        <a14:foregroundMark x1="70644" y1="91536" x2="70644" y2="91536"/>
                        <a14:foregroundMark x1="32870" y1="91536" x2="32870" y2="91536"/>
                        <a14:foregroundMark x1="32284" y1="91016" x2="35066" y2="87500"/>
                        <a14:foregroundMark x1="33529" y1="82422" x2="35286" y2="77865"/>
                        <a14:foregroundMark x1="52196" y1="69661" x2="57467" y2="76302"/>
                        <a14:foregroundMark x1="51318" y1="69661" x2="49414" y2="669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76" t="58007" r="27709" b="5469"/>
          <a:stretch/>
        </p:blipFill>
        <p:spPr bwMode="auto">
          <a:xfrm>
            <a:off x="827583" y="4077072"/>
            <a:ext cx="4680521" cy="2276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794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91880" y="1844824"/>
            <a:ext cx="2088232" cy="244827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917" b="73698" l="27379" r="73206">
                        <a14:foregroundMark x1="45681" y1="27865" x2="56735" y2="50391"/>
                        <a14:foregroundMark x1="56735" y1="27214" x2="45608" y2="50911"/>
                        <a14:foregroundMark x1="66984" y1="26302" x2="66764" y2="43490"/>
                        <a14:foregroundMark x1="65739" y1="44141" x2="67643" y2="45182"/>
                        <a14:foregroundMark x1="62079" y1="52344" x2="62299" y2="70313"/>
                        <a14:foregroundMark x1="61127" y1="69792" x2="62445" y2="69922"/>
                        <a14:foregroundMark x1="42167" y1="56510" x2="42240" y2="722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85" t="22481" r="26677" b="26400"/>
          <a:stretch/>
        </p:blipFill>
        <p:spPr bwMode="auto">
          <a:xfrm>
            <a:off x="951994" y="1700808"/>
            <a:ext cx="6915933" cy="4336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624" y="557808"/>
            <a:ext cx="7024744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Найди девочку, потерявшую свою фотографию.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20" b="50028"/>
          <a:stretch/>
        </p:blipFill>
        <p:spPr bwMode="auto">
          <a:xfrm>
            <a:off x="5800299" y="1703240"/>
            <a:ext cx="2067628" cy="2165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634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09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60148"/>
            <a:ext cx="7024744" cy="1143000"/>
          </a:xfrm>
        </p:spPr>
        <p:txBody>
          <a:bodyPr>
            <a:noAutofit/>
          </a:bodyPr>
          <a:lstStyle/>
          <a:p>
            <a:pPr algn="ctr"/>
            <a:r>
              <a:rPr lang="ru-RU" sz="2000" dirty="0"/>
              <a:t>Послушай стихотворение. Изобрази мимикой и жестами, движениями, как удивилась Маша.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7904" y="1764699"/>
            <a:ext cx="3888432" cy="270140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marL="68580" indent="0" algn="ctr">
              <a:buNone/>
            </a:pPr>
            <a:r>
              <a:rPr lang="ru-RU" dirty="0"/>
              <a:t>Маша варежку надела,</a:t>
            </a:r>
          </a:p>
          <a:p>
            <a:pPr marL="68580" indent="0" algn="ctr">
              <a:buNone/>
            </a:pPr>
            <a:r>
              <a:rPr lang="ru-RU" dirty="0"/>
              <a:t>Ой, куда я пальчик дела?</a:t>
            </a:r>
          </a:p>
          <a:p>
            <a:pPr marL="68580" indent="0" algn="ctr">
              <a:buNone/>
            </a:pPr>
            <a:endParaRPr lang="ru-RU" dirty="0"/>
          </a:p>
          <a:p>
            <a:pPr marL="68580" indent="0" algn="ctr">
              <a:buNone/>
            </a:pPr>
            <a:r>
              <a:rPr lang="ru-RU" dirty="0"/>
              <a:t>Нету пальчика, пропал,</a:t>
            </a:r>
          </a:p>
          <a:p>
            <a:pPr marL="68580" indent="0" algn="ctr">
              <a:buNone/>
            </a:pPr>
            <a:r>
              <a:rPr lang="ru-RU" dirty="0"/>
              <a:t>В свой домишко не попал.</a:t>
            </a:r>
          </a:p>
          <a:p>
            <a:pPr marL="68580" indent="0" algn="ctr">
              <a:buNone/>
            </a:pPr>
            <a:r>
              <a:rPr lang="ru-RU" dirty="0"/>
              <a:t>Маша варежку сняла:</a:t>
            </a:r>
          </a:p>
          <a:p>
            <a:pPr marL="68580" indent="0" algn="ctr">
              <a:buNone/>
            </a:pPr>
            <a:r>
              <a:rPr lang="ru-RU" dirty="0"/>
              <a:t>-Поглядите, я нашла!</a:t>
            </a:r>
          </a:p>
          <a:p>
            <a:pPr marL="68580" indent="0" algn="ctr">
              <a:buNone/>
            </a:pPr>
            <a:r>
              <a:rPr lang="ru-RU" dirty="0"/>
              <a:t>Ищешь, ищешь – и найдешь.</a:t>
            </a:r>
          </a:p>
          <a:p>
            <a:pPr marL="68580" indent="0" algn="ctr">
              <a:buNone/>
            </a:pPr>
            <a:r>
              <a:rPr lang="ru-RU" dirty="0"/>
              <a:t>Здравствуй, пальчик!</a:t>
            </a:r>
          </a:p>
          <a:p>
            <a:pPr marL="68580" indent="0" algn="ctr">
              <a:buNone/>
            </a:pPr>
            <a:r>
              <a:rPr lang="ru-RU" dirty="0"/>
              <a:t>- Как живешь?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85" t="25139" r="53881" b="39413"/>
          <a:stretch/>
        </p:blipFill>
        <p:spPr bwMode="auto">
          <a:xfrm>
            <a:off x="899592" y="1610436"/>
            <a:ext cx="2376264" cy="3009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854" b="80859" l="34993" r="677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07" t="58722" r="28077" b="18703"/>
          <a:stretch/>
        </p:blipFill>
        <p:spPr bwMode="auto">
          <a:xfrm>
            <a:off x="2555776" y="4620370"/>
            <a:ext cx="6048672" cy="187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531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67"/>
          <a:stretch/>
        </p:blipFill>
        <p:spPr>
          <a:xfrm>
            <a:off x="0" y="-35584"/>
            <a:ext cx="9171617" cy="6859465"/>
          </a:xfrm>
        </p:spPr>
      </p:pic>
      <p:sp>
        <p:nvSpPr>
          <p:cNvPr id="9" name="Волна 8"/>
          <p:cNvSpPr/>
          <p:nvPr/>
        </p:nvSpPr>
        <p:spPr>
          <a:xfrm rot="16200000">
            <a:off x="-289912" y="3054637"/>
            <a:ext cx="2427965" cy="336987"/>
          </a:xfrm>
          <a:prstGeom prst="wav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36822">
            <a:off x="2353513" y="1889161"/>
            <a:ext cx="393591" cy="276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605" y="2009148"/>
            <a:ext cx="1420813" cy="268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6876" flipH="1">
            <a:off x="3669680" y="1975337"/>
            <a:ext cx="1228576" cy="268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672" y="391539"/>
            <a:ext cx="2498576" cy="1872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400752"/>
            <a:ext cx="2631782" cy="1979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411925"/>
            <a:ext cx="2646975" cy="19681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6727"/>
            <a:ext cx="2376264" cy="1780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723" y="1096507"/>
            <a:ext cx="1050026" cy="936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064" y="5248456"/>
            <a:ext cx="1101807" cy="1131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605" y="1094457"/>
            <a:ext cx="1118643" cy="109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400752"/>
            <a:ext cx="2631782" cy="1965041"/>
          </a:xfrm>
          <a:prstGeom prst="rect">
            <a:avLst/>
          </a:prstGeom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73" y="486325"/>
            <a:ext cx="1395413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516" y="4736268"/>
            <a:ext cx="1395413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33064" y="4310610"/>
            <a:ext cx="792088" cy="949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950" y="4191106"/>
            <a:ext cx="1555315" cy="1752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950" y="4198310"/>
            <a:ext cx="585787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8748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59019E-7 L 0.22552 -0.419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67" y="-2095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72803E-6 L 0.22569 -0.3728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85" y="-1864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017E-7 L 0.19011 -0.3758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97" y="-188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" y="0"/>
            <a:ext cx="9153667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984" y="2744510"/>
            <a:ext cx="5263245" cy="4811329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655" l="0" r="100000">
                        <a14:foregroundMark x1="16554" y1="20345" x2="14527" y2="77931"/>
                        <a14:foregroundMark x1="14527" y1="79310" x2="82432" y2="81724"/>
                        <a14:foregroundMark x1="82432" y1="81724" x2="83108" y2="21724"/>
                        <a14:foregroundMark x1="83108" y1="21724" x2="15203" y2="20000"/>
                        <a14:foregroundMark x1="47635" y1="31034" x2="52703" y2="70345"/>
                        <a14:foregroundMark x1="33108" y1="36552" x2="26014" y2="33103"/>
                        <a14:foregroundMark x1="65203" y1="37586" x2="70946" y2="32759"/>
                        <a14:foregroundMark x1="54392" y1="13448" x2="34122" y2="13103"/>
                        <a14:foregroundMark x1="37838" y1="91379" x2="63514" y2="91379"/>
                        <a14:foregroundMark x1="68581" y1="29310" x2="50676" y2="20000"/>
                        <a14:foregroundMark x1="47297" y1="33103" x2="27703" y2="28276"/>
                        <a14:foregroundMark x1="39189" y1="26207" x2="30405" y2="33103"/>
                        <a14:foregroundMark x1="72635" y1="35172" x2="55405" y2="34138"/>
                        <a14:foregroundMark x1="60811" y1="40690" x2="60811" y2="35172"/>
                        <a14:backgroundMark x1="73986" y1="96207" x2="66216" y2="996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361375"/>
            <a:ext cx="1568209" cy="1536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600" r="96200">
                        <a14:foregroundMark x1="50200" y1="21400" x2="47800" y2="30600"/>
                        <a14:foregroundMark x1="53000" y1="13600" x2="56600" y2="28400"/>
                        <a14:foregroundMark x1="31600" y1="37200" x2="61400" y2="52600"/>
                        <a14:foregroundMark x1="55600" y1="54400" x2="47600" y2="61600"/>
                        <a14:foregroundMark x1="53000" y1="51400" x2="56800" y2="32800"/>
                        <a14:foregroundMark x1="62800" y1="27600" x2="62400" y2="49600"/>
                        <a14:foregroundMark x1="54200" y1="60600" x2="33800" y2="47000"/>
                        <a14:foregroundMark x1="36600" y1="37000" x2="31000" y2="2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634585"/>
            <a:ext cx="2628732" cy="262873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907704" y="520214"/>
            <a:ext cx="5544616" cy="923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prstTxWarp prst="textArchUp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Интерес</a:t>
            </a: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150062" y="1749801"/>
            <a:ext cx="2160240" cy="1944216"/>
          </a:xfrm>
          <a:prstGeom prst="wedgeRoundRect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Когда мне интересно, я сосредотачиваюсь.</a:t>
            </a:r>
          </a:p>
          <a:p>
            <a:pPr algn="ctr"/>
            <a:r>
              <a:rPr lang="ru-RU" sz="1400" dirty="0"/>
              <a:t>Я смотрю внимательно на предмет.</a:t>
            </a:r>
          </a:p>
          <a:p>
            <a:pPr algn="ctr"/>
            <a:r>
              <a:rPr lang="ru-RU" sz="1400" dirty="0"/>
              <a:t>Мои брови слегка сведены</a:t>
            </a:r>
            <a:r>
              <a:rPr lang="ru-RU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851" y="3048000"/>
            <a:ext cx="2689225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539552" y="981879"/>
            <a:ext cx="2448272" cy="2181221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Ребята, а что интересно Вам? Расскажите всем какую-нибудь интересную историю.</a:t>
            </a:r>
          </a:p>
        </p:txBody>
      </p:sp>
    </p:spTree>
    <p:extLst>
      <p:ext uri="{BB962C8B-B14F-4D97-AF65-F5344CB8AC3E}">
        <p14:creationId xmlns:p14="http://schemas.microsoft.com/office/powerpoint/2010/main" val="428618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14524E-7 L -0.15156 -0.0009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8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024744" cy="1143000"/>
          </a:xfrm>
        </p:spPr>
        <p:txBody>
          <a:bodyPr>
            <a:noAutofit/>
          </a:bodyPr>
          <a:lstStyle/>
          <a:p>
            <a:pPr algn="ctr"/>
            <a:r>
              <a:rPr lang="ru-RU" sz="2000" dirty="0"/>
              <a:t>Послушай стихотворение. Изобрази мимикой и жестами, движениями Таню.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83568" y="1556584"/>
            <a:ext cx="4032448" cy="473077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68580" indent="0" algn="ctr">
              <a:buNone/>
            </a:pPr>
            <a:r>
              <a:rPr lang="ru-RU" sz="1200" dirty="0"/>
              <a:t>В старой корзине на кухонном столике</a:t>
            </a:r>
          </a:p>
          <a:p>
            <a:pPr marL="68580" indent="0" algn="ctr">
              <a:buNone/>
            </a:pPr>
            <a:r>
              <a:rPr lang="ru-RU" sz="1200" dirty="0"/>
              <a:t>Смирно сидели пушистые кролики.</a:t>
            </a:r>
          </a:p>
          <a:p>
            <a:pPr marL="68580" indent="0" algn="ctr">
              <a:buNone/>
            </a:pPr>
            <a:r>
              <a:rPr lang="ru-RU" sz="1200" dirty="0"/>
              <a:t>Мама сказала: - Их трогать не нужно. –</a:t>
            </a:r>
          </a:p>
          <a:p>
            <a:pPr marL="68580" indent="0" algn="ctr">
              <a:buNone/>
            </a:pPr>
            <a:r>
              <a:rPr lang="ru-RU" sz="1200" dirty="0"/>
              <a:t>Только, наверно, им, бедненьким, душно,</a:t>
            </a:r>
          </a:p>
          <a:p>
            <a:pPr marL="68580" indent="0" algn="ctr">
              <a:buNone/>
            </a:pPr>
            <a:r>
              <a:rPr lang="ru-RU" sz="1200" dirty="0"/>
              <a:t>Маленьким кроликам жарко и тесно.</a:t>
            </a:r>
          </a:p>
          <a:p>
            <a:pPr marL="68580" indent="0" algn="ctr">
              <a:buNone/>
            </a:pPr>
            <a:r>
              <a:rPr lang="ru-RU" sz="1200" dirty="0"/>
              <a:t>Сколько их там – посмотреть интересно.</a:t>
            </a:r>
          </a:p>
          <a:p>
            <a:pPr marL="68580" indent="0" algn="ctr">
              <a:buNone/>
            </a:pPr>
            <a:endParaRPr lang="ru-RU" sz="1200" dirty="0"/>
          </a:p>
          <a:p>
            <a:pPr marL="68580" indent="0" algn="ctr">
              <a:buNone/>
            </a:pPr>
            <a:r>
              <a:rPr lang="ru-RU" sz="1200" dirty="0"/>
              <a:t>Крышку слегка приоткрыла Танюшка,</a:t>
            </a:r>
          </a:p>
          <a:p>
            <a:pPr marL="68580" indent="0" algn="ctr">
              <a:buNone/>
            </a:pPr>
            <a:r>
              <a:rPr lang="ru-RU" sz="1200" dirty="0"/>
              <a:t>Пальцем потрогала серое ушко.</a:t>
            </a:r>
          </a:p>
          <a:p>
            <a:pPr marL="68580" indent="0" algn="ctr">
              <a:buNone/>
            </a:pPr>
            <a:r>
              <a:rPr lang="ru-RU" sz="1200" dirty="0"/>
              <a:t>Мамы не слышно, не видно в квартире, -</a:t>
            </a:r>
          </a:p>
          <a:p>
            <a:pPr marL="68580" indent="0" algn="ctr">
              <a:buNone/>
            </a:pPr>
            <a:r>
              <a:rPr lang="ru-RU" sz="1200" dirty="0"/>
              <a:t>Таня корзинку открыла </a:t>
            </a:r>
            <a:r>
              <a:rPr lang="ru-RU" sz="1200" dirty="0" err="1"/>
              <a:t>пошире</a:t>
            </a:r>
            <a:r>
              <a:rPr lang="ru-RU" sz="1200" dirty="0"/>
              <a:t>…</a:t>
            </a:r>
          </a:p>
          <a:p>
            <a:pPr marL="68580" indent="0" algn="ctr">
              <a:buNone/>
            </a:pPr>
            <a:r>
              <a:rPr lang="ru-RU" sz="1200" dirty="0"/>
              <a:t>Может, налить молочка им на блюдце?..</a:t>
            </a:r>
          </a:p>
          <a:p>
            <a:pPr marL="68580" indent="0" algn="ctr">
              <a:buNone/>
            </a:pPr>
            <a:r>
              <a:rPr lang="ru-RU" sz="1200" dirty="0"/>
              <a:t>Но не успела она оглянуться,</a:t>
            </a:r>
          </a:p>
          <a:p>
            <a:pPr marL="68580" indent="0" algn="ctr">
              <a:buNone/>
            </a:pPr>
            <a:r>
              <a:rPr lang="ru-RU" sz="1200" dirty="0"/>
              <a:t>Кролики, выгнув пушистые спинки,</a:t>
            </a:r>
          </a:p>
          <a:p>
            <a:pPr marL="68580" indent="0" algn="ctr">
              <a:buNone/>
            </a:pPr>
            <a:r>
              <a:rPr lang="ru-RU" sz="1200" dirty="0"/>
              <a:t>Начали прыгать на стол из корзинки.</a:t>
            </a:r>
          </a:p>
          <a:p>
            <a:pPr marL="68580" indent="0" algn="ctr">
              <a:buNone/>
            </a:pPr>
            <a:endParaRPr lang="ru-RU" sz="1200" dirty="0"/>
          </a:p>
          <a:p>
            <a:pPr marL="68580" indent="0" algn="ctr">
              <a:buNone/>
            </a:pPr>
            <a:r>
              <a:rPr lang="ru-RU" sz="1200" dirty="0"/>
              <a:t>Таня назад посадить их не может, -</a:t>
            </a:r>
          </a:p>
          <a:p>
            <a:pPr marL="68580" indent="0" algn="ctr">
              <a:buNone/>
            </a:pPr>
            <a:r>
              <a:rPr lang="ru-RU" sz="1200" dirty="0"/>
              <a:t>Кролик морковку на ящике гложет,</a:t>
            </a:r>
          </a:p>
          <a:p>
            <a:pPr marL="68580" indent="0" algn="ctr">
              <a:buNone/>
            </a:pPr>
            <a:r>
              <a:rPr lang="ru-RU" sz="1200" dirty="0"/>
              <a:t>Этот грызет на окошке цветок,</a:t>
            </a:r>
          </a:p>
          <a:p>
            <a:pPr marL="68580" indent="0" algn="ctr">
              <a:buNone/>
            </a:pPr>
            <a:r>
              <a:rPr lang="ru-RU" sz="1200" dirty="0"/>
              <a:t>Этот забрался в </a:t>
            </a:r>
            <a:r>
              <a:rPr lang="ru-RU" sz="1200" dirty="0" err="1"/>
              <a:t>братишкин</a:t>
            </a:r>
            <a:r>
              <a:rPr lang="ru-RU" sz="1200" dirty="0"/>
              <a:t> сапог…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698" b="61328" l="40630" r="522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630" t="23633" r="47401" b="38477"/>
          <a:stretch/>
        </p:blipFill>
        <p:spPr bwMode="auto">
          <a:xfrm>
            <a:off x="6440170" y="620688"/>
            <a:ext cx="2277418" cy="4053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422" b="86198" l="23792" r="514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82" t="57043" r="48951" b="14972"/>
          <a:stretch/>
        </p:blipFill>
        <p:spPr bwMode="auto">
          <a:xfrm>
            <a:off x="4716016" y="4221088"/>
            <a:ext cx="3816424" cy="2210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618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024744" cy="601136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Найди самую любопытную девочку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111"/>
          <a:stretch/>
        </p:blipFill>
        <p:spPr>
          <a:xfrm>
            <a:off x="755576" y="1577544"/>
            <a:ext cx="1980949" cy="2141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670305"/>
            <a:ext cx="1635643" cy="21099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670305"/>
            <a:ext cx="2313443" cy="19564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649504"/>
            <a:ext cx="1905576" cy="24437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015915"/>
            <a:ext cx="2520280" cy="1915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23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6161" y="826147"/>
            <a:ext cx="5184694" cy="745152"/>
          </a:xfrm>
        </p:spPr>
        <p:txBody>
          <a:bodyPr>
            <a:noAutofit/>
          </a:bodyPr>
          <a:lstStyle/>
          <a:p>
            <a:r>
              <a:rPr lang="ru-RU" sz="2800" dirty="0"/>
              <a:t>Найди обезьянку, которую заинтересовали бананы.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504070"/>
            <a:ext cx="2931812" cy="47528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526099"/>
            <a:ext cx="2387114" cy="29251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124744"/>
            <a:ext cx="2585342" cy="31681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7544" y="319044"/>
            <a:ext cx="2400970" cy="28529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58"/>
          <a:stretch/>
        </p:blipFill>
        <p:spPr>
          <a:xfrm flipH="1">
            <a:off x="5508103" y="4077072"/>
            <a:ext cx="1627561" cy="21457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52" r="59458"/>
          <a:stretch/>
        </p:blipFill>
        <p:spPr>
          <a:xfrm>
            <a:off x="899592" y="4272813"/>
            <a:ext cx="1092178" cy="171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36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6" r="18027"/>
          <a:stretch/>
        </p:blipFill>
        <p:spPr>
          <a:xfrm>
            <a:off x="755576" y="548680"/>
            <a:ext cx="2129710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6"/>
          <a:stretch/>
        </p:blipFill>
        <p:spPr>
          <a:xfrm>
            <a:off x="3347864" y="494125"/>
            <a:ext cx="2376264" cy="2040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7" r="19851"/>
          <a:stretch/>
        </p:blipFill>
        <p:spPr>
          <a:xfrm>
            <a:off x="6191652" y="4163003"/>
            <a:ext cx="2304256" cy="22084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1" r="11611"/>
          <a:stretch/>
        </p:blipFill>
        <p:spPr>
          <a:xfrm>
            <a:off x="854755" y="4293096"/>
            <a:ext cx="2215100" cy="19482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7" r="18103"/>
          <a:stretch/>
        </p:blipFill>
        <p:spPr>
          <a:xfrm>
            <a:off x="6278222" y="494125"/>
            <a:ext cx="2226017" cy="2040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6" r="11470"/>
          <a:stretch/>
        </p:blipFill>
        <p:spPr>
          <a:xfrm>
            <a:off x="3491880" y="4262482"/>
            <a:ext cx="2419753" cy="20317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Скругленный прямоугольник 9"/>
          <p:cNvSpPr/>
          <p:nvPr/>
        </p:nvSpPr>
        <p:spPr>
          <a:xfrm>
            <a:off x="958427" y="3194050"/>
            <a:ext cx="1795831" cy="457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Удивление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02076" y="3194050"/>
            <a:ext cx="1795831" cy="457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Радость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445864" y="3234330"/>
            <a:ext cx="1795831" cy="457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Интерес</a:t>
            </a:r>
          </a:p>
        </p:txBody>
      </p:sp>
      <p:cxnSp>
        <p:nvCxnSpPr>
          <p:cNvPr id="12" name="Прямая со стрелкой 11"/>
          <p:cNvCxnSpPr>
            <a:stCxn id="7" idx="0"/>
            <a:endCxn id="10" idx="2"/>
          </p:cNvCxnSpPr>
          <p:nvPr/>
        </p:nvCxnSpPr>
        <p:spPr>
          <a:xfrm flipH="1" flipV="1">
            <a:off x="1856343" y="3651250"/>
            <a:ext cx="105962" cy="6418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4" idx="2"/>
            <a:endCxn id="14" idx="0"/>
          </p:cNvCxnSpPr>
          <p:nvPr/>
        </p:nvCxnSpPr>
        <p:spPr>
          <a:xfrm>
            <a:off x="1820431" y="2564904"/>
            <a:ext cx="5523349" cy="66942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8" idx="2"/>
            <a:endCxn id="10" idx="0"/>
          </p:cNvCxnSpPr>
          <p:nvPr/>
        </p:nvCxnSpPr>
        <p:spPr>
          <a:xfrm flipH="1">
            <a:off x="1856343" y="2534273"/>
            <a:ext cx="5534888" cy="65977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13" idx="0"/>
          </p:cNvCxnSpPr>
          <p:nvPr/>
        </p:nvCxnSpPr>
        <p:spPr>
          <a:xfrm>
            <a:off x="4499991" y="2564904"/>
            <a:ext cx="1" cy="6291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6" idx="0"/>
            <a:endCxn id="13" idx="2"/>
          </p:cNvCxnSpPr>
          <p:nvPr/>
        </p:nvCxnSpPr>
        <p:spPr>
          <a:xfrm flipH="1" flipV="1">
            <a:off x="4499992" y="3651250"/>
            <a:ext cx="2843788" cy="51175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9" idx="0"/>
            <a:endCxn id="14" idx="2"/>
          </p:cNvCxnSpPr>
          <p:nvPr/>
        </p:nvCxnSpPr>
        <p:spPr>
          <a:xfrm flipV="1">
            <a:off x="4701757" y="3691530"/>
            <a:ext cx="2642023" cy="5709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482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119"/>
            <a:ext cx="9168012" cy="689211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60299"/>
            <a:ext cx="2740230" cy="459770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9030" y="476672"/>
            <a:ext cx="5544616" cy="923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algn="ctr"/>
            <a:r>
              <a:rPr lang="ru-RU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Лес Эмоций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927" y="3140968"/>
            <a:ext cx="1613597" cy="1705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547026"/>
            <a:ext cx="2541572" cy="231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764" y="2446731"/>
            <a:ext cx="894355" cy="817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58184" y="1400001"/>
            <a:ext cx="4756297" cy="1046729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-Привет, ребята! Я фея Динь </a:t>
            </a:r>
            <a:r>
              <a:rPr lang="ru-RU" sz="1400" dirty="0" err="1"/>
              <a:t>Динь</a:t>
            </a:r>
            <a:r>
              <a:rPr lang="ru-RU" sz="1400" dirty="0"/>
              <a:t>. Я так рада вас видеть.</a:t>
            </a: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589257" y="1400001"/>
            <a:ext cx="4894150" cy="1062539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-Ребята, я хочу вас спросить, а вы любите путешествия?</a:t>
            </a: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525734" y="1265022"/>
            <a:ext cx="5008584" cy="1332495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Сегодня я захотела отдохнуть на речке. Решила пригласить с собой своих друзей гномов, чтобы было веселее. Друзья согласились пойти со мной, но попросили помочь им выполнить задания, что бы они быстрее освободились. Поможете мне?</a:t>
            </a:r>
          </a:p>
        </p:txBody>
      </p:sp>
      <p:pic>
        <p:nvPicPr>
          <p:cNvPr id="7" name="3D+звуки+-+Шум+Леса(music.nur.kz) (1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543673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66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3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283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  <p:bldP spid="3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67"/>
          <a:stretch/>
        </p:blipFill>
        <p:spPr>
          <a:xfrm>
            <a:off x="0" y="-35584"/>
            <a:ext cx="9171617" cy="6859465"/>
          </a:xfrm>
        </p:spPr>
      </p:pic>
      <p:sp>
        <p:nvSpPr>
          <p:cNvPr id="9" name="Волна 8"/>
          <p:cNvSpPr/>
          <p:nvPr/>
        </p:nvSpPr>
        <p:spPr>
          <a:xfrm rot="16200000">
            <a:off x="-289912" y="3054637"/>
            <a:ext cx="2427965" cy="336987"/>
          </a:xfrm>
          <a:prstGeom prst="wav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36822">
            <a:off x="2353513" y="1889161"/>
            <a:ext cx="393591" cy="276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605" y="2009148"/>
            <a:ext cx="1420813" cy="268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6876" flipH="1">
            <a:off x="3669680" y="1975337"/>
            <a:ext cx="1228576" cy="268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672" y="391539"/>
            <a:ext cx="2498576" cy="1872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400752"/>
            <a:ext cx="2631782" cy="1979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411925"/>
            <a:ext cx="2646975" cy="19681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6727"/>
            <a:ext cx="2376264" cy="1780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723" y="1096507"/>
            <a:ext cx="1050026" cy="936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064" y="5248456"/>
            <a:ext cx="1101807" cy="1131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605" y="1094457"/>
            <a:ext cx="1118643" cy="109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533045"/>
            <a:ext cx="2520280" cy="1756625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961" y="495518"/>
            <a:ext cx="1395413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385" y="4689530"/>
            <a:ext cx="1395413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711" y="607385"/>
            <a:ext cx="1395413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435" y="987281"/>
            <a:ext cx="1656084" cy="1865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53965" y="175941"/>
            <a:ext cx="1020458" cy="1020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06" y="1149298"/>
            <a:ext cx="585787" cy="9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98890" y="1290931"/>
            <a:ext cx="805358" cy="965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8748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22017E-6 L 0.26267 0.59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25" y="2988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50694E-6 L 0.21129 0.6093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56" y="3045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37558E-6 L 0.23316 0.4824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49" y="2412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70213E-6 L 0.24392 0.5959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88" y="29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256"/>
            <a:ext cx="9145103" cy="6875256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871" y="-99393"/>
            <a:ext cx="8928352" cy="69014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48" b="98426" l="0" r="98845">
                        <a14:foregroundMark x1="26733" y1="4167" x2="65512" y2="54907"/>
                        <a14:foregroundMark x1="65842" y1="54722" x2="94719" y2="15741"/>
                        <a14:foregroundMark x1="40099" y1="25093" x2="56601" y2="68796"/>
                        <a14:foregroundMark x1="58416" y1="68426" x2="87624" y2="31944"/>
                        <a14:foregroundMark x1="85809" y1="44167" x2="75413" y2="64074"/>
                        <a14:foregroundMark x1="36304" y1="29815" x2="32673" y2="49722"/>
                        <a14:foregroundMark x1="35974" y1="26296" x2="32673" y2="37130"/>
                        <a14:foregroundMark x1="66337" y1="11852" x2="36304" y2="4167"/>
                        <a14:foregroundMark x1="70297" y1="21111" x2="77723" y2="24907"/>
                        <a14:foregroundMark x1="56271" y1="19907" x2="49670" y2="15741"/>
                        <a14:foregroundMark x1="84653" y1="23611" x2="85479" y2="28981"/>
                        <a14:foregroundMark x1="89109" y1="39352" x2="85149" y2="55093"/>
                        <a14:foregroundMark x1="57426" y1="36852" x2="59901" y2="31481"/>
                        <a14:foregroundMark x1="91419" y1="52407" x2="89604" y2="54259"/>
                        <a14:foregroundMark x1="92079" y1="37130" x2="89604" y2="33981"/>
                        <a14:foregroundMark x1="89934" y1="32778" x2="89934" y2="28981"/>
                        <a14:foregroundMark x1="93234" y1="38148" x2="94719" y2="40185"/>
                        <a14:foregroundMark x1="94389" y1="42315" x2="94719" y2="40370"/>
                        <a14:foregroundMark x1="90264" y1="54537" x2="88779" y2="57037"/>
                        <a14:foregroundMark x1="34488" y1="51389" x2="31188" y2="45000"/>
                        <a14:foregroundMark x1="33663" y1="48333" x2="17162" y2="47222"/>
                        <a14:foregroundMark x1="24917" y1="46667" x2="32673" y2="56389"/>
                        <a14:foregroundMark x1="73597" y1="60926" x2="42244" y2="70926"/>
                        <a14:foregroundMark x1="30858" y1="38333" x2="33003" y2="35185"/>
                        <a14:foregroundMark x1="29703" y1="31667" x2="30033" y2="29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46586" y="4124482"/>
            <a:ext cx="1502444" cy="26776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5600" r="95200">
                        <a14:foregroundMark x1="54000" y1="15400" x2="44800" y2="34600"/>
                        <a14:foregroundMark x1="47000" y1="33200" x2="52800" y2="62000"/>
                        <a14:foregroundMark x1="62400" y1="42800" x2="33400" y2="31800"/>
                        <a14:foregroundMark x1="32000" y1="32400" x2="45200" y2="52800"/>
                        <a14:foregroundMark x1="47400" y1="42600" x2="44400" y2="44200"/>
                        <a14:foregroundMark x1="61800" y1="41600" x2="61600" y2="30400"/>
                        <a14:foregroundMark x1="19600" y1="31600" x2="21000" y2="29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149080"/>
            <a:ext cx="2708920" cy="27089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500" b="98167" l="8400" r="84800">
                        <a14:foregroundMark x1="44400" y1="26833" x2="66600" y2="41833"/>
                        <a14:foregroundMark x1="65000" y1="32500" x2="62200" y2="28000"/>
                        <a14:foregroundMark x1="56000" y1="68333" x2="56800" y2="72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75855" y="3958646"/>
            <a:ext cx="2369549" cy="28434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222" b="99852" l="10000" r="81083">
                        <a14:backgroundMark x1="56083" y1="87111" x2="64667" y2="94519"/>
                        <a14:backgroundMark x1="35333" y1="79111" x2="34917" y2="797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1503" y="3315378"/>
            <a:ext cx="6352028" cy="3573016"/>
          </a:xfrm>
          <a:prstGeom prst="rect">
            <a:avLst/>
          </a:prstGeom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2008570" y="1844824"/>
            <a:ext cx="3355518" cy="1368152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Ребята, спасибо, что помогли мне! Мы все вместе будем отдыхать.</a:t>
            </a:r>
          </a:p>
          <a:p>
            <a:pPr algn="ctr"/>
            <a:r>
              <a:rPr lang="ru-RU" dirty="0"/>
              <a:t>До встречи!</a:t>
            </a:r>
          </a:p>
        </p:txBody>
      </p:sp>
    </p:spTree>
    <p:extLst>
      <p:ext uri="{BB962C8B-B14F-4D97-AF65-F5344CB8AC3E}">
        <p14:creationId xmlns:p14="http://schemas.microsoft.com/office/powerpoint/2010/main" val="281072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Plain">
              <a:avLst/>
            </a:prstTxWarp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6600" b="1" cap="all" dirty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Спасибо!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639126"/>
            <a:ext cx="2304256" cy="3866202"/>
          </a:xfrm>
        </p:spPr>
      </p:pic>
    </p:spTree>
    <p:extLst>
      <p:ext uri="{BB962C8B-B14F-4D97-AF65-F5344CB8AC3E}">
        <p14:creationId xmlns:p14="http://schemas.microsoft.com/office/powerpoint/2010/main" val="303392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67"/>
          <a:stretch/>
        </p:blipFill>
        <p:spPr>
          <a:xfrm>
            <a:off x="0" y="-35584"/>
            <a:ext cx="9171617" cy="6859465"/>
          </a:xfrm>
        </p:spPr>
      </p:pic>
      <p:sp>
        <p:nvSpPr>
          <p:cNvPr id="9" name="Волна 8"/>
          <p:cNvSpPr/>
          <p:nvPr/>
        </p:nvSpPr>
        <p:spPr>
          <a:xfrm rot="16200000">
            <a:off x="-289912" y="3054637"/>
            <a:ext cx="2427965" cy="336987"/>
          </a:xfrm>
          <a:prstGeom prst="wav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36822">
            <a:off x="2353513" y="1889161"/>
            <a:ext cx="393591" cy="276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605" y="2009148"/>
            <a:ext cx="1420813" cy="268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6876" flipH="1">
            <a:off x="3669680" y="1975337"/>
            <a:ext cx="1228576" cy="268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672" y="391539"/>
            <a:ext cx="2498576" cy="1872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400752"/>
            <a:ext cx="2631782" cy="1979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411925"/>
            <a:ext cx="2646975" cy="19681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6727"/>
            <a:ext cx="2376264" cy="1780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7072"/>
            <a:ext cx="1656084" cy="1865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723" y="1096507"/>
            <a:ext cx="1050026" cy="936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064" y="5248456"/>
            <a:ext cx="1101807" cy="1131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605" y="1094457"/>
            <a:ext cx="1118643" cy="109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926" y="4618593"/>
            <a:ext cx="2574149" cy="1689052"/>
          </a:xfrm>
          <a:prstGeom prst="rect">
            <a:avLst/>
          </a:prstGeom>
        </p:spPr>
      </p:pic>
      <p:pic>
        <p:nvPicPr>
          <p:cNvPr id="3" name="Zvuk_Volshebstva_-_volshebstvo_muzofon.i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8534400" y="6263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3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59019E-7 L 0.0158 -0.440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-220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717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93"/>
            <a:ext cx="9144000" cy="685082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508" y="1875258"/>
            <a:ext cx="4847027" cy="51237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505">
                        <a14:foregroundMark x1="44059" y1="45556" x2="43729" y2="37500"/>
                        <a14:foregroundMark x1="65842" y1="51852" x2="66667" y2="41019"/>
                        <a14:foregroundMark x1="74092" y1="49722" x2="36634" y2="27963"/>
                        <a14:foregroundMark x1="65512" y1="59722" x2="70627" y2="48056"/>
                        <a14:foregroundMark x1="43729" y1="24444" x2="30033" y2="35648"/>
                        <a14:foregroundMark x1="31848" y1="35463" x2="67657" y2="60741"/>
                        <a14:foregroundMark x1="44884" y1="51852" x2="61386" y2="51574"/>
                        <a14:foregroundMark x1="65842" y1="59259" x2="44059" y2="72500"/>
                        <a14:foregroundMark x1="41089" y1="73611" x2="41089" y2="73611"/>
                        <a14:foregroundMark x1="61386" y1="68981" x2="86139" y2="51204"/>
                        <a14:foregroundMark x1="81353" y1="62778" x2="74752" y2="26944"/>
                        <a14:foregroundMark x1="87294" y1="50185" x2="82838" y2="39815"/>
                        <a14:foregroundMark x1="89109" y1="49352" x2="89109" y2="37500"/>
                        <a14:foregroundMark x1="91089" y1="36852" x2="80693" y2="27963"/>
                        <a14:foregroundMark x1="92904" y1="37130" x2="89934" y2="33333"/>
                        <a14:foregroundMark x1="88119" y1="24630" x2="77723" y2="24259"/>
                        <a14:foregroundMark x1="74752" y1="21296" x2="69637" y2="23241"/>
                        <a14:foregroundMark x1="82508" y1="27963" x2="83663" y2="25278"/>
                        <a14:foregroundMark x1="37789" y1="26296" x2="60396" y2="15093"/>
                        <a14:foregroundMark x1="37459" y1="24630" x2="47030" y2="20278"/>
                        <a14:foregroundMark x1="44884" y1="19444" x2="35149" y2="4722"/>
                        <a14:foregroundMark x1="62541" y1="14259" x2="34158" y2="6852"/>
                        <a14:foregroundMark x1="60396" y1="48889" x2="51155" y2="41019"/>
                        <a14:foregroundMark x1="56601" y1="61574" x2="52640" y2="53056"/>
                        <a14:foregroundMark x1="32343" y1="38981" x2="30363" y2="36481"/>
                        <a14:foregroundMark x1="84323" y1="54537" x2="89934" y2="51389"/>
                        <a14:foregroundMark x1="88779" y1="55093" x2="90264" y2="51852"/>
                        <a14:foregroundMark x1="78383" y1="10185" x2="56271" y2="9074"/>
                        <a14:foregroundMark x1="50330" y1="16574" x2="48845" y2="10741"/>
                        <a14:foregroundMark x1="69637" y1="13241" x2="60396" y2="9352"/>
                        <a14:foregroundMark x1="26403" y1="5370" x2="40759" y2="4537"/>
                        <a14:foregroundMark x1="28878" y1="3056" x2="35644" y2="10370"/>
                        <a14:foregroundMark x1="24092" y1="7407" x2="22607" y2="3704"/>
                        <a14:foregroundMark x1="26733" y1="3704" x2="45545" y2="5833"/>
                        <a14:foregroundMark x1="78383" y1="62407" x2="78053" y2="64074"/>
                        <a14:foregroundMark x1="90264" y1="54907" x2="90594" y2="52222"/>
                        <a14:foregroundMark x1="94389" y1="39167" x2="89604" y2="29630"/>
                        <a14:foregroundMark x1="78383" y1="20093" x2="77393" y2="18241"/>
                        <a14:foregroundMark x1="95875" y1="22593" x2="95875" y2="22593"/>
                        <a14:foregroundMark x1="97360" y1="22130" x2="96205" y2="14907"/>
                        <a14:foregroundMark x1="94389" y1="13889" x2="87624" y2="9537"/>
                        <a14:foregroundMark x1="71782" y1="8889" x2="49670" y2="6389"/>
                        <a14:foregroundMark x1="93564" y1="40185" x2="95380" y2="3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77116" y="4323928"/>
            <a:ext cx="1122965" cy="20013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4000" l="10000" r="94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8057" y="2146907"/>
            <a:ext cx="2304256" cy="259397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38860" y1="34132" x2="53886" y2="54491"/>
                        <a14:foregroundMark x1="60622" y1="17964" x2="39378" y2="65269"/>
                        <a14:foregroundMark x1="13990" y1="35928" x2="53368" y2="67066"/>
                        <a14:foregroundMark x1="8808" y1="41317" x2="31088" y2="9581"/>
                        <a14:foregroundMark x1="34197" y1="11377" x2="47150" y2="55090"/>
                        <a14:foregroundMark x1="40933" y1="10180" x2="60104" y2="16766"/>
                        <a14:foregroundMark x1="75648" y1="23952" x2="79793" y2="73054"/>
                        <a14:foregroundMark x1="76166" y1="20359" x2="88601" y2="41916"/>
                        <a14:foregroundMark x1="88601" y1="63473" x2="76684" y2="78443"/>
                        <a14:foregroundMark x1="67358" y1="88024" x2="33161" y2="84431"/>
                        <a14:foregroundMark x1="40415" y1="85629" x2="23316" y2="68862"/>
                        <a14:foregroundMark x1="12953" y1="69461" x2="20207" y2="79042"/>
                        <a14:foregroundMark x1="38860" y1="96407" x2="55440" y2="94012"/>
                        <a14:backgroundMark x1="77202" y1="2994" x2="64249" y2="599"/>
                        <a14:backgroundMark x1="75130" y1="95808" x2="61658" y2="994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152" y="1875258"/>
            <a:ext cx="1630894" cy="1452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2483825" y="2194040"/>
            <a:ext cx="2658598" cy="2117384"/>
          </a:xfrm>
          <a:prstGeom prst="wedgeRoundRect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Я улыбаюсь. </a:t>
            </a:r>
          </a:p>
          <a:p>
            <a:pPr algn="ctr"/>
            <a:r>
              <a:rPr lang="ru-RU" dirty="0"/>
              <a:t>Мои глаза слегка прищурены. </a:t>
            </a:r>
          </a:p>
          <a:p>
            <a:pPr algn="ctr"/>
            <a:r>
              <a:rPr lang="ru-RU" dirty="0"/>
              <a:t>Уголки рта слегка приподняты. </a:t>
            </a:r>
          </a:p>
          <a:p>
            <a:pPr algn="ctr"/>
            <a:r>
              <a:rPr lang="ru-RU" dirty="0"/>
              <a:t>Я смеюсь. </a:t>
            </a:r>
          </a:p>
          <a:p>
            <a:pPr algn="ctr"/>
            <a:r>
              <a:rPr lang="ru-RU" dirty="0"/>
              <a:t>Я пою.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619672" y="548680"/>
            <a:ext cx="5544616" cy="923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prstTxWarp prst="textArchUp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Радость</a:t>
            </a: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1194170" y="908721"/>
            <a:ext cx="2945782" cy="1205614"/>
          </a:xfrm>
          <a:prstGeom prst="wedgeRound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Ребята, а вы когда-нибудь радовались? Что Вас радует каждый день?</a:t>
            </a:r>
          </a:p>
        </p:txBody>
      </p:sp>
      <p:pic>
        <p:nvPicPr>
          <p:cNvPr id="3" name="3D+звуки+-+Шум+Леса(music.nur.kz) (1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574012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42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3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79321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4717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1" grpId="0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028" y="4581128"/>
            <a:ext cx="2011363" cy="188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26" b="40400"/>
          <a:stretch/>
        </p:blipFill>
        <p:spPr>
          <a:xfrm>
            <a:off x="1295431" y="4633407"/>
            <a:ext cx="1999960" cy="18320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16" y="-315416"/>
            <a:ext cx="2305050" cy="259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84028" y="1412776"/>
            <a:ext cx="1999960" cy="18722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924944"/>
            <a:ext cx="2011363" cy="188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430747"/>
            <a:ext cx="2011363" cy="188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581128"/>
            <a:ext cx="2011363" cy="188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54"/>
          <a:stretch/>
        </p:blipFill>
        <p:spPr>
          <a:xfrm>
            <a:off x="6252172" y="1491222"/>
            <a:ext cx="1872208" cy="18238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06"/>
          <a:stretch/>
        </p:blipFill>
        <p:spPr>
          <a:xfrm>
            <a:off x="3635896" y="2924944"/>
            <a:ext cx="1993794" cy="188436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468" b="96411" l="2258" r="98008">
                        <a14:foregroundMark x1="48207" y1="30506" x2="66534" y2="29038"/>
                        <a14:foregroundMark x1="64409" y1="37031" x2="54316" y2="31648"/>
                        <a14:foregroundMark x1="51793" y1="34258" x2="49137" y2="26754"/>
                        <a14:foregroundMark x1="76627" y1="49266" x2="67463" y2="54649"/>
                        <a14:foregroundMark x1="60956" y1="72920" x2="56972" y2="70799"/>
                        <a14:foregroundMark x1="24303" y1="73409" x2="24303" y2="73409"/>
                        <a14:foregroundMark x1="21647" y1="65905" x2="21647" y2="65905"/>
                        <a14:foregroundMark x1="16866" y1="44046" x2="16866" y2="44046"/>
                        <a14:foregroundMark x1="12483" y1="58401" x2="16866" y2="36542"/>
                        <a14:foregroundMark x1="73174" y1="84666" x2="70120" y2="59054"/>
                        <a14:foregroundMark x1="64011" y1="62643" x2="89641" y2="62643"/>
                        <a14:foregroundMark x1="54316" y1="25775" x2="45153" y2="42414"/>
                        <a14:foregroundMark x1="64011" y1="60033" x2="76627" y2="69168"/>
                        <a14:foregroundMark x1="70518" y1="82055" x2="77424" y2="60522"/>
                        <a14:foregroundMark x1="75299" y1="85808" x2="72244" y2="88418"/>
                        <a14:foregroundMark x1="70518" y1="87928" x2="68792" y2="71289"/>
                        <a14:foregroundMark x1="72643" y1="74551" x2="76228" y2="82545"/>
                        <a14:foregroundMark x1="78752" y1="73899" x2="87517" y2="61664"/>
                        <a14:foregroundMark x1="84861" y1="65905" x2="77424" y2="67047"/>
                        <a14:foregroundMark x1="79681" y1="60033" x2="87915" y2="62153"/>
                        <a14:foregroundMark x1="87118" y1="70799" x2="85790" y2="57912"/>
                        <a14:foregroundMark x1="85790" y1="70799" x2="87915" y2="73899"/>
                        <a14:foregroundMark x1="64011" y1="38010" x2="67463" y2="20881"/>
                        <a14:foregroundMark x1="52590" y1="33768" x2="48738" y2="29038"/>
                        <a14:foregroundMark x1="52191" y1="87439" x2="52191" y2="87439"/>
                        <a14:foregroundMark x1="61753" y1="88907" x2="61753" y2="88907"/>
                        <a14:foregroundMark x1="92696" y1="49266" x2="92696" y2="492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788281"/>
            <a:ext cx="1996314" cy="162554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289709" y="260648"/>
            <a:ext cx="6170723" cy="72251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486315" y="306365"/>
            <a:ext cx="56322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Кто из животных радуется? И придумай по какой причине.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79" b="97772" l="778" r="100000">
                        <a14:foregroundMark x1="46693" y1="28969" x2="70817" y2="38719"/>
                        <a14:foregroundMark x1="71595" y1="28412" x2="62257" y2="38162"/>
                        <a14:foregroundMark x1="42023" y1="41226" x2="38132" y2="49025"/>
                        <a14:foregroundMark x1="74319" y1="39833" x2="75486" y2="470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891" b="34742"/>
          <a:stretch/>
        </p:blipFill>
        <p:spPr>
          <a:xfrm>
            <a:off x="1153718" y="1528383"/>
            <a:ext cx="1906113" cy="1756602"/>
          </a:xfrm>
          <a:prstGeom prst="rect">
            <a:avLst/>
          </a:prstGeom>
        </p:spPr>
      </p:pic>
      <p:pic>
        <p:nvPicPr>
          <p:cNvPr id="3" name="3D+звуки+-+Шум+Леса(music.nur.kz) (1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8545089" y="62703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92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3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410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4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1509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3803" y="1116004"/>
            <a:ext cx="5512458" cy="6731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Найди радостное лицо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6147" b="62819"/>
          <a:stretch/>
        </p:blipFill>
        <p:spPr>
          <a:xfrm>
            <a:off x="4276431" y="1969993"/>
            <a:ext cx="1808539" cy="1801290"/>
          </a:xfr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64" t="3532" b="62754"/>
          <a:stretch/>
        </p:blipFill>
        <p:spPr bwMode="auto">
          <a:xfrm>
            <a:off x="6462364" y="1561731"/>
            <a:ext cx="1872208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9" t="55192" r="76071" b="9902"/>
          <a:stretch/>
        </p:blipFill>
        <p:spPr bwMode="auto">
          <a:xfrm>
            <a:off x="867124" y="748735"/>
            <a:ext cx="1903824" cy="19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31" t="50000" r="25382" b="11611"/>
          <a:stretch/>
        </p:blipFill>
        <p:spPr bwMode="auto">
          <a:xfrm>
            <a:off x="4068746" y="4319321"/>
            <a:ext cx="2016224" cy="173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72" t="50000" b="9505"/>
          <a:stretch/>
        </p:blipFill>
        <p:spPr bwMode="auto">
          <a:xfrm>
            <a:off x="6426849" y="3988883"/>
            <a:ext cx="1943238" cy="1921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26" t="52781" r="49670" b="10747"/>
          <a:stretch/>
        </p:blipFill>
        <p:spPr>
          <a:xfrm>
            <a:off x="2184529" y="2481283"/>
            <a:ext cx="1926622" cy="19518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885" r="100000">
                        <a14:foregroundMark x1="16372" y1="57000" x2="6195" y2="54667"/>
                        <a14:foregroundMark x1="22124" y1="90333" x2="18584" y2="9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82" y="4149080"/>
            <a:ext cx="1786791" cy="237184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65688" y="2661886"/>
            <a:ext cx="28716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/>
              <a:t>1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70142" y="4433092"/>
            <a:ext cx="31290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/>
              <a:t>2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076858" y="3745848"/>
            <a:ext cx="31451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/>
              <a:t>3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948472" y="6056591"/>
            <a:ext cx="31451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/>
              <a:t>4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280362" y="3370586"/>
            <a:ext cx="31451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/>
              <a:t>5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364989" y="5859470"/>
            <a:ext cx="31451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01396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7024744" cy="710952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«Изобрази…»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990" y="908720"/>
            <a:ext cx="1664297" cy="2041537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908720"/>
            <a:ext cx="1412127" cy="21181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943" b="45182" l="65332" r="895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926" t="3383" r="7656" b="50050"/>
          <a:stretch/>
        </p:blipFill>
        <p:spPr>
          <a:xfrm>
            <a:off x="3491880" y="1113892"/>
            <a:ext cx="1808971" cy="23042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396" b="91536" l="64648" r="87598">
                        <a14:foregroundMark x1="76074" y1="60677" x2="77734" y2="58333"/>
                        <a14:foregroundMark x1="71191" y1="61719" x2="73535" y2="58333"/>
                        <a14:foregroundMark x1="71484" y1="57292" x2="74902" y2="60286"/>
                        <a14:foregroundMark x1="77148" y1="57292" x2="75488" y2="60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27" t="45871" r="12687" b="8259"/>
          <a:stretch/>
        </p:blipFill>
        <p:spPr>
          <a:xfrm>
            <a:off x="1175689" y="3582200"/>
            <a:ext cx="1512168" cy="22931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781" b="93359" l="5859" r="45898">
                        <a14:foregroundMark x1="22266" y1="61849" x2="23438" y2="80599"/>
                        <a14:foregroundMark x1="11035" y1="79167" x2="22363" y2="87760"/>
                        <a14:foregroundMark x1="28223" y1="85417" x2="29102" y2="83203"/>
                        <a14:foregroundMark x1="22656" y1="76823" x2="19727" y2="71615"/>
                        <a14:foregroundMark x1="28613" y1="67839" x2="28223" y2="64453"/>
                        <a14:foregroundMark x1="38086" y1="80208" x2="35254" y2="66927"/>
                        <a14:foregroundMark x1="39258" y1="80859" x2="42969" y2="71484"/>
                        <a14:foregroundMark x1="24023" y1="88151" x2="24512" y2="83203"/>
                        <a14:foregroundMark x1="18066" y1="85417" x2="9863" y2="74089"/>
                        <a14:foregroundMark x1="14160" y1="81380" x2="12695" y2="73828"/>
                        <a14:foregroundMark x1="11914" y1="80859" x2="9961" y2="76172"/>
                        <a14:foregroundMark x1="11328" y1="80990" x2="7715" y2="83333"/>
                        <a14:foregroundMark x1="10645" y1="91536" x2="9375" y2="88802"/>
                        <a14:foregroundMark x1="11914" y1="75000" x2="10645" y2="722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21" t="50614" r="54328" b="6866"/>
          <a:stretch/>
        </p:blipFill>
        <p:spPr>
          <a:xfrm>
            <a:off x="3203847" y="3747190"/>
            <a:ext cx="2743593" cy="219553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92626" y="2986769"/>
            <a:ext cx="2376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Я белочка, я радуюсь</a:t>
            </a:r>
            <a:r>
              <a:rPr lang="en-US" dirty="0"/>
              <a:t>,</a:t>
            </a:r>
            <a:r>
              <a:rPr lang="ru-RU" dirty="0"/>
              <a:t> когда…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383651" y="3259035"/>
            <a:ext cx="23839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Я цыплёнок, </a:t>
            </a:r>
          </a:p>
          <a:p>
            <a:pPr algn="ctr"/>
            <a:r>
              <a:rPr lang="ru-RU" dirty="0"/>
              <a:t>я радуюсь</a:t>
            </a:r>
            <a:r>
              <a:rPr lang="en-US" dirty="0"/>
              <a:t>,</a:t>
            </a:r>
            <a:r>
              <a:rPr lang="ru-RU" dirty="0"/>
              <a:t> когда…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102294" y="3094982"/>
            <a:ext cx="23839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Я зайчик, </a:t>
            </a:r>
          </a:p>
          <a:p>
            <a:pPr algn="ctr"/>
            <a:r>
              <a:rPr lang="ru-RU" dirty="0"/>
              <a:t>я радуюсь</a:t>
            </a:r>
            <a:r>
              <a:rPr lang="en-US" dirty="0"/>
              <a:t>,</a:t>
            </a:r>
            <a:r>
              <a:rPr lang="ru-RU" dirty="0"/>
              <a:t> когда…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39780" y="5875324"/>
            <a:ext cx="23839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Я собачка, </a:t>
            </a:r>
          </a:p>
          <a:p>
            <a:pPr algn="ctr"/>
            <a:r>
              <a:rPr lang="ru-RU" dirty="0"/>
              <a:t>я радуюсь</a:t>
            </a:r>
            <a:r>
              <a:rPr lang="en-US" dirty="0"/>
              <a:t>,</a:t>
            </a:r>
            <a:r>
              <a:rPr lang="ru-RU" dirty="0"/>
              <a:t> когда…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365961" y="5875324"/>
            <a:ext cx="25068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Я котенок, </a:t>
            </a:r>
          </a:p>
          <a:p>
            <a:pPr algn="ctr"/>
            <a:r>
              <a:rPr lang="ru-RU" dirty="0"/>
              <a:t>я радуюсь</a:t>
            </a:r>
            <a:r>
              <a:rPr lang="en-US" dirty="0"/>
              <a:t>,</a:t>
            </a:r>
            <a:r>
              <a:rPr lang="ru-RU" dirty="0"/>
              <a:t> когда…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83" t="9883" r="48802" b="55615"/>
          <a:stretch/>
        </p:blipFill>
        <p:spPr>
          <a:xfrm>
            <a:off x="6263944" y="3575399"/>
            <a:ext cx="2060685" cy="225544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263944" y="5815216"/>
            <a:ext cx="24198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Я пчёлка, </a:t>
            </a:r>
          </a:p>
          <a:p>
            <a:pPr algn="ctr"/>
            <a:r>
              <a:rPr lang="ru-RU" dirty="0"/>
              <a:t>я радуюсь</a:t>
            </a:r>
            <a:r>
              <a:rPr lang="en-US" dirty="0"/>
              <a:t>,</a:t>
            </a:r>
            <a:r>
              <a:rPr lang="ru-RU" dirty="0"/>
              <a:t> когда…</a:t>
            </a:r>
          </a:p>
        </p:txBody>
      </p:sp>
    </p:spTree>
    <p:extLst>
      <p:ext uri="{BB962C8B-B14F-4D97-AF65-F5344CB8AC3E}">
        <p14:creationId xmlns:p14="http://schemas.microsoft.com/office/powerpoint/2010/main" val="14068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51920" y="1124744"/>
            <a:ext cx="4464614" cy="1143000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Послушай стихотворения. Изобрази мимикой и жестами настроение девочек.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755576" y="548680"/>
            <a:ext cx="2808312" cy="259228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68580" indent="0" algn="ctr">
              <a:buNone/>
            </a:pPr>
            <a:r>
              <a:rPr lang="ru-RU" sz="1400" dirty="0"/>
              <a:t>Живёт на свете девочка,</a:t>
            </a:r>
          </a:p>
          <a:p>
            <a:pPr marL="68580" indent="0" algn="ctr">
              <a:buNone/>
            </a:pPr>
            <a:r>
              <a:rPr lang="ru-RU" sz="1400" dirty="0"/>
              <a:t>Живёт да поживает.</a:t>
            </a:r>
          </a:p>
          <a:p>
            <a:pPr marL="68580" indent="0" algn="ctr">
              <a:buNone/>
            </a:pPr>
            <a:r>
              <a:rPr lang="ru-RU" sz="1400" dirty="0"/>
              <a:t>Поёт на свете девочка,</a:t>
            </a:r>
          </a:p>
          <a:p>
            <a:pPr marL="68580" indent="0" algn="ctr">
              <a:buNone/>
            </a:pPr>
            <a:r>
              <a:rPr lang="ru-RU" sz="1400" dirty="0"/>
              <a:t>Поёт да припевает.</a:t>
            </a:r>
          </a:p>
          <a:p>
            <a:pPr marL="68580" indent="0" algn="ctr">
              <a:buNone/>
            </a:pPr>
            <a:endParaRPr lang="ru-RU" sz="1400" dirty="0"/>
          </a:p>
          <a:p>
            <a:pPr marL="68580" indent="0" algn="ctr">
              <a:buNone/>
            </a:pPr>
            <a:r>
              <a:rPr lang="ru-RU" sz="1400" dirty="0"/>
              <a:t>И все на свете девочку</a:t>
            </a:r>
          </a:p>
          <a:p>
            <a:pPr marL="68580" indent="0" algn="ctr">
              <a:buNone/>
            </a:pPr>
            <a:r>
              <a:rPr lang="ru-RU" sz="1400" dirty="0"/>
              <a:t>Давно прекрасно знают.</a:t>
            </a:r>
          </a:p>
          <a:p>
            <a:pPr marL="68580" indent="0" algn="ctr">
              <a:buNone/>
            </a:pPr>
            <a:r>
              <a:rPr lang="ru-RU" sz="1400" dirty="0"/>
              <a:t>Девочкой-</a:t>
            </a:r>
            <a:r>
              <a:rPr lang="ru-RU" sz="1400" dirty="0" err="1"/>
              <a:t>припевочкой</a:t>
            </a:r>
            <a:endParaRPr lang="ru-RU" sz="1400" dirty="0"/>
          </a:p>
          <a:p>
            <a:pPr marL="68580" indent="0" algn="ctr">
              <a:buNone/>
            </a:pPr>
            <a:r>
              <a:rPr lang="ru-RU" sz="1400" dirty="0"/>
              <a:t>Все так и называют.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3209460" y="2827881"/>
            <a:ext cx="2627768" cy="314925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sz="1800" dirty="0"/>
              <a:t>День искрится радостью,</a:t>
            </a:r>
          </a:p>
          <a:p>
            <a:pPr marL="68580" indent="0" algn="ctr">
              <a:buNone/>
            </a:pPr>
            <a:r>
              <a:rPr lang="ru-RU" sz="1800" dirty="0"/>
              <a:t>Вдаль меня манит,</a:t>
            </a:r>
          </a:p>
          <a:p>
            <a:pPr marL="68580" indent="0" algn="ctr">
              <a:buNone/>
            </a:pPr>
            <a:r>
              <a:rPr lang="ru-RU" sz="1800" dirty="0"/>
              <a:t>Надо мною радуга</a:t>
            </a:r>
          </a:p>
          <a:p>
            <a:pPr marL="68580" indent="0" algn="ctr">
              <a:buNone/>
            </a:pPr>
            <a:r>
              <a:rPr lang="ru-RU" sz="1800" dirty="0"/>
              <a:t>Весело звенит,</a:t>
            </a:r>
          </a:p>
          <a:p>
            <a:pPr marL="68580" indent="0" algn="ctr">
              <a:buNone/>
            </a:pPr>
            <a:r>
              <a:rPr lang="ru-RU" sz="1800" dirty="0"/>
              <a:t>У реки под ивою</a:t>
            </a:r>
          </a:p>
          <a:p>
            <a:pPr marL="68580" indent="0" algn="ctr">
              <a:buNone/>
            </a:pPr>
            <a:r>
              <a:rPr lang="ru-RU" sz="1800" dirty="0"/>
              <a:t>Слышу соловья,</a:t>
            </a:r>
          </a:p>
          <a:p>
            <a:pPr marL="68580" indent="0" algn="ctr">
              <a:buNone/>
            </a:pPr>
            <a:r>
              <a:rPr lang="ru-RU" sz="1800" dirty="0"/>
              <a:t>Самая счастливая</a:t>
            </a:r>
          </a:p>
          <a:p>
            <a:pPr marL="68580" indent="0" algn="ctr">
              <a:buNone/>
            </a:pPr>
            <a:r>
              <a:rPr lang="ru-RU" sz="1800" dirty="0"/>
              <a:t>В это утро я!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865" b="88281" l="8785" r="355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85" t="28711" r="64312" b="11328"/>
          <a:stretch/>
        </p:blipFill>
        <p:spPr bwMode="auto">
          <a:xfrm>
            <a:off x="539552" y="3101741"/>
            <a:ext cx="2669908" cy="3345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099" b="86719" l="36603" r="669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574" t="17118" r="33112" b="13292"/>
          <a:stretch/>
        </p:blipFill>
        <p:spPr bwMode="auto">
          <a:xfrm>
            <a:off x="5580112" y="2361259"/>
            <a:ext cx="3163119" cy="4082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944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67"/>
          <a:stretch/>
        </p:blipFill>
        <p:spPr>
          <a:xfrm>
            <a:off x="0" y="-35584"/>
            <a:ext cx="9171617" cy="6859465"/>
          </a:xfrm>
        </p:spPr>
      </p:pic>
      <p:sp>
        <p:nvSpPr>
          <p:cNvPr id="9" name="Волна 8"/>
          <p:cNvSpPr/>
          <p:nvPr/>
        </p:nvSpPr>
        <p:spPr>
          <a:xfrm rot="16200000">
            <a:off x="-289912" y="3054637"/>
            <a:ext cx="2427965" cy="336987"/>
          </a:xfrm>
          <a:prstGeom prst="wav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36822">
            <a:off x="2353513" y="1889161"/>
            <a:ext cx="393591" cy="276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605" y="2009148"/>
            <a:ext cx="1420813" cy="268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6876" flipH="1">
            <a:off x="3669680" y="1975337"/>
            <a:ext cx="1228576" cy="268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672" y="391539"/>
            <a:ext cx="2498576" cy="1872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400752"/>
            <a:ext cx="2631782" cy="1979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411925"/>
            <a:ext cx="2646975" cy="19681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6727"/>
            <a:ext cx="2376264" cy="1780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723" y="1096507"/>
            <a:ext cx="1050026" cy="936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064" y="5248456"/>
            <a:ext cx="1101807" cy="1131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605" y="1094457"/>
            <a:ext cx="1118643" cy="109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926" y="4437113"/>
            <a:ext cx="2359522" cy="18831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90" y="453559"/>
            <a:ext cx="1398308" cy="1398308"/>
          </a:xfrm>
          <a:prstGeom prst="rect">
            <a:avLst/>
          </a:prstGeom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67656"/>
            <a:ext cx="1656084" cy="1865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90168" y="1823905"/>
            <a:ext cx="587000" cy="985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8748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01665E-6 L 0.11822 0.3776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3" y="188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9.43571E-7 L 0.12222 0.340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11" y="170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511</TotalTime>
  <Words>673</Words>
  <Application>Microsoft Office PowerPoint</Application>
  <PresentationFormat>Экран (4:3)</PresentationFormat>
  <Paragraphs>115</Paragraphs>
  <Slides>22</Slides>
  <Notes>1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Остин</vt:lpstr>
      <vt:lpstr>ИГРА «Лес эмоций»</vt:lpstr>
      <vt:lpstr>Презентация PowerPoint</vt:lpstr>
      <vt:lpstr>Презентация PowerPoint</vt:lpstr>
      <vt:lpstr>Презентация PowerPoint</vt:lpstr>
      <vt:lpstr>Презентация PowerPoint</vt:lpstr>
      <vt:lpstr>Найди радостное лицо</vt:lpstr>
      <vt:lpstr>«Изобрази…»</vt:lpstr>
      <vt:lpstr>Послушай стихотворения. Изобрази мимикой и жестами настроение девочек.</vt:lpstr>
      <vt:lpstr>Презентация PowerPoint</vt:lpstr>
      <vt:lpstr>Презентация PowerPoint</vt:lpstr>
      <vt:lpstr>Рассмотри рисунки. Расскажи, что произошло.</vt:lpstr>
      <vt:lpstr>Найди девочку, потерявшую свою фотографию.</vt:lpstr>
      <vt:lpstr>Послушай стихотворение. Изобрази мимикой и жестами, движениями, как удивилась Маша.</vt:lpstr>
      <vt:lpstr>Презентация PowerPoint</vt:lpstr>
      <vt:lpstr>Презентация PowerPoint</vt:lpstr>
      <vt:lpstr>Послушай стихотворение. Изобрази мимикой и жестами, движениями Таню.</vt:lpstr>
      <vt:lpstr>Найди самую любопытную девочку</vt:lpstr>
      <vt:lpstr>Найди обезьянку, которую заинтересовали бананы.</vt:lpstr>
      <vt:lpstr>Презентация PowerPoint</vt:lpstr>
      <vt:lpstr>Презентация PowerPoint</vt:lpstr>
      <vt:lpstr>Презентация PowerPoint</vt:lpstr>
      <vt:lpstr>Спасибо!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</dc:creator>
  <cp:lastModifiedBy>Рамзия Тилоева</cp:lastModifiedBy>
  <cp:revision>49</cp:revision>
  <dcterms:created xsi:type="dcterms:W3CDTF">2016-03-02T10:05:02Z</dcterms:created>
  <dcterms:modified xsi:type="dcterms:W3CDTF">2026-06-09T15:44:31Z</dcterms:modified>
</cp:coreProperties>
</file>