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63" r:id="rId5"/>
    <p:sldId id="257" r:id="rId6"/>
    <p:sldId id="258" r:id="rId7"/>
    <p:sldId id="266" r:id="rId8"/>
    <p:sldId id="265" r:id="rId9"/>
    <p:sldId id="264" r:id="rId10"/>
    <p:sldId id="259" r:id="rId11"/>
    <p:sldId id="262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990000"/>
    <a:srgbClr val="FF9900"/>
    <a:srgbClr val="66FF99"/>
    <a:srgbClr val="008000"/>
    <a:srgbClr val="CCCC00"/>
    <a:srgbClr val="DDDDDD"/>
    <a:srgbClr val="CC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116" d="100"/>
          <a:sy n="116" d="100"/>
        </p:scale>
        <p:origin x="-1494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49289-1520-4135-B375-B19270BE5B5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B19D49-0FDC-45F3-B0B9-8C8FA380B3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3C25B8-546C-473C-8D11-AD8CD177D68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28BB3B-DB15-4C84-A549-AF8D3932CA8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35B88E-0CB6-4C23-8B95-F284A344E91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89D702-8C95-46B6-90D8-18CF33D03A4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BB2067-1A5E-4312-8D21-9792BE85263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2D7985-B999-4C23-89FF-0D5D8187B0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D3D19F-F8A6-41ED-8742-B4C818A00FA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7CC620-9A42-43C7-B2F9-FC5A4B3ED10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ACEABE-3461-489E-B68A-A1FDEBDFF35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advTm="3000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2C451AE3-E375-4164-A924-C8BED93538C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Tm="3000">
    <p:newsflash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0.wav"/><Relationship Id="rId5" Type="http://schemas.openxmlformats.org/officeDocument/2006/relationships/image" Target="../media/image5.wmf"/><Relationship Id="rId4" Type="http://schemas.openxmlformats.org/officeDocument/2006/relationships/image" Target="../media/image27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11.wav"/><Relationship Id="rId6" Type="http://schemas.openxmlformats.org/officeDocument/2006/relationships/image" Target="../media/image3.png"/><Relationship Id="rId5" Type="http://schemas.openxmlformats.org/officeDocument/2006/relationships/image" Target="../media/image5.wmf"/><Relationship Id="rId4" Type="http://schemas.openxmlformats.org/officeDocument/2006/relationships/image" Target="../media/image29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2.wav"/><Relationship Id="rId5" Type="http://schemas.openxmlformats.org/officeDocument/2006/relationships/image" Target="../media/image3.png"/><Relationship Id="rId4" Type="http://schemas.openxmlformats.org/officeDocument/2006/relationships/image" Target="../media/image5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wmf"/><Relationship Id="rId7" Type="http://schemas.openxmlformats.org/officeDocument/2006/relationships/image" Target="../media/image9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3.png"/><Relationship Id="rId5" Type="http://schemas.openxmlformats.org/officeDocument/2006/relationships/image" Target="../media/image5.w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5.wmf"/><Relationship Id="rId7" Type="http://schemas.openxmlformats.org/officeDocument/2006/relationships/image" Target="../media/image15.e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4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6.wmf"/><Relationship Id="rId7" Type="http://schemas.openxmlformats.org/officeDocument/2006/relationships/image" Target="../media/image19.e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6.wav"/><Relationship Id="rId6" Type="http://schemas.openxmlformats.org/officeDocument/2006/relationships/image" Target="../media/image18.emf"/><Relationship Id="rId5" Type="http://schemas.openxmlformats.org/officeDocument/2006/relationships/image" Target="../media/image17.png"/><Relationship Id="rId4" Type="http://schemas.openxmlformats.org/officeDocument/2006/relationships/image" Target="../media/image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0.wmf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5.wmf"/><Relationship Id="rId5" Type="http://schemas.openxmlformats.org/officeDocument/2006/relationships/image" Target="../media/image22.wmf"/><Relationship Id="rId4" Type="http://schemas.openxmlformats.org/officeDocument/2006/relationships/image" Target="../media/image21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5" Type="http://schemas.openxmlformats.org/officeDocument/2006/relationships/image" Target="../media/image3.png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3.png"/><Relationship Id="rId5" Type="http://schemas.openxmlformats.org/officeDocument/2006/relationships/image" Target="../media/image5.wmf"/><Relationship Id="rId4" Type="http://schemas.openxmlformats.org/officeDocument/2006/relationships/image" Target="../media/image2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фон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6988"/>
            <a:ext cx="9144000" cy="6867526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55875" y="6381750"/>
            <a:ext cx="4392613" cy="409575"/>
          </a:xfrm>
          <a:solidFill>
            <a:schemeClr val="bg1">
              <a:alpha val="60001"/>
            </a:schemeClr>
          </a:solidFill>
        </p:spPr>
        <p:txBody>
          <a:bodyPr/>
          <a:lstStyle/>
          <a:p>
            <a:r>
              <a:rPr lang="ru-RU" sz="1600">
                <a:latin typeface="Verdana" pitchFamily="34" charset="0"/>
              </a:rPr>
              <a:t>Стихи М. Грозовского, М. Дружининой</a:t>
            </a:r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24075" y="1773238"/>
            <a:ext cx="4678363" cy="2116137"/>
          </a:xfrm>
        </p:spPr>
        <p:txBody>
          <a:bodyPr/>
          <a:lstStyle/>
          <a:p>
            <a:r>
              <a:rPr lang="ru-RU" b="1" dirty="0">
                <a:solidFill>
                  <a:srgbClr val="CC0066"/>
                </a:solidFill>
                <a:latin typeface="Comic Sans MS" pitchFamily="66" charset="0"/>
              </a:rPr>
              <a:t>ЗАГАДКИ </a:t>
            </a:r>
            <a:br>
              <a:rPr lang="ru-RU" b="1" dirty="0">
                <a:solidFill>
                  <a:srgbClr val="CC0066"/>
                </a:solidFill>
                <a:latin typeface="Comic Sans MS" pitchFamily="66" charset="0"/>
              </a:rPr>
            </a:br>
            <a:r>
              <a:rPr lang="ru-RU" b="1" dirty="0">
                <a:solidFill>
                  <a:srgbClr val="CC0066"/>
                </a:solidFill>
                <a:latin typeface="Comic Sans MS" pitchFamily="66" charset="0"/>
              </a:rPr>
              <a:t>ПРО ТРАНСПОРТ</a:t>
            </a:r>
          </a:p>
        </p:txBody>
      </p:sp>
      <p:pic>
        <p:nvPicPr>
          <p:cNvPr id="2060" name="Picture 12" descr="FLOWER2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195513" cy="2133600"/>
          </a:xfrm>
          <a:prstGeom prst="rect">
            <a:avLst/>
          </a:prstGeom>
          <a:noFill/>
        </p:spPr>
      </p:pic>
      <p:pic>
        <p:nvPicPr>
          <p:cNvPr id="2063" name="Picture 1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10638" y="-603250"/>
            <a:ext cx="233362" cy="233362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04" fill="hold"/>
                                        <p:tgtEl>
                                          <p:spTgt spid="206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3"/>
                </p:tgtEl>
              </p:cMediaNode>
            </p:audio>
          </p:childTnLst>
        </p:cTn>
      </p:par>
    </p:tnLst>
    <p:bldLst>
      <p:bldP spid="205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539750" y="476250"/>
            <a:ext cx="5111750" cy="1152525"/>
          </a:xfrm>
          <a:prstGeom prst="cloudCallout">
            <a:avLst>
              <a:gd name="adj1" fmla="val -3324"/>
              <a:gd name="adj2" fmla="val 97935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>
                <a:solidFill>
                  <a:schemeClr val="accent2"/>
                </a:solidFill>
              </a:rPr>
              <a:t>Под капитанскою рукой</a:t>
            </a:r>
          </a:p>
          <a:p>
            <a:pPr algn="ctr"/>
            <a:r>
              <a:rPr lang="ru-RU">
                <a:solidFill>
                  <a:schemeClr val="accent2"/>
                </a:solidFill>
              </a:rPr>
              <a:t>Проходит морем и рекой</a:t>
            </a:r>
            <a:endParaRPr lang="ru-RU"/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6011863" y="549275"/>
            <a:ext cx="280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  <a:latin typeface="Comic Sans MS" pitchFamily="66" charset="0"/>
              </a:rPr>
              <a:t>ПАРОХОД</a:t>
            </a:r>
          </a:p>
        </p:txBody>
      </p:sp>
      <p:pic>
        <p:nvPicPr>
          <p:cNvPr id="5127" name="Picture 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748713" y="-387350"/>
            <a:ext cx="233362" cy="233362"/>
          </a:xfrm>
          <a:prstGeom prst="rect">
            <a:avLst/>
          </a:prstGeom>
          <a:noFill/>
        </p:spPr>
      </p:pic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0" y="5921375"/>
            <a:ext cx="9144000" cy="936625"/>
          </a:xfrm>
          <a:prstGeom prst="doubleWave">
            <a:avLst>
              <a:gd name="adj1" fmla="val 10319"/>
              <a:gd name="adj2" fmla="val 0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124" name="Picture 4" descr="000803_1071_4814_vnv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2275" y="1019175"/>
            <a:ext cx="6405563" cy="5218113"/>
          </a:xfrm>
          <a:prstGeom prst="rect">
            <a:avLst/>
          </a:prstGeom>
          <a:noFill/>
        </p:spPr>
      </p:pic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0" y="5589588"/>
            <a:ext cx="9144000" cy="936625"/>
          </a:xfrm>
          <a:prstGeom prst="doubleWave">
            <a:avLst>
              <a:gd name="adj1" fmla="val 10319"/>
              <a:gd name="adj2" fmla="val 0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0" name="AutoShape 10"/>
          <p:cNvSpPr>
            <a:spLocks noChangeArrowheads="1"/>
          </p:cNvSpPr>
          <p:nvPr/>
        </p:nvSpPr>
        <p:spPr bwMode="auto">
          <a:xfrm>
            <a:off x="0" y="5921375"/>
            <a:ext cx="9144000" cy="936625"/>
          </a:xfrm>
          <a:prstGeom prst="doubleWave">
            <a:avLst>
              <a:gd name="adj1" fmla="val 10319"/>
              <a:gd name="adj2" fmla="val 0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5131" name="AutoShape 11"/>
          <p:cNvSpPr>
            <a:spLocks noChangeArrowheads="1"/>
          </p:cNvSpPr>
          <p:nvPr/>
        </p:nvSpPr>
        <p:spPr bwMode="auto">
          <a:xfrm>
            <a:off x="0" y="6165850"/>
            <a:ext cx="9144000" cy="936625"/>
          </a:xfrm>
          <a:prstGeom prst="doubleWave">
            <a:avLst>
              <a:gd name="adj1" fmla="val 10319"/>
              <a:gd name="adj2" fmla="val 0"/>
            </a:avLst>
          </a:prstGeom>
          <a:gradFill rotWithShape="1">
            <a:gsLst>
              <a:gs pos="0">
                <a:schemeClr val="accent2"/>
              </a:gs>
              <a:gs pos="50000">
                <a:schemeClr val="accent1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rgbClr val="000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5122" name="Picture 2" descr="BK00014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94" fill="hold"/>
                                        <p:tgtEl>
                                          <p:spTgt spid="51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accent1"/>
            </a:gs>
            <a:gs pos="100000">
              <a:srgbClr val="66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1" name="Picture 9" descr="MCj0296359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404813"/>
            <a:ext cx="2227263" cy="1427162"/>
          </a:xfrm>
          <a:prstGeom prst="rect">
            <a:avLst/>
          </a:prstGeom>
          <a:noFill/>
        </p:spPr>
      </p:pic>
      <p:pic>
        <p:nvPicPr>
          <p:cNvPr id="8213" name="Picture 21" descr="000803_1071_4902_vnvv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913" y="2492375"/>
            <a:ext cx="7200900" cy="4194175"/>
          </a:xfrm>
          <a:prstGeom prst="rect">
            <a:avLst/>
          </a:prstGeom>
          <a:noFill/>
        </p:spPr>
      </p:pic>
      <p:pic>
        <p:nvPicPr>
          <p:cNvPr id="8216" name="Picture 24" descr="BK00014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34925" y="0"/>
            <a:ext cx="9144000" cy="6858000"/>
          </a:xfrm>
          <a:prstGeom prst="rect">
            <a:avLst/>
          </a:prstGeom>
          <a:noFill/>
        </p:spPr>
      </p:pic>
      <p:sp>
        <p:nvSpPr>
          <p:cNvPr id="8217" name="AutoShape 25"/>
          <p:cNvSpPr>
            <a:spLocks noChangeArrowheads="1"/>
          </p:cNvSpPr>
          <p:nvPr/>
        </p:nvSpPr>
        <p:spPr bwMode="auto">
          <a:xfrm>
            <a:off x="3275856" y="620688"/>
            <a:ext cx="4103688" cy="1152525"/>
          </a:xfrm>
          <a:prstGeom prst="cloudCallout">
            <a:avLst>
              <a:gd name="adj1" fmla="val 40444"/>
              <a:gd name="adj2" fmla="val 56060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 Black" pitchFamily="34" charset="0"/>
              </a:rPr>
              <a:t>Молодцы!</a:t>
            </a:r>
            <a:endParaRPr lang="ru-RU" sz="2800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8218" name="Picture 2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10638" y="-531813"/>
            <a:ext cx="233362" cy="233363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7" fill="hold"/>
                                        <p:tgtEl>
                                          <p:spTgt spid="82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18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99FF"/>
            </a:gs>
            <a:gs pos="100000">
              <a:schemeClr val="accent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000803_1071_4827_vnvv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713" y="1125538"/>
            <a:ext cx="6403975" cy="4922837"/>
          </a:xfrm>
          <a:prstGeom prst="rect">
            <a:avLst/>
          </a:prstGeom>
          <a:noFill/>
        </p:spPr>
      </p:pic>
      <p:pic>
        <p:nvPicPr>
          <p:cNvPr id="6149" name="Picture 5" descr="BK00014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076825" y="404813"/>
            <a:ext cx="3887788" cy="1152525"/>
          </a:xfrm>
          <a:prstGeom prst="cloudCallout">
            <a:avLst>
              <a:gd name="adj1" fmla="val -29870"/>
              <a:gd name="adj2" fmla="val 31681"/>
            </a:avLst>
          </a:prstGeom>
          <a:gradFill rotWithShape="1">
            <a:gsLst>
              <a:gs pos="0">
                <a:schemeClr val="accent1"/>
              </a:gs>
              <a:gs pos="50000">
                <a:schemeClr val="bg1"/>
              </a:gs>
              <a:gs pos="100000">
                <a:schemeClr val="accent1"/>
              </a:gs>
            </a:gsLst>
            <a:lin ang="5400000" scaled="1"/>
          </a:gradFill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>
                <a:solidFill>
                  <a:schemeClr val="accent2"/>
                </a:solidFill>
              </a:rPr>
              <a:t>Перелетая океан,</a:t>
            </a:r>
          </a:p>
          <a:p>
            <a:pPr algn="ctr"/>
            <a:r>
              <a:rPr lang="ru-RU">
                <a:solidFill>
                  <a:schemeClr val="accent2"/>
                </a:solidFill>
              </a:rPr>
              <a:t>Он достигает дальних стран.</a:t>
            </a:r>
            <a:endParaRPr lang="ru-RU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468313" y="549275"/>
            <a:ext cx="280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u="sng">
                <a:solidFill>
                  <a:schemeClr val="bg1"/>
                </a:solidFill>
                <a:latin typeface="Comic Sans MS" pitchFamily="66" charset="0"/>
              </a:rPr>
              <a:t>САМОЛЕТ</a:t>
            </a:r>
          </a:p>
        </p:txBody>
      </p:sp>
      <p:pic>
        <p:nvPicPr>
          <p:cNvPr id="6152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48713" y="-603250"/>
            <a:ext cx="233362" cy="233362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25" fill="hold"/>
                                        <p:tgtEl>
                                          <p:spTgt spid="61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99FF"/>
            </a:gs>
            <a:gs pos="50000">
              <a:schemeClr val="bg1"/>
            </a:gs>
            <a:gs pos="100000">
              <a:srgbClr val="6699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BK0001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0" y="549275"/>
            <a:ext cx="4897438" cy="1584325"/>
          </a:xfrm>
          <a:prstGeom prst="cloudCallout">
            <a:avLst>
              <a:gd name="adj1" fmla="val -11264"/>
              <a:gd name="adj2" fmla="val 30463"/>
            </a:avLst>
          </a:prstGeom>
          <a:solidFill>
            <a:schemeClr val="bg1">
              <a:alpha val="75000"/>
            </a:schemeClr>
          </a:solidFill>
          <a:ln w="9525">
            <a:solidFill>
              <a:srgbClr val="3366FF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>
                <a:solidFill>
                  <a:srgbClr val="0000FF"/>
                </a:solidFill>
              </a:rPr>
              <a:t>Стрекоза гудит большая</a:t>
            </a:r>
          </a:p>
          <a:p>
            <a:pPr algn="ctr">
              <a:buFontTx/>
              <a:buChar char="-"/>
            </a:pPr>
            <a:r>
              <a:rPr lang="ru-RU">
                <a:solidFill>
                  <a:srgbClr val="0000FF"/>
                </a:solidFill>
              </a:rPr>
              <a:t> Полетать вас приглашаю!</a:t>
            </a:r>
          </a:p>
          <a:p>
            <a:pPr algn="ctr"/>
            <a:r>
              <a:rPr lang="ru-RU">
                <a:solidFill>
                  <a:srgbClr val="0000FF"/>
                </a:solidFill>
              </a:rPr>
              <a:t>Кресла мягкие для вас</a:t>
            </a:r>
          </a:p>
          <a:p>
            <a:pPr algn="ctr"/>
            <a:r>
              <a:rPr lang="ru-RU">
                <a:solidFill>
                  <a:srgbClr val="0000FF"/>
                </a:solidFill>
              </a:rPr>
              <a:t>И пилоты – высший класс!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5580063" y="1989138"/>
            <a:ext cx="280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  <a:latin typeface="Comic Sans MS" pitchFamily="66" charset="0"/>
              </a:rPr>
              <a:t>ВЕРТОЛЕТ</a:t>
            </a:r>
          </a:p>
        </p:txBody>
      </p:sp>
      <p:pic>
        <p:nvPicPr>
          <p:cNvPr id="7174" name="Picture 6" descr="MCj032094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4075" y="2636838"/>
            <a:ext cx="5472113" cy="2459037"/>
          </a:xfrm>
          <a:prstGeom prst="rect">
            <a:avLst/>
          </a:prstGeom>
          <a:noFill/>
        </p:spPr>
      </p:pic>
      <p:pic>
        <p:nvPicPr>
          <p:cNvPr id="7176" name="Picture 8" descr="MMj03033860000[1]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77050" y="5211763"/>
            <a:ext cx="1944688" cy="1042987"/>
          </a:xfrm>
          <a:prstGeom prst="rect">
            <a:avLst/>
          </a:prstGeom>
          <a:noFill/>
        </p:spPr>
      </p:pic>
      <p:pic>
        <p:nvPicPr>
          <p:cNvPr id="7177" name="Picture 9" descr="MMj03033790000[1]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19925" y="549275"/>
            <a:ext cx="1454150" cy="1171575"/>
          </a:xfrm>
          <a:prstGeom prst="rect">
            <a:avLst/>
          </a:prstGeom>
          <a:noFill/>
        </p:spPr>
      </p:pic>
      <p:pic>
        <p:nvPicPr>
          <p:cNvPr id="7178" name="Picture 10" descr="MMj02867970000[1]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730250" y="5133975"/>
            <a:ext cx="1465263" cy="1103313"/>
          </a:xfrm>
          <a:prstGeom prst="rect">
            <a:avLst/>
          </a:prstGeom>
          <a:noFill/>
        </p:spPr>
      </p:pic>
      <p:pic>
        <p:nvPicPr>
          <p:cNvPr id="7179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10638" y="-458788"/>
            <a:ext cx="233362" cy="233363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53" fill="hold"/>
                                        <p:tgtEl>
                                          <p:spTgt spid="717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8F2"/>
            </a:gs>
            <a:gs pos="100000">
              <a:srgbClr val="00F8F2">
                <a:gamma/>
                <a:tint val="74510"/>
                <a:invGamma/>
              </a:srgb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MMj03546700000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950" y="3644900"/>
            <a:ext cx="1141413" cy="1871663"/>
          </a:xfrm>
          <a:prstGeom prst="rect">
            <a:avLst/>
          </a:prstGeom>
          <a:noFill/>
        </p:spPr>
      </p:pic>
      <p:pic>
        <p:nvPicPr>
          <p:cNvPr id="9227" name="Picture 11" descr="MCj0234571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913"/>
            <a:ext cx="6029325" cy="6380162"/>
          </a:xfrm>
          <a:prstGeom prst="rect">
            <a:avLst/>
          </a:prstGeom>
          <a:noFill/>
        </p:spPr>
      </p:pic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4500563" y="115888"/>
            <a:ext cx="4643437" cy="1773237"/>
          </a:xfrm>
          <a:prstGeom prst="cloudCallout">
            <a:avLst>
              <a:gd name="adj1" fmla="val -10648"/>
              <a:gd name="adj2" fmla="val 40958"/>
            </a:avLst>
          </a:prstGeom>
          <a:solidFill>
            <a:schemeClr val="bg1">
              <a:alpha val="7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1600">
                <a:solidFill>
                  <a:schemeClr val="accent2"/>
                </a:solidFill>
              </a:rPr>
              <a:t>Тучек нет на горизонте</a:t>
            </a:r>
          </a:p>
          <a:p>
            <a:pPr algn="ctr"/>
            <a:r>
              <a:rPr lang="ru-RU" sz="1600">
                <a:solidFill>
                  <a:schemeClr val="accent2"/>
                </a:solidFill>
              </a:rPr>
              <a:t>Но раскрылся в небе зонтик!</a:t>
            </a:r>
          </a:p>
          <a:p>
            <a:pPr algn="ctr"/>
            <a:r>
              <a:rPr lang="ru-RU" sz="1600">
                <a:solidFill>
                  <a:schemeClr val="accent2"/>
                </a:solidFill>
              </a:rPr>
              <a:t>Через несколько минут</a:t>
            </a:r>
          </a:p>
          <a:p>
            <a:pPr algn="ctr"/>
            <a:r>
              <a:rPr lang="ru-RU" sz="1600">
                <a:solidFill>
                  <a:schemeClr val="accent2"/>
                </a:solidFill>
              </a:rPr>
              <a:t>Опустился …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156325" y="2205038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00FF"/>
                </a:solidFill>
                <a:latin typeface="Comic Sans MS" pitchFamily="66" charset="0"/>
              </a:rPr>
              <a:t>ПАРАШЮТ</a:t>
            </a:r>
          </a:p>
        </p:txBody>
      </p:sp>
      <p:sp>
        <p:nvSpPr>
          <p:cNvPr id="9230" name="Cloud"/>
          <p:cNvSpPr>
            <a:spLocks noChangeAspect="1" noEditPoints="1" noChangeArrowheads="1"/>
          </p:cNvSpPr>
          <p:nvPr/>
        </p:nvSpPr>
        <p:spPr bwMode="auto">
          <a:xfrm>
            <a:off x="5580063" y="5445125"/>
            <a:ext cx="1803400" cy="12080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1" name="Cloud"/>
          <p:cNvSpPr>
            <a:spLocks noChangeAspect="1" noEditPoints="1" noChangeArrowheads="1"/>
          </p:cNvSpPr>
          <p:nvPr/>
        </p:nvSpPr>
        <p:spPr bwMode="auto">
          <a:xfrm>
            <a:off x="0" y="5965825"/>
            <a:ext cx="1331913" cy="892175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9232" name="Cloud"/>
          <p:cNvSpPr>
            <a:spLocks noChangeAspect="1" noEditPoints="1" noChangeArrowheads="1"/>
          </p:cNvSpPr>
          <p:nvPr/>
        </p:nvSpPr>
        <p:spPr bwMode="auto">
          <a:xfrm>
            <a:off x="7775575" y="2781300"/>
            <a:ext cx="1368425" cy="915988"/>
          </a:xfrm>
          <a:custGeom>
            <a:avLst/>
            <a:gdLst>
              <a:gd name="T0" fmla="*/ 67 w 21600"/>
              <a:gd name="T1" fmla="*/ 10800 h 21600"/>
              <a:gd name="T2" fmla="*/ 10800 w 21600"/>
              <a:gd name="T3" fmla="*/ 21577 h 21600"/>
              <a:gd name="T4" fmla="*/ 21582 w 21600"/>
              <a:gd name="T5" fmla="*/ 10800 h 21600"/>
              <a:gd name="T6" fmla="*/ 10800 w 21600"/>
              <a:gd name="T7" fmla="*/ 1235 h 21600"/>
              <a:gd name="T8" fmla="*/ 2977 w 21600"/>
              <a:gd name="T9" fmla="*/ 3262 h 21600"/>
              <a:gd name="T10" fmla="*/ 17087 w 21600"/>
              <a:gd name="T11" fmla="*/ 173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1949" y="7180"/>
                </a:moveTo>
                <a:cubicBezTo>
                  <a:pt x="841" y="7336"/>
                  <a:pt x="0" y="8613"/>
                  <a:pt x="0" y="10137"/>
                </a:cubicBezTo>
                <a:cubicBezTo>
                  <a:pt x="-1" y="11192"/>
                  <a:pt x="409" y="12169"/>
                  <a:pt x="1074" y="12702"/>
                </a:cubicBezTo>
                <a:lnTo>
                  <a:pt x="1063" y="12668"/>
                </a:lnTo>
                <a:cubicBezTo>
                  <a:pt x="685" y="13217"/>
                  <a:pt x="475" y="13940"/>
                  <a:pt x="475" y="14690"/>
                </a:cubicBezTo>
                <a:cubicBezTo>
                  <a:pt x="475" y="16325"/>
                  <a:pt x="1451" y="17650"/>
                  <a:pt x="2655" y="17650"/>
                </a:cubicBezTo>
                <a:cubicBezTo>
                  <a:pt x="2739" y="17650"/>
                  <a:pt x="2824" y="17643"/>
                  <a:pt x="2909" y="17629"/>
                </a:cubicBezTo>
                <a:lnTo>
                  <a:pt x="2897" y="17649"/>
                </a:lnTo>
                <a:cubicBezTo>
                  <a:pt x="3585" y="19288"/>
                  <a:pt x="4863" y="20300"/>
                  <a:pt x="6247" y="20300"/>
                </a:cubicBezTo>
                <a:cubicBezTo>
                  <a:pt x="6947" y="20299"/>
                  <a:pt x="7635" y="20039"/>
                  <a:pt x="8235" y="19546"/>
                </a:cubicBezTo>
                <a:lnTo>
                  <a:pt x="8229" y="19550"/>
                </a:lnTo>
                <a:cubicBezTo>
                  <a:pt x="8855" y="20829"/>
                  <a:pt x="9908" y="21597"/>
                  <a:pt x="11036" y="21597"/>
                </a:cubicBezTo>
                <a:cubicBezTo>
                  <a:pt x="12523" y="21596"/>
                  <a:pt x="13836" y="20267"/>
                  <a:pt x="14267" y="18324"/>
                </a:cubicBezTo>
                <a:lnTo>
                  <a:pt x="14270" y="18350"/>
                </a:lnTo>
                <a:cubicBezTo>
                  <a:pt x="14730" y="18740"/>
                  <a:pt x="15260" y="18947"/>
                  <a:pt x="15802" y="18947"/>
                </a:cubicBezTo>
                <a:cubicBezTo>
                  <a:pt x="17390" y="18946"/>
                  <a:pt x="18682" y="17205"/>
                  <a:pt x="18694" y="15045"/>
                </a:cubicBezTo>
                <a:lnTo>
                  <a:pt x="18689" y="15035"/>
                </a:lnTo>
                <a:cubicBezTo>
                  <a:pt x="20357" y="14710"/>
                  <a:pt x="21597" y="12765"/>
                  <a:pt x="21597" y="10472"/>
                </a:cubicBezTo>
                <a:cubicBezTo>
                  <a:pt x="21597" y="9456"/>
                  <a:pt x="21350" y="8469"/>
                  <a:pt x="20896" y="7663"/>
                </a:cubicBezTo>
                <a:lnTo>
                  <a:pt x="20889" y="7661"/>
                </a:lnTo>
                <a:cubicBezTo>
                  <a:pt x="21031" y="7208"/>
                  <a:pt x="21105" y="6721"/>
                  <a:pt x="21105" y="6228"/>
                </a:cubicBezTo>
                <a:cubicBezTo>
                  <a:pt x="21105" y="4588"/>
                  <a:pt x="20299" y="3150"/>
                  <a:pt x="19139" y="2719"/>
                </a:cubicBezTo>
                <a:lnTo>
                  <a:pt x="19148" y="2712"/>
                </a:lnTo>
                <a:cubicBezTo>
                  <a:pt x="18940" y="1142"/>
                  <a:pt x="17933" y="0"/>
                  <a:pt x="16758" y="0"/>
                </a:cubicBezTo>
                <a:cubicBezTo>
                  <a:pt x="16044" y="-1"/>
                  <a:pt x="15367" y="426"/>
                  <a:pt x="14905" y="1165"/>
                </a:cubicBezTo>
                <a:lnTo>
                  <a:pt x="14909" y="1170"/>
                </a:lnTo>
                <a:cubicBezTo>
                  <a:pt x="14497" y="432"/>
                  <a:pt x="13855" y="0"/>
                  <a:pt x="13174" y="0"/>
                </a:cubicBezTo>
                <a:cubicBezTo>
                  <a:pt x="12347" y="-1"/>
                  <a:pt x="11590" y="637"/>
                  <a:pt x="11221" y="1645"/>
                </a:cubicBezTo>
                <a:lnTo>
                  <a:pt x="11229" y="1694"/>
                </a:lnTo>
                <a:cubicBezTo>
                  <a:pt x="10730" y="1024"/>
                  <a:pt x="10058" y="650"/>
                  <a:pt x="9358" y="650"/>
                </a:cubicBezTo>
                <a:cubicBezTo>
                  <a:pt x="8372" y="649"/>
                  <a:pt x="7466" y="1391"/>
                  <a:pt x="7003" y="2578"/>
                </a:cubicBezTo>
                <a:lnTo>
                  <a:pt x="6995" y="2602"/>
                </a:lnTo>
                <a:cubicBezTo>
                  <a:pt x="6477" y="2189"/>
                  <a:pt x="5888" y="1972"/>
                  <a:pt x="5288" y="1972"/>
                </a:cubicBezTo>
                <a:cubicBezTo>
                  <a:pt x="3423" y="1972"/>
                  <a:pt x="1912" y="4029"/>
                  <a:pt x="1912" y="6567"/>
                </a:cubicBezTo>
                <a:cubicBezTo>
                  <a:pt x="1911" y="6774"/>
                  <a:pt x="1922" y="6981"/>
                  <a:pt x="1942" y="7186"/>
                </a:cubicBezTo>
                <a:close/>
              </a:path>
              <a:path w="21600" h="21600" fill="none" extrusionOk="0">
                <a:moveTo>
                  <a:pt x="1074" y="12702"/>
                </a:moveTo>
                <a:cubicBezTo>
                  <a:pt x="1407" y="12969"/>
                  <a:pt x="1786" y="13110"/>
                  <a:pt x="2172" y="13110"/>
                </a:cubicBezTo>
                <a:cubicBezTo>
                  <a:pt x="2228" y="13109"/>
                  <a:pt x="2285" y="13107"/>
                  <a:pt x="2341" y="13101"/>
                </a:cubicBezTo>
              </a:path>
              <a:path w="21600" h="21600" fill="none" extrusionOk="0">
                <a:moveTo>
                  <a:pt x="2909" y="17629"/>
                </a:moveTo>
                <a:cubicBezTo>
                  <a:pt x="3099" y="17599"/>
                  <a:pt x="3285" y="17535"/>
                  <a:pt x="3463" y="17439"/>
                </a:cubicBezTo>
              </a:path>
              <a:path w="21600" h="21600" fill="none" extrusionOk="0">
                <a:moveTo>
                  <a:pt x="7895" y="18680"/>
                </a:moveTo>
                <a:cubicBezTo>
                  <a:pt x="7983" y="18985"/>
                  <a:pt x="8095" y="19277"/>
                  <a:pt x="8229" y="19550"/>
                </a:cubicBezTo>
              </a:path>
              <a:path w="21600" h="21600" fill="none" extrusionOk="0">
                <a:moveTo>
                  <a:pt x="14267" y="18324"/>
                </a:moveTo>
                <a:cubicBezTo>
                  <a:pt x="14336" y="18013"/>
                  <a:pt x="14380" y="17693"/>
                  <a:pt x="14400" y="17370"/>
                </a:cubicBezTo>
              </a:path>
              <a:path w="21600" h="21600" fill="none" extrusionOk="0">
                <a:moveTo>
                  <a:pt x="18694" y="15045"/>
                </a:moveTo>
                <a:cubicBezTo>
                  <a:pt x="18694" y="15034"/>
                  <a:pt x="18695" y="15024"/>
                  <a:pt x="18695" y="15013"/>
                </a:cubicBezTo>
                <a:cubicBezTo>
                  <a:pt x="18695" y="13508"/>
                  <a:pt x="18063" y="12136"/>
                  <a:pt x="17069" y="11477"/>
                </a:cubicBezTo>
              </a:path>
              <a:path w="21600" h="21600" fill="none" extrusionOk="0">
                <a:moveTo>
                  <a:pt x="20165" y="8999"/>
                </a:moveTo>
                <a:cubicBezTo>
                  <a:pt x="20479" y="8635"/>
                  <a:pt x="20726" y="8177"/>
                  <a:pt x="20889" y="7661"/>
                </a:cubicBezTo>
              </a:path>
              <a:path w="21600" h="21600" fill="none" extrusionOk="0">
                <a:moveTo>
                  <a:pt x="19186" y="3344"/>
                </a:moveTo>
                <a:cubicBezTo>
                  <a:pt x="19186" y="3328"/>
                  <a:pt x="19187" y="3313"/>
                  <a:pt x="19187" y="3297"/>
                </a:cubicBezTo>
                <a:cubicBezTo>
                  <a:pt x="19187" y="3101"/>
                  <a:pt x="19174" y="2905"/>
                  <a:pt x="19148" y="2712"/>
                </a:cubicBezTo>
              </a:path>
              <a:path w="21600" h="21600" fill="none" extrusionOk="0">
                <a:moveTo>
                  <a:pt x="14905" y="1165"/>
                </a:moveTo>
                <a:cubicBezTo>
                  <a:pt x="14754" y="1408"/>
                  <a:pt x="14629" y="1679"/>
                  <a:pt x="14535" y="1971"/>
                </a:cubicBezTo>
              </a:path>
              <a:path w="21600" h="21600" fill="none" extrusionOk="0">
                <a:moveTo>
                  <a:pt x="11221" y="1645"/>
                </a:moveTo>
                <a:cubicBezTo>
                  <a:pt x="11140" y="1866"/>
                  <a:pt x="11080" y="2099"/>
                  <a:pt x="11041" y="2340"/>
                </a:cubicBezTo>
              </a:path>
              <a:path w="21600" h="21600" fill="none" extrusionOk="0">
                <a:moveTo>
                  <a:pt x="7645" y="3276"/>
                </a:moveTo>
                <a:cubicBezTo>
                  <a:pt x="7449" y="3016"/>
                  <a:pt x="7231" y="2790"/>
                  <a:pt x="6995" y="2602"/>
                </a:cubicBezTo>
              </a:path>
              <a:path w="21600" h="21600" fill="none" extrusionOk="0">
                <a:moveTo>
                  <a:pt x="1942" y="7186"/>
                </a:moveTo>
                <a:cubicBezTo>
                  <a:pt x="1966" y="7426"/>
                  <a:pt x="2004" y="7663"/>
                  <a:pt x="2056" y="7895"/>
                </a:cubicBezTo>
              </a:path>
            </a:pathLst>
          </a:custGeom>
          <a:solidFill>
            <a:schemeClr val="bg1"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9233" name="Picture 17" descr="BK00014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26988"/>
            <a:ext cx="9144000" cy="6884988"/>
          </a:xfrm>
          <a:prstGeom prst="rect">
            <a:avLst/>
          </a:prstGeom>
          <a:noFill/>
        </p:spPr>
      </p:pic>
      <p:pic>
        <p:nvPicPr>
          <p:cNvPr id="9234" name="Picture 1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10638" y="-531813"/>
            <a:ext cx="233362" cy="233363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36" fill="hold"/>
                                        <p:tgtEl>
                                          <p:spTgt spid="92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3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100000">
              <a:srgbClr val="66FF9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AutoShape 12"/>
          <p:cNvSpPr>
            <a:spLocks noChangeArrowheads="1"/>
          </p:cNvSpPr>
          <p:nvPr/>
        </p:nvSpPr>
        <p:spPr bwMode="auto">
          <a:xfrm>
            <a:off x="0" y="4724400"/>
            <a:ext cx="9144000" cy="2133600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3076" name="Picture 4" descr="BK0001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" y="-26988"/>
            <a:ext cx="9144000" cy="6884988"/>
          </a:xfrm>
          <a:prstGeom prst="rect">
            <a:avLst/>
          </a:prstGeom>
          <a:noFill/>
        </p:spPr>
      </p:pic>
      <p:sp>
        <p:nvSpPr>
          <p:cNvPr id="3077" name="AutoShape 5"/>
          <p:cNvSpPr>
            <a:spLocks noChangeArrowheads="1"/>
          </p:cNvSpPr>
          <p:nvPr/>
        </p:nvSpPr>
        <p:spPr bwMode="auto">
          <a:xfrm>
            <a:off x="539750" y="476250"/>
            <a:ext cx="5111750" cy="1368425"/>
          </a:xfrm>
          <a:prstGeom prst="cloudCallout">
            <a:avLst>
              <a:gd name="adj1" fmla="val 20125"/>
              <a:gd name="adj2" fmla="val 115431"/>
            </a:avLst>
          </a:prstGeom>
          <a:solidFill>
            <a:schemeClr val="bg1"/>
          </a:solidFill>
          <a:ln w="9525">
            <a:solidFill>
              <a:srgbClr val="FFCC99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>
                <a:solidFill>
                  <a:srgbClr val="CC0066"/>
                </a:solidFill>
              </a:rPr>
              <a:t>Садясь в него, мы едем все</a:t>
            </a:r>
          </a:p>
          <a:p>
            <a:pPr algn="ctr"/>
            <a:r>
              <a:rPr lang="ru-RU">
                <a:solidFill>
                  <a:srgbClr val="CC0066"/>
                </a:solidFill>
              </a:rPr>
              <a:t>На нашу дачу по шоссе.</a:t>
            </a:r>
            <a:r>
              <a:rPr lang="ru-RU">
                <a:solidFill>
                  <a:schemeClr val="accent2"/>
                </a:solidFill>
              </a:rPr>
              <a:t> </a:t>
            </a:r>
          </a:p>
          <a:p>
            <a:pPr algn="ctr"/>
            <a:endParaRPr lang="ru-RU"/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6011863" y="549275"/>
            <a:ext cx="280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CC0066"/>
                </a:solidFill>
                <a:latin typeface="Comic Sans MS" pitchFamily="66" charset="0"/>
              </a:rPr>
              <a:t>МАШИНА</a:t>
            </a:r>
          </a:p>
        </p:txBody>
      </p:sp>
      <p:pic>
        <p:nvPicPr>
          <p:cNvPr id="3080" name="Picture 8" descr="FLOWERS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7625" y="3933825"/>
            <a:ext cx="1296988" cy="874713"/>
          </a:xfrm>
          <a:prstGeom prst="rect">
            <a:avLst/>
          </a:prstGeom>
          <a:noFill/>
        </p:spPr>
      </p:pic>
      <p:pic>
        <p:nvPicPr>
          <p:cNvPr id="3081" name="Picture 9" descr="FLOWERS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188" y="3860800"/>
            <a:ext cx="936625" cy="879475"/>
          </a:xfrm>
          <a:prstGeom prst="rect">
            <a:avLst/>
          </a:prstGeom>
          <a:noFill/>
        </p:spPr>
      </p:pic>
      <p:pic>
        <p:nvPicPr>
          <p:cNvPr id="3082" name="Picture 10" descr="GPOPPY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90763" y="2924175"/>
            <a:ext cx="1060450" cy="1368425"/>
          </a:xfrm>
          <a:prstGeom prst="rect">
            <a:avLst/>
          </a:prstGeom>
          <a:noFill/>
        </p:spPr>
      </p:pic>
      <p:pic>
        <p:nvPicPr>
          <p:cNvPr id="3083" name="Picture 11" descr="BEETL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220975">
            <a:off x="2346325" y="2897188"/>
            <a:ext cx="5688013" cy="3360737"/>
          </a:xfrm>
          <a:prstGeom prst="rect">
            <a:avLst/>
          </a:prstGeom>
          <a:noFill/>
        </p:spPr>
      </p:pic>
      <p:pic>
        <p:nvPicPr>
          <p:cNvPr id="3085" name="Picture 13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748713" y="-531813"/>
            <a:ext cx="233362" cy="233363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63" fill="hold"/>
                                        <p:tgtEl>
                                          <p:spTgt spid="308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CCFFFF"/>
            </a:gs>
            <a:gs pos="100000">
              <a:srgbClr val="FBCBA3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6" name="Picture 10" descr="FIRTREE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6238" y="1412875"/>
            <a:ext cx="1214437" cy="2625725"/>
          </a:xfrm>
          <a:prstGeom prst="rect">
            <a:avLst/>
          </a:prstGeom>
          <a:noFill/>
        </p:spPr>
      </p:pic>
      <p:pic>
        <p:nvPicPr>
          <p:cNvPr id="4098" name="Picture 2" descr="BK00014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23850" y="549275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CC0066"/>
                </a:solidFill>
                <a:latin typeface="Comic Sans MS" pitchFamily="66" charset="0"/>
              </a:rPr>
              <a:t>ПАРОВОЗ</a:t>
            </a:r>
          </a:p>
        </p:txBody>
      </p:sp>
      <p:pic>
        <p:nvPicPr>
          <p:cNvPr id="4101" name="Picture 5" descr="поезд"/>
          <p:cNvPicPr>
            <a:picLocks noChangeAspect="1" noChangeArrowheads="1"/>
          </p:cNvPicPr>
          <p:nvPr/>
        </p:nvPicPr>
        <p:blipFill>
          <a:blip r:embed="rId5" cstate="print"/>
          <a:srcRect t="16090"/>
          <a:stretch>
            <a:fillRect/>
          </a:stretch>
        </p:blipFill>
        <p:spPr bwMode="auto">
          <a:xfrm>
            <a:off x="250825" y="2054225"/>
            <a:ext cx="9217025" cy="4803775"/>
          </a:xfrm>
          <a:prstGeom prst="rect">
            <a:avLst/>
          </a:prstGeom>
          <a:noFill/>
        </p:spPr>
      </p:pic>
      <p:sp>
        <p:nvSpPr>
          <p:cNvPr id="4099" name="AutoShape 3"/>
          <p:cNvSpPr>
            <a:spLocks noChangeArrowheads="1"/>
          </p:cNvSpPr>
          <p:nvPr/>
        </p:nvSpPr>
        <p:spPr bwMode="auto">
          <a:xfrm>
            <a:off x="4284663" y="404813"/>
            <a:ext cx="4462462" cy="1366837"/>
          </a:xfrm>
          <a:prstGeom prst="cloudCallout">
            <a:avLst>
              <a:gd name="adj1" fmla="val -51671"/>
              <a:gd name="adj2" fmla="val 52787"/>
            </a:avLst>
          </a:prstGeom>
          <a:solidFill>
            <a:schemeClr val="bg1"/>
          </a:solidFill>
          <a:ln w="9525">
            <a:solidFill>
              <a:srgbClr val="808080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1400">
                <a:solidFill>
                  <a:srgbClr val="CC0066"/>
                </a:solidFill>
                <a:latin typeface="Verdana" pitchFamily="34" charset="0"/>
              </a:rPr>
              <a:t>Еду в нем на верхней полке</a:t>
            </a:r>
          </a:p>
          <a:p>
            <a:pPr algn="ctr"/>
            <a:r>
              <a:rPr lang="ru-RU" sz="1400">
                <a:solidFill>
                  <a:srgbClr val="CC0066"/>
                </a:solidFill>
                <a:latin typeface="Verdana" pitchFamily="34" charset="0"/>
              </a:rPr>
              <a:t>К морю,  к солнышку, на юг.</a:t>
            </a:r>
          </a:p>
          <a:p>
            <a:pPr algn="ctr"/>
            <a:r>
              <a:rPr lang="ru-RU" sz="1400">
                <a:solidFill>
                  <a:srgbClr val="CC0066"/>
                </a:solidFill>
                <a:latin typeface="Verdana" pitchFamily="34" charset="0"/>
              </a:rPr>
              <a:t>А колеса без умолку:</a:t>
            </a:r>
          </a:p>
          <a:p>
            <a:pPr algn="ctr"/>
            <a:r>
              <a:rPr lang="ru-RU" sz="1400">
                <a:solidFill>
                  <a:srgbClr val="CC0066"/>
                </a:solidFill>
                <a:latin typeface="Verdana" pitchFamily="34" charset="0"/>
              </a:rPr>
              <a:t>Тук-тук-тук! Тук-тук-тук!</a:t>
            </a:r>
          </a:p>
          <a:p>
            <a:pPr algn="ctr"/>
            <a:endParaRPr lang="ru-RU" sz="1400">
              <a:solidFill>
                <a:srgbClr val="CC0066"/>
              </a:solidFill>
              <a:latin typeface="Verdana" pitchFamily="34" charset="0"/>
            </a:endParaRPr>
          </a:p>
        </p:txBody>
      </p:sp>
      <p:pic>
        <p:nvPicPr>
          <p:cNvPr id="4105" name="Picture 9" descr="FIRTREE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7088" y="1341438"/>
            <a:ext cx="1714500" cy="3705225"/>
          </a:xfrm>
          <a:prstGeom prst="rect">
            <a:avLst/>
          </a:prstGeom>
          <a:noFill/>
        </p:spPr>
      </p:pic>
      <p:pic>
        <p:nvPicPr>
          <p:cNvPr id="4108" name="Picture 12" descr="FIRTREE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04025" y="1700213"/>
            <a:ext cx="2081213" cy="4497387"/>
          </a:xfrm>
          <a:prstGeom prst="rect">
            <a:avLst/>
          </a:prstGeom>
          <a:noFill/>
        </p:spPr>
      </p:pic>
      <p:pic>
        <p:nvPicPr>
          <p:cNvPr id="4110" name="Picture 1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10638" y="-603250"/>
            <a:ext cx="233362" cy="233362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03" fill="hold"/>
                                        <p:tgtEl>
                                          <p:spTgt spid="41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9900"/>
            </a:gs>
            <a:gs pos="50000">
              <a:schemeClr val="bg1"/>
            </a:gs>
            <a:gs pos="100000">
              <a:srgbClr val="FF9900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9" name="Picture 11" descr="TRNGR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87675" y="1557338"/>
            <a:ext cx="3810000" cy="4192587"/>
          </a:xfrm>
          <a:prstGeom prst="rect">
            <a:avLst/>
          </a:prstGeom>
          <a:noFill/>
        </p:spPr>
      </p:pic>
      <p:sp>
        <p:nvSpPr>
          <p:cNvPr id="12300" name="AutoShape 12"/>
          <p:cNvSpPr>
            <a:spLocks noChangeArrowheads="1"/>
          </p:cNvSpPr>
          <p:nvPr/>
        </p:nvSpPr>
        <p:spPr bwMode="auto">
          <a:xfrm>
            <a:off x="0" y="404813"/>
            <a:ext cx="4500563" cy="1152525"/>
          </a:xfrm>
          <a:prstGeom prst="cloudCallout">
            <a:avLst>
              <a:gd name="adj1" fmla="val -8167"/>
              <a:gd name="adj2" fmla="val 105509"/>
            </a:avLst>
          </a:prstGeom>
          <a:solidFill>
            <a:srgbClr val="FFFFFF"/>
          </a:solidFill>
          <a:ln w="9525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1600" b="1">
                <a:solidFill>
                  <a:srgbClr val="990000"/>
                </a:solidFill>
              </a:rPr>
              <a:t>Руль держи, крути педали</a:t>
            </a:r>
          </a:p>
          <a:p>
            <a:pPr algn="ctr"/>
            <a:r>
              <a:rPr lang="ru-RU" sz="1600" b="1">
                <a:solidFill>
                  <a:srgbClr val="990000"/>
                </a:solidFill>
              </a:rPr>
              <a:t>И езжай в любые дали!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5867400" y="404813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990000"/>
                </a:solidFill>
                <a:latin typeface="Comic Sans MS" pitchFamily="66" charset="0"/>
              </a:rPr>
              <a:t>ВЕЛОСИПЕД</a:t>
            </a:r>
          </a:p>
        </p:txBody>
      </p:sp>
      <p:pic>
        <p:nvPicPr>
          <p:cNvPr id="12302" name="Picture 14" descr="FORGET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4365625"/>
            <a:ext cx="1133475" cy="1811338"/>
          </a:xfrm>
          <a:prstGeom prst="rect">
            <a:avLst/>
          </a:prstGeom>
          <a:noFill/>
        </p:spPr>
      </p:pic>
      <p:pic>
        <p:nvPicPr>
          <p:cNvPr id="12303" name="Picture 15" descr="g010975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5" y="1557338"/>
            <a:ext cx="1997075" cy="2540000"/>
          </a:xfrm>
          <a:prstGeom prst="rect">
            <a:avLst/>
          </a:prstGeom>
          <a:noFill/>
        </p:spPr>
      </p:pic>
      <p:pic>
        <p:nvPicPr>
          <p:cNvPr id="12305" name="Picture 17" descr="BK00014_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306" name="Picture 18" descr="g012609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6804025" y="5229225"/>
            <a:ext cx="1944688" cy="1366838"/>
          </a:xfrm>
          <a:prstGeom prst="rect">
            <a:avLst/>
          </a:prstGeom>
          <a:noFill/>
        </p:spPr>
      </p:pic>
      <p:pic>
        <p:nvPicPr>
          <p:cNvPr id="12307" name="Picture 1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04250" y="-603250"/>
            <a:ext cx="233363" cy="233362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73" fill="hold"/>
                                        <p:tgtEl>
                                          <p:spTgt spid="123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30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D8F6A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3" name="Rectangle 9"/>
          <p:cNvSpPr>
            <a:spLocks noChangeArrowheads="1"/>
          </p:cNvSpPr>
          <p:nvPr/>
        </p:nvSpPr>
        <p:spPr bwMode="auto">
          <a:xfrm>
            <a:off x="0" y="4508500"/>
            <a:ext cx="9144000" cy="2349500"/>
          </a:xfrm>
          <a:prstGeom prst="rect">
            <a:avLst/>
          </a:prstGeom>
          <a:gradFill rotWithShape="1">
            <a:gsLst>
              <a:gs pos="0">
                <a:srgbClr val="DDDDDD"/>
              </a:gs>
              <a:gs pos="50000">
                <a:schemeClr val="bg1"/>
              </a:gs>
              <a:gs pos="100000">
                <a:srgbClr val="DDDDDD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1268" name="AutoShape 4"/>
          <p:cNvSpPr>
            <a:spLocks noChangeArrowheads="1"/>
          </p:cNvSpPr>
          <p:nvPr/>
        </p:nvSpPr>
        <p:spPr bwMode="auto">
          <a:xfrm>
            <a:off x="684213" y="620713"/>
            <a:ext cx="4248150" cy="1152525"/>
          </a:xfrm>
          <a:prstGeom prst="cloudCallout">
            <a:avLst>
              <a:gd name="adj1" fmla="val -16444"/>
              <a:gd name="adj2" fmla="val 279750"/>
            </a:avLst>
          </a:prstGeom>
          <a:solidFill>
            <a:srgbClr val="FFFFFF"/>
          </a:solidFill>
          <a:ln w="9525">
            <a:solidFill>
              <a:srgbClr val="FFCC00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1600">
                <a:solidFill>
                  <a:schemeClr val="accent2"/>
                </a:solidFill>
                <a:latin typeface="Bookman Old Style" pitchFamily="18" charset="0"/>
              </a:rPr>
              <a:t>Весь день домой и на работу</a:t>
            </a:r>
          </a:p>
          <a:p>
            <a:pPr algn="ctr"/>
            <a:r>
              <a:rPr lang="ru-RU" sz="1600">
                <a:solidFill>
                  <a:schemeClr val="accent2"/>
                </a:solidFill>
                <a:latin typeface="Bookman Old Style" pitchFamily="18" charset="0"/>
              </a:rPr>
              <a:t>Возить людей его забота.</a:t>
            </a:r>
            <a:endParaRPr lang="ru-RU" sz="1600">
              <a:latin typeface="Bookman Old Style" pitchFamily="18" charset="0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6011863" y="549275"/>
            <a:ext cx="28082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FF9933"/>
                </a:solidFill>
                <a:latin typeface="Comic Sans MS" pitchFamily="66" charset="0"/>
              </a:rPr>
              <a:t>АВТОБУС</a:t>
            </a:r>
          </a:p>
        </p:txBody>
      </p:sp>
      <p:pic>
        <p:nvPicPr>
          <p:cNvPr id="11270" name="Picture 6" descr="MCj01977310000[1]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2374900"/>
            <a:ext cx="7632700" cy="3660775"/>
          </a:xfrm>
          <a:prstGeom prst="rect">
            <a:avLst/>
          </a:prstGeom>
          <a:noFill/>
        </p:spPr>
      </p:pic>
      <p:pic>
        <p:nvPicPr>
          <p:cNvPr id="11275" name="Picture 11" descr="BK00014_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76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75688" y="-531813"/>
            <a:ext cx="233362" cy="233363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2" fill="hold"/>
                                        <p:tgtEl>
                                          <p:spTgt spid="112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CC"/>
            </a:gs>
            <a:gs pos="100000">
              <a:srgbClr val="CCFFCC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MMj02346830000[1]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4581525"/>
            <a:ext cx="1403350" cy="1728788"/>
          </a:xfrm>
          <a:prstGeom prst="rect">
            <a:avLst/>
          </a:prstGeom>
          <a:noFill/>
        </p:spPr>
      </p:pic>
      <p:pic>
        <p:nvPicPr>
          <p:cNvPr id="10247" name="Picture 7" descr="MCj02956200000[1]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2492375"/>
            <a:ext cx="4564063" cy="3062288"/>
          </a:xfrm>
          <a:prstGeom prst="rect">
            <a:avLst/>
          </a:prstGeom>
          <a:noFill/>
        </p:spPr>
      </p:pic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940425" y="765175"/>
            <a:ext cx="2808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>
                <a:solidFill>
                  <a:srgbClr val="009900"/>
                </a:solidFill>
                <a:latin typeface="Comic Sans MS" pitchFamily="66" charset="0"/>
              </a:rPr>
              <a:t>МОТОЦИКЛ</a:t>
            </a:r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179388" y="333375"/>
            <a:ext cx="4860925" cy="1584325"/>
          </a:xfrm>
          <a:prstGeom prst="cloudCallout">
            <a:avLst>
              <a:gd name="adj1" fmla="val -917"/>
              <a:gd name="adj2" fmla="val 57616"/>
            </a:avLst>
          </a:prstGeom>
          <a:gradFill rotWithShape="1">
            <a:gsLst>
              <a:gs pos="0">
                <a:srgbClr val="CCFFCC"/>
              </a:gs>
              <a:gs pos="50000">
                <a:schemeClr val="bg1"/>
              </a:gs>
              <a:gs pos="100000">
                <a:srgbClr val="CCFFCC"/>
              </a:gs>
            </a:gsLst>
            <a:lin ang="5400000" scaled="1"/>
          </a:gradFill>
          <a:ln w="9525">
            <a:solidFill>
              <a:srgbClr val="339966"/>
            </a:solidFill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>
                <a:solidFill>
                  <a:srgbClr val="009900"/>
                </a:solidFill>
              </a:rPr>
              <a:t>Кто так сильно тарахтит</a:t>
            </a:r>
          </a:p>
          <a:p>
            <a:pPr algn="ctr"/>
            <a:r>
              <a:rPr lang="ru-RU">
                <a:solidFill>
                  <a:srgbClr val="009900"/>
                </a:solidFill>
              </a:rPr>
              <a:t>И быстрее ветра мчит?</a:t>
            </a:r>
          </a:p>
          <a:p>
            <a:pPr algn="ctr"/>
            <a:r>
              <a:rPr lang="ru-RU">
                <a:solidFill>
                  <a:srgbClr val="009900"/>
                </a:solidFill>
              </a:rPr>
              <a:t>Скорость – просто чудеса,</a:t>
            </a:r>
          </a:p>
          <a:p>
            <a:pPr algn="ctr"/>
            <a:r>
              <a:rPr lang="ru-RU">
                <a:solidFill>
                  <a:srgbClr val="009900"/>
                </a:solidFill>
              </a:rPr>
              <a:t>А всего два колеса!</a:t>
            </a:r>
          </a:p>
        </p:txBody>
      </p:sp>
      <p:pic>
        <p:nvPicPr>
          <p:cNvPr id="10250" name="Picture 10" descr="BK00014_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56" name="Picture 1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10638" y="-531813"/>
            <a:ext cx="233362" cy="233363"/>
          </a:xfrm>
          <a:prstGeom prst="rect">
            <a:avLst/>
          </a:prstGeom>
          <a:noFill/>
        </p:spPr>
      </p:pic>
    </p:spTree>
  </p:cSld>
  <p:clrMapOvr>
    <a:masterClrMapping/>
  </p:clrMapOvr>
  <p:transition advTm="3000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23" fill="hold"/>
                                        <p:tgtEl>
                                          <p:spTgt spid="102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146</Words>
  <Application>Microsoft Office PowerPoint</Application>
  <PresentationFormat>Экран (4:3)</PresentationFormat>
  <Paragraphs>38</Paragraphs>
  <Slides>11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Оформление по умолчанию</vt:lpstr>
      <vt:lpstr>ЗАГАДКИ  ПРО ТРАНСПОРТ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ЗАГАДКИ  ПРО ТРАНСПОРТ</dc:title>
  <dc:creator>viki</dc:creator>
  <cp:lastModifiedBy>ГРАФ</cp:lastModifiedBy>
  <cp:revision>11</cp:revision>
  <dcterms:created xsi:type="dcterms:W3CDTF">2007-06-12T12:01:39Z</dcterms:created>
  <dcterms:modified xsi:type="dcterms:W3CDTF">2023-04-30T22:11:04Z</dcterms:modified>
</cp:coreProperties>
</file>