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256" r:id="rId2"/>
    <p:sldId id="288" r:id="rId3"/>
    <p:sldId id="294" r:id="rId4"/>
    <p:sldId id="257" r:id="rId5"/>
    <p:sldId id="270" r:id="rId6"/>
    <p:sldId id="259" r:id="rId7"/>
    <p:sldId id="275" r:id="rId8"/>
    <p:sldId id="260" r:id="rId9"/>
    <p:sldId id="287" r:id="rId10"/>
    <p:sldId id="271" r:id="rId11"/>
    <p:sldId id="261" r:id="rId12"/>
    <p:sldId id="274" r:id="rId13"/>
    <p:sldId id="293" r:id="rId14"/>
    <p:sldId id="263" r:id="rId15"/>
    <p:sldId id="283" r:id="rId16"/>
    <p:sldId id="284" r:id="rId17"/>
    <p:sldId id="282" r:id="rId18"/>
    <p:sldId id="280" r:id="rId19"/>
    <p:sldId id="291" r:id="rId20"/>
    <p:sldId id="292" r:id="rId21"/>
    <p:sldId id="277" r:id="rId22"/>
    <p:sldId id="268" r:id="rId23"/>
    <p:sldId id="264" r:id="rId24"/>
    <p:sldId id="279" r:id="rId25"/>
    <p:sldId id="289" r:id="rId26"/>
    <p:sldId id="295" r:id="rId27"/>
    <p:sldId id="265" r:id="rId28"/>
    <p:sldId id="267" r:id="rId29"/>
    <p:sldId id="29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DB139E-C986-4F30-A461-4B3FE87B7751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78B3E0-BC04-4044-82CB-226024407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075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8B3E0-BC04-4044-82CB-226024407D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079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предмет  представляет опасность и пользоваться им могут только взрослые,  дети поднимают красную карточку( опасно) . Если предметы могут использовать дети  самостоятельно  ( игрушки, одежда и др.) , то поднимается  зеленая карточка 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8B3E0-BC04-4044-82CB-226024407D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957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8B3E0-BC04-4044-82CB-226024407DE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016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04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443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259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018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543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73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621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690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9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13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586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73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992888" cy="165618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Викторина для детей старшего дошкольного возраста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«Один дома»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060848"/>
            <a:ext cx="6854532" cy="648072"/>
          </a:xfrm>
        </p:spPr>
        <p:txBody>
          <a:bodyPr/>
          <a:lstStyle/>
          <a:p>
            <a:r>
              <a:rPr lang="ru-RU" dirty="0"/>
              <a:t>д</a:t>
            </a:r>
            <a:r>
              <a:rPr lang="ru-RU" dirty="0" smtClean="0"/>
              <a:t>ля детей 5-7 лет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12400" y="2852936"/>
            <a:ext cx="494385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                               </a:t>
            </a:r>
            <a:r>
              <a:rPr lang="ru-RU" sz="2000" b="1" dirty="0" smtClean="0">
                <a:solidFill>
                  <a:srgbClr val="C00000"/>
                </a:solidFill>
              </a:rPr>
              <a:t>Пока </a:t>
            </a:r>
            <a:r>
              <a:rPr lang="ru-RU" sz="2000" b="1" dirty="0">
                <a:solidFill>
                  <a:srgbClr val="C00000"/>
                </a:solidFill>
              </a:rPr>
              <a:t>еще растет малыш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                             И в школу он не ходит,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                             То взрослые его </a:t>
            </a:r>
            <a:r>
              <a:rPr lang="ru-RU" sz="2000" b="1" dirty="0" smtClean="0">
                <a:solidFill>
                  <a:srgbClr val="C00000"/>
                </a:solidFill>
              </a:rPr>
              <a:t>всегда</a:t>
            </a:r>
            <a:endParaRPr lang="ru-RU" sz="2000" b="1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                             С собой за руку водят.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                             За безопасностью следят: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                             Чтоб не было ушибов,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                             Чтоб не поранился ничем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                             И из окна не выпал.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                             Но повзрослел уже </a:t>
            </a:r>
            <a:r>
              <a:rPr lang="ru-RU" sz="2000" b="1" dirty="0" smtClean="0">
                <a:solidFill>
                  <a:srgbClr val="C00000"/>
                </a:solidFill>
              </a:rPr>
              <a:t>малыш,</a:t>
            </a:r>
            <a:endParaRPr lang="ru-RU" sz="2000" b="1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                             И </a:t>
            </a:r>
            <a:r>
              <a:rPr lang="ru-RU" sz="2000" b="1" dirty="0" smtClean="0">
                <a:solidFill>
                  <a:srgbClr val="C00000"/>
                </a:solidFill>
              </a:rPr>
              <a:t>вдруг, </a:t>
            </a:r>
            <a:r>
              <a:rPr lang="ru-RU" sz="2000" b="1" dirty="0">
                <a:solidFill>
                  <a:srgbClr val="C00000"/>
                </a:solidFill>
              </a:rPr>
              <a:t>один ты </a:t>
            </a:r>
            <a:r>
              <a:rPr lang="ru-RU" sz="2000" b="1" dirty="0" smtClean="0">
                <a:solidFill>
                  <a:srgbClr val="C00000"/>
                </a:solidFill>
              </a:rPr>
              <a:t>дома.</a:t>
            </a:r>
            <a:endParaRPr lang="ru-RU" sz="2000" b="1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        	 </a:t>
            </a:r>
            <a:r>
              <a:rPr lang="ru-RU" sz="2000" b="1" dirty="0" smtClean="0">
                <a:solidFill>
                  <a:srgbClr val="C00000"/>
                </a:solidFill>
              </a:rPr>
              <a:t>           Ты </a:t>
            </a:r>
            <a:r>
              <a:rPr lang="ru-RU" sz="2000" b="1" dirty="0">
                <a:solidFill>
                  <a:srgbClr val="C00000"/>
                </a:solidFill>
              </a:rPr>
              <a:t>знаешь как себя вести?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       </a:t>
            </a:r>
            <a:r>
              <a:rPr lang="ru-RU" sz="2000" b="1" dirty="0" smtClean="0">
                <a:solidFill>
                  <a:srgbClr val="C00000"/>
                </a:solidFill>
              </a:rPr>
              <a:t>                       Тебе </a:t>
            </a:r>
            <a:r>
              <a:rPr lang="ru-RU" sz="2000" b="1" dirty="0">
                <a:solidFill>
                  <a:srgbClr val="C00000"/>
                </a:solidFill>
              </a:rPr>
              <a:t>это знакомо?</a:t>
            </a:r>
          </a:p>
        </p:txBody>
      </p:sp>
    </p:spTree>
    <p:extLst>
      <p:ext uri="{BB962C8B-B14F-4D97-AF65-F5344CB8AC3E}">
        <p14:creationId xmlns:p14="http://schemas.microsoft.com/office/powerpoint/2010/main" val="28272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«Опасно – не опасно!»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User\Desktop\Новая папка\43c40663595bf8c940b3adf86d2bab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9" y="1628800"/>
            <a:ext cx="4180547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83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«Опасно – не опасно!»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6" name="Picture 4" descr="C:\Users\User\Desktop\Новая папка\3616.750x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40938"/>
            <a:ext cx="36004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0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«Опасно – не опасно!»</a:t>
            </a:r>
            <a:endParaRPr lang="ru-RU" dirty="0"/>
          </a:p>
        </p:txBody>
      </p:sp>
      <p:pic>
        <p:nvPicPr>
          <p:cNvPr id="4" name="Picture 2" descr="C:\Users\User\Desktop\Новая папка\obespechenie-lekarstvami-v2.or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16832"/>
            <a:ext cx="5125596" cy="3920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54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Для </a:t>
            </a:r>
            <a:r>
              <a:rPr lang="ru-RU" sz="4000" dirty="0" smtClean="0">
                <a:solidFill>
                  <a:srgbClr val="C00000"/>
                </a:solidFill>
              </a:rPr>
              <a:t>педагога/родителя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C00000"/>
                </a:solidFill>
              </a:rPr>
              <a:t>     Игра «Третий лишний»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Дети называют предмет, который может представлять опасность. При правильном ответе «опасный предмет» исчезает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295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Игра «Третий лишний» </a:t>
            </a:r>
            <a:endParaRPr lang="ru-RU" dirty="0"/>
          </a:p>
        </p:txBody>
      </p:sp>
      <p:pic>
        <p:nvPicPr>
          <p:cNvPr id="5123" name="Picture 3" descr="C:\Users\User\Desktop\Новая папка\img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1" t="79477" r="46225" b="4947"/>
          <a:stretch/>
        </p:blipFill>
        <p:spPr bwMode="auto">
          <a:xfrm>
            <a:off x="3336085" y="2708920"/>
            <a:ext cx="2249125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ser\Desktop\Новая папка\3616.750x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08920"/>
            <a:ext cx="1932437" cy="19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User\Desktop\Новая папка\96958_html_33fe273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5" t="74153" r="66716" b="2300"/>
          <a:stretch/>
        </p:blipFill>
        <p:spPr bwMode="auto">
          <a:xfrm>
            <a:off x="6012160" y="2726922"/>
            <a:ext cx="1727306" cy="185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05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Игра «Третий лишний»</a:t>
            </a:r>
            <a:endParaRPr lang="ru-RU" dirty="0"/>
          </a:p>
        </p:txBody>
      </p:sp>
      <p:pic>
        <p:nvPicPr>
          <p:cNvPr id="5" name="Picture 2" descr="C:\Users\User\Desktop\Новая папка\hello_html_m2fcb4121 (1)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2" t="37184" r="67197" b="35772"/>
          <a:stretch/>
        </p:blipFill>
        <p:spPr bwMode="auto">
          <a:xfrm>
            <a:off x="3834580" y="2147664"/>
            <a:ext cx="1385491" cy="183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Pictures\одежда и обувь\одежда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5" t="6831" r="34833" b="60645"/>
          <a:stretch/>
        </p:blipFill>
        <p:spPr bwMode="auto">
          <a:xfrm>
            <a:off x="971600" y="2147664"/>
            <a:ext cx="2056464" cy="183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Pictures\одежда и обувь\одежда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82" t="58673" r="4413" b="15199"/>
          <a:stretch/>
        </p:blipFill>
        <p:spPr bwMode="auto">
          <a:xfrm>
            <a:off x="5868144" y="2216114"/>
            <a:ext cx="2094013" cy="179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83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Игра «Третий </a:t>
            </a:r>
            <a:r>
              <a:rPr lang="ru-RU" b="1" dirty="0">
                <a:solidFill>
                  <a:srgbClr val="C00000"/>
                </a:solidFill>
              </a:rPr>
              <a:t>лишний»</a:t>
            </a:r>
            <a:endParaRPr lang="ru-RU" dirty="0"/>
          </a:p>
        </p:txBody>
      </p:sp>
      <p:pic>
        <p:nvPicPr>
          <p:cNvPr id="16386" name="Picture 2" descr="C:\Users\User\Desktop\Новая папка\03labqqug129796447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" t="59929" r="76086" b="21185"/>
          <a:stretch/>
        </p:blipFill>
        <p:spPr bwMode="auto">
          <a:xfrm rot="10800000">
            <a:off x="1259632" y="2540141"/>
            <a:ext cx="1891321" cy="2073328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User\Desktop\Новая папка\03labqqug129796447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200" r="25000" b="40821"/>
          <a:stretch/>
        </p:blipFill>
        <p:spPr bwMode="auto">
          <a:xfrm>
            <a:off x="6516216" y="2494765"/>
            <a:ext cx="1968742" cy="2073327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95936" y="2498673"/>
            <a:ext cx="1872208" cy="2073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User\Desktop\Один дома\gmkvc05l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0" t="12278"/>
          <a:stretch/>
        </p:blipFill>
        <p:spPr bwMode="auto">
          <a:xfrm>
            <a:off x="4175295" y="2830188"/>
            <a:ext cx="1513489" cy="140248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12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Игра «Третий </a:t>
            </a:r>
            <a:r>
              <a:rPr lang="ru-RU" b="1" dirty="0">
                <a:solidFill>
                  <a:srgbClr val="C00000"/>
                </a:solidFill>
              </a:rPr>
              <a:t>лишний» </a:t>
            </a:r>
            <a:endParaRPr lang="ru-RU" dirty="0"/>
          </a:p>
        </p:txBody>
      </p:sp>
      <p:pic>
        <p:nvPicPr>
          <p:cNvPr id="6" name="Picture 2" descr="C:\Users\User\Pictures\картинки игрушки\p626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185" y="2584681"/>
            <a:ext cx="1699072" cy="165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Pictures\картинки игрушки\4396145f0500b6f10383e5720f829c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724106"/>
            <a:ext cx="2518248" cy="141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Desktop\Новая папка\img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20" t="18926" r="4355" b="47443"/>
          <a:stretch/>
        </p:blipFill>
        <p:spPr bwMode="auto">
          <a:xfrm rot="5400000">
            <a:off x="1187907" y="2324661"/>
            <a:ext cx="1455637" cy="217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40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«Третий лишний»</a:t>
            </a:r>
            <a:endParaRPr lang="ru-RU" dirty="0"/>
          </a:p>
        </p:txBody>
      </p:sp>
      <p:pic>
        <p:nvPicPr>
          <p:cNvPr id="5" name="Picture 2" descr="C:\Users\User\Pictures\одежда и обувь\одежда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47" t="54561" r="30135" b="9760"/>
          <a:stretch/>
        </p:blipFill>
        <p:spPr bwMode="auto">
          <a:xfrm>
            <a:off x="1115616" y="1840304"/>
            <a:ext cx="2171066" cy="174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Pictures\одежда и обувь\одежда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82" t="58673" r="4413" b="15199"/>
          <a:stretch/>
        </p:blipFill>
        <p:spPr bwMode="auto">
          <a:xfrm>
            <a:off x="3635896" y="1814447"/>
            <a:ext cx="2094013" cy="179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Новая папка\43c40663595bf8c940b3adf86d2bab6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3"/>
          <a:stretch/>
        </p:blipFill>
        <p:spPr bwMode="auto">
          <a:xfrm>
            <a:off x="6012160" y="1814447"/>
            <a:ext cx="2010332" cy="183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89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Физкультминутка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Мы дома играем спокойно одни</a:t>
            </a:r>
          </a:p>
          <a:p>
            <a:r>
              <a:rPr lang="ru-RU" dirty="0">
                <a:solidFill>
                  <a:srgbClr val="C00000"/>
                </a:solidFill>
              </a:rPr>
              <a:t>Наш дом безопасен и знаем все мы! </a:t>
            </a:r>
            <a:r>
              <a:rPr lang="ru-RU" i="1" dirty="0">
                <a:solidFill>
                  <a:srgbClr val="C00000"/>
                </a:solidFill>
              </a:rPr>
              <a:t>(</a:t>
            </a:r>
            <a:r>
              <a:rPr lang="ru-RU" dirty="0">
                <a:solidFill>
                  <a:srgbClr val="C00000"/>
                </a:solidFill>
              </a:rPr>
              <a:t>дети шагают на месте)</a:t>
            </a:r>
          </a:p>
          <a:p>
            <a:r>
              <a:rPr lang="ru-RU" dirty="0">
                <a:solidFill>
                  <a:srgbClr val="C00000"/>
                </a:solidFill>
              </a:rPr>
              <a:t>Иголки в игольнице мирно лежат ( руки вперед, пальцы </a:t>
            </a:r>
            <a:r>
              <a:rPr lang="ru-RU" dirty="0" smtClean="0">
                <a:solidFill>
                  <a:srgbClr val="C00000"/>
                </a:solidFill>
              </a:rPr>
              <a:t>«веером»</a:t>
            </a:r>
            <a:r>
              <a:rPr lang="ru-RU" dirty="0" smtClean="0">
                <a:solidFill>
                  <a:srgbClr val="C00000"/>
                </a:solidFill>
              </a:rPr>
              <a:t>, </a:t>
            </a:r>
            <a:r>
              <a:rPr lang="ru-RU" dirty="0">
                <a:solidFill>
                  <a:srgbClr val="C00000"/>
                </a:solidFill>
              </a:rPr>
              <a:t>на конец фразы руки и пальцы соединяются вместе) </a:t>
            </a:r>
          </a:p>
          <a:p>
            <a:r>
              <a:rPr lang="ru-RU" dirty="0">
                <a:solidFill>
                  <a:srgbClr val="C00000"/>
                </a:solidFill>
              </a:rPr>
              <a:t>На полке повыше </a:t>
            </a:r>
            <a:r>
              <a:rPr lang="ru-RU" dirty="0" smtClean="0">
                <a:solidFill>
                  <a:srgbClr val="C00000"/>
                </a:solidFill>
              </a:rPr>
              <a:t>-нам </a:t>
            </a:r>
            <a:r>
              <a:rPr lang="ru-RU" dirty="0">
                <a:solidFill>
                  <a:srgbClr val="C00000"/>
                </a:solidFill>
              </a:rPr>
              <a:t>их не достать. ( сомкнутые руки вверх, тянемся, встаем на носочки)</a:t>
            </a:r>
          </a:p>
          <a:p>
            <a:r>
              <a:rPr lang="ru-RU" dirty="0">
                <a:solidFill>
                  <a:srgbClr val="C00000"/>
                </a:solidFill>
              </a:rPr>
              <a:t>А ножницам место, конечно, в чехле </a:t>
            </a:r>
            <a:r>
              <a:rPr lang="ru-RU" i="1" dirty="0">
                <a:solidFill>
                  <a:srgbClr val="C00000"/>
                </a:solidFill>
              </a:rPr>
              <a:t>( руки в стороны, показываем упражнение «ножницы»</a:t>
            </a:r>
          </a:p>
          <a:p>
            <a:r>
              <a:rPr lang="ru-RU" dirty="0">
                <a:solidFill>
                  <a:srgbClr val="C00000"/>
                </a:solidFill>
              </a:rPr>
              <a:t>Они не игрушка ни мне, ни тебе. (руки вдоль туловища, качаем головой)</a:t>
            </a:r>
          </a:p>
          <a:p>
            <a:r>
              <a:rPr lang="ru-RU" dirty="0">
                <a:solidFill>
                  <a:srgbClr val="C00000"/>
                </a:solidFill>
              </a:rPr>
              <a:t>Мы дома играем спокойно одни</a:t>
            </a:r>
          </a:p>
          <a:p>
            <a:r>
              <a:rPr lang="ru-RU" dirty="0">
                <a:solidFill>
                  <a:srgbClr val="C00000"/>
                </a:solidFill>
              </a:rPr>
              <a:t>Наш дом безопасен  уверены мы! </a:t>
            </a:r>
            <a:r>
              <a:rPr lang="ru-RU" i="1" dirty="0">
                <a:solidFill>
                  <a:srgbClr val="C00000"/>
                </a:solidFill>
              </a:rPr>
              <a:t>(</a:t>
            </a:r>
            <a:r>
              <a:rPr lang="ru-RU" dirty="0">
                <a:solidFill>
                  <a:srgbClr val="C00000"/>
                </a:solidFill>
              </a:rPr>
              <a:t>дети шагают на месте)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226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1 тур Разминка 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«Доскажи словечко!»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1"/>
            <a:ext cx="8609568" cy="406104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Ты на полку </a:t>
            </a:r>
            <a:r>
              <a:rPr lang="ru-RU" sz="2800" dirty="0" smtClean="0">
                <a:solidFill>
                  <a:srgbClr val="C00000"/>
                </a:solidFill>
              </a:rPr>
              <a:t>положи дома </a:t>
            </a:r>
            <a:r>
              <a:rPr lang="ru-RU" sz="2800" dirty="0">
                <a:solidFill>
                  <a:srgbClr val="C00000"/>
                </a:solidFill>
              </a:rPr>
              <a:t>острые </a:t>
            </a:r>
            <a:r>
              <a:rPr lang="ru-RU" sz="2800" dirty="0" smtClean="0">
                <a:solidFill>
                  <a:srgbClr val="C00000"/>
                </a:solidFill>
              </a:rPr>
              <a:t>…..</a:t>
            </a:r>
          </a:p>
          <a:p>
            <a:r>
              <a:rPr lang="ru-RU" sz="2800" dirty="0">
                <a:solidFill>
                  <a:srgbClr val="C00000"/>
                </a:solidFill>
              </a:rPr>
              <a:t>Положи на полку </a:t>
            </a:r>
            <a:r>
              <a:rPr lang="ru-RU" sz="2800" dirty="0" smtClean="0">
                <a:solidFill>
                  <a:srgbClr val="C00000"/>
                </a:solidFill>
              </a:rPr>
              <a:t>очень острую ……</a:t>
            </a:r>
          </a:p>
          <a:p>
            <a:r>
              <a:rPr lang="ru-RU" sz="2800" dirty="0">
                <a:solidFill>
                  <a:srgbClr val="C00000"/>
                </a:solidFill>
              </a:rPr>
              <a:t>Если в дверь звонит звонок </a:t>
            </a:r>
            <a:r>
              <a:rPr lang="ru-RU" sz="2800" dirty="0" smtClean="0">
                <a:solidFill>
                  <a:srgbClr val="C00000"/>
                </a:solidFill>
              </a:rPr>
              <a:t>– посмотри </a:t>
            </a:r>
            <a:r>
              <a:rPr lang="ru-RU" sz="2800" dirty="0">
                <a:solidFill>
                  <a:srgbClr val="C00000"/>
                </a:solidFill>
              </a:rPr>
              <a:t>сперва в </a:t>
            </a:r>
            <a:r>
              <a:rPr lang="ru-RU" sz="2800" dirty="0" smtClean="0">
                <a:solidFill>
                  <a:srgbClr val="C00000"/>
                </a:solidFill>
              </a:rPr>
              <a:t> ….</a:t>
            </a:r>
          </a:p>
          <a:p>
            <a:r>
              <a:rPr lang="ru-RU" sz="2800" dirty="0">
                <a:solidFill>
                  <a:srgbClr val="C00000"/>
                </a:solidFill>
              </a:rPr>
              <a:t>Кто пришел к тебе, </a:t>
            </a:r>
            <a:r>
              <a:rPr lang="ru-RU" sz="2800" dirty="0" err="1" smtClean="0">
                <a:solidFill>
                  <a:srgbClr val="C00000"/>
                </a:solidFill>
              </a:rPr>
              <a:t>узнай,но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чужим не </a:t>
            </a:r>
            <a:r>
              <a:rPr lang="ru-RU" sz="2800" dirty="0" smtClean="0">
                <a:solidFill>
                  <a:srgbClr val="C00000"/>
                </a:solidFill>
              </a:rPr>
              <a:t>….</a:t>
            </a:r>
          </a:p>
          <a:p>
            <a:r>
              <a:rPr lang="ru-RU" sz="2800" dirty="0">
                <a:solidFill>
                  <a:srgbClr val="C00000"/>
                </a:solidFill>
              </a:rPr>
              <a:t>Если в дверь начнут </a:t>
            </a:r>
            <a:r>
              <a:rPr lang="ru-RU" sz="2800" dirty="0" smtClean="0">
                <a:solidFill>
                  <a:srgbClr val="C00000"/>
                </a:solidFill>
              </a:rPr>
              <a:t>ломиться, то </a:t>
            </a:r>
            <a:r>
              <a:rPr lang="ru-RU" sz="2800" dirty="0">
                <a:solidFill>
                  <a:srgbClr val="C00000"/>
                </a:solidFill>
              </a:rPr>
              <a:t>звони скорей </a:t>
            </a:r>
            <a:r>
              <a:rPr lang="ru-RU" sz="2800" dirty="0" smtClean="0">
                <a:solidFill>
                  <a:srgbClr val="C00000"/>
                </a:solidFill>
              </a:rPr>
              <a:t>в…… </a:t>
            </a:r>
          </a:p>
          <a:p>
            <a:r>
              <a:rPr lang="ru-RU" sz="2800" dirty="0">
                <a:solidFill>
                  <a:srgbClr val="C00000"/>
                </a:solidFill>
              </a:rPr>
              <a:t>Вы запомните, </a:t>
            </a:r>
            <a:r>
              <a:rPr lang="ru-RU" sz="2800" dirty="0" smtClean="0">
                <a:solidFill>
                  <a:srgbClr val="C00000"/>
                </a:solidFill>
              </a:rPr>
              <a:t>друзья! Спички </a:t>
            </a:r>
            <a:r>
              <a:rPr lang="ru-RU" sz="2800" dirty="0">
                <a:solidFill>
                  <a:srgbClr val="C00000"/>
                </a:solidFill>
              </a:rPr>
              <a:t>детям </a:t>
            </a:r>
            <a:r>
              <a:rPr lang="ru-RU" sz="2800" dirty="0" smtClean="0">
                <a:solidFill>
                  <a:srgbClr val="C00000"/>
                </a:solidFill>
              </a:rPr>
              <a:t>брать ….</a:t>
            </a:r>
          </a:p>
          <a:p>
            <a:r>
              <a:rPr lang="ru-RU" sz="2800" dirty="0">
                <a:solidFill>
                  <a:srgbClr val="C00000"/>
                </a:solidFill>
              </a:rPr>
              <a:t>Дым увидел – не </a:t>
            </a:r>
            <a:r>
              <a:rPr lang="ru-RU" sz="2800" dirty="0" smtClean="0">
                <a:solidFill>
                  <a:srgbClr val="C00000"/>
                </a:solidFill>
              </a:rPr>
              <a:t>зевай! Пожарных сразу……  </a:t>
            </a:r>
            <a:endParaRPr lang="ru-RU" sz="2800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4" name="Picture 2" descr="C:\Users\User\Desktop\Новая папка\7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" t="2695" r="57112" b="67697"/>
          <a:stretch/>
        </p:blipFill>
        <p:spPr bwMode="auto">
          <a:xfrm rot="5400000">
            <a:off x="2566627" y="5939928"/>
            <a:ext cx="776171" cy="79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Новая папка\Self-Defense-_-knive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0" r="84839" b="10444"/>
          <a:stretch/>
        </p:blipFill>
        <p:spPr bwMode="auto">
          <a:xfrm rot="5400000">
            <a:off x="7625370" y="5561741"/>
            <a:ext cx="776171" cy="155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Новая папка\7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13" t="35408" r="4714" b="35657"/>
          <a:stretch/>
        </p:blipFill>
        <p:spPr bwMode="auto">
          <a:xfrm>
            <a:off x="1403648" y="5913825"/>
            <a:ext cx="838985" cy="81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User\Desktop\Новая папка\a617d9cddc8948c89cca5fd41a25a0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6" t="15697" r="9686" b="34923"/>
          <a:stretch/>
        </p:blipFill>
        <p:spPr bwMode="auto">
          <a:xfrm>
            <a:off x="395536" y="5949280"/>
            <a:ext cx="823159" cy="74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User\Desktop\Новая папка\kisspng-cooking-ranges-gas-stove-olla-clip-art-stove-cliparts-5aaeca60923ac0.46660270152140451259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24516" r="42258" b="9957"/>
          <a:stretch/>
        </p:blipFill>
        <p:spPr bwMode="auto">
          <a:xfrm>
            <a:off x="3749761" y="5949279"/>
            <a:ext cx="625269" cy="83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ser\Desktop\Новая папка\b916e738e47dbade1304b1f883d9271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0" t="7097" r="12155" b="29247"/>
          <a:stretch/>
        </p:blipFill>
        <p:spPr bwMode="auto">
          <a:xfrm>
            <a:off x="4756797" y="5959552"/>
            <a:ext cx="688074" cy="82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User\Desktop\Новая папка\img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1" t="51398" r="12419" b="18798"/>
          <a:stretch/>
        </p:blipFill>
        <p:spPr bwMode="auto">
          <a:xfrm>
            <a:off x="5796136" y="6008333"/>
            <a:ext cx="1211550" cy="77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46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Для </a:t>
            </a:r>
            <a:r>
              <a:rPr lang="ru-RU" dirty="0" smtClean="0">
                <a:solidFill>
                  <a:srgbClr val="C00000"/>
                </a:solidFill>
              </a:rPr>
              <a:t>педагога/родителя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Игра «Собери картинку»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Распечатать </a:t>
            </a:r>
            <a:r>
              <a:rPr lang="ru-RU" dirty="0" smtClean="0">
                <a:solidFill>
                  <a:srgbClr val="C00000"/>
                </a:solidFill>
              </a:rPr>
              <a:t>картинки. Разрезать на  </a:t>
            </a:r>
            <a:r>
              <a:rPr lang="ru-RU" dirty="0" err="1" smtClean="0">
                <a:solidFill>
                  <a:srgbClr val="C00000"/>
                </a:solidFill>
              </a:rPr>
              <a:t>пазлы</a:t>
            </a:r>
            <a:r>
              <a:rPr lang="ru-RU" dirty="0" smtClean="0">
                <a:solidFill>
                  <a:srgbClr val="C00000"/>
                </a:solidFill>
              </a:rPr>
              <a:t>. После того, как картинка собрана обсудить с детьми:  почему  произошла эта ситуация? что может произойти? Что делать ( не делать), чтобы этого не случилось?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89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3 тур Конкурс </a:t>
            </a: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>
                <a:solidFill>
                  <a:srgbClr val="C00000"/>
                </a:solidFill>
              </a:rPr>
              <a:t>Собери картинку»</a:t>
            </a:r>
            <a:endParaRPr lang="ru-RU" dirty="0"/>
          </a:p>
        </p:txBody>
      </p:sp>
      <p:pic>
        <p:nvPicPr>
          <p:cNvPr id="6" name="Picture 2" descr="C:\Users\User\Desktop\Новая папка\img1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t="6021" r="10001" b="1936"/>
          <a:stretch/>
        </p:blipFill>
        <p:spPr bwMode="auto">
          <a:xfrm>
            <a:off x="1691680" y="1772816"/>
            <a:ext cx="5173808" cy="446449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59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3 тур </a:t>
            </a: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>
                <a:solidFill>
                  <a:srgbClr val="C00000"/>
                </a:solidFill>
              </a:rPr>
              <a:t>Собери картинку»</a:t>
            </a:r>
            <a:endParaRPr lang="ru-RU" dirty="0"/>
          </a:p>
        </p:txBody>
      </p:sp>
      <p:pic>
        <p:nvPicPr>
          <p:cNvPr id="4099" name="Picture 3" descr="C:\Users\User\Desktop\Новая папка\img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9" b="886"/>
          <a:stretch/>
        </p:blipFill>
        <p:spPr bwMode="auto">
          <a:xfrm>
            <a:off x="1691680" y="1628800"/>
            <a:ext cx="5472608" cy="462090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42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3 тур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«Собери картинку»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 descr="C:\Users\User\Desktop\Новая папка\opasnost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602908"/>
            <a:ext cx="3977395" cy="496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35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3 тур </a:t>
            </a: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>
                <a:solidFill>
                  <a:srgbClr val="C00000"/>
                </a:solidFill>
              </a:rPr>
              <a:t>Собери картинку»</a:t>
            </a:r>
            <a:endParaRPr lang="ru-RU" dirty="0"/>
          </a:p>
        </p:txBody>
      </p:sp>
      <p:pic>
        <p:nvPicPr>
          <p:cNvPr id="4" name="Picture 3" descr="C:\Users\User\Desktop\Новая папка\hello_html_m2d579fb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6"/>
          <a:stretch/>
        </p:blipFill>
        <p:spPr bwMode="auto">
          <a:xfrm>
            <a:off x="2699792" y="1484784"/>
            <a:ext cx="3384376" cy="494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6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06613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Для </a:t>
            </a:r>
            <a:r>
              <a:rPr lang="ru-RU" sz="3200" dirty="0" smtClean="0">
                <a:solidFill>
                  <a:srgbClr val="C00000"/>
                </a:solidFill>
              </a:rPr>
              <a:t>педагога/родителя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496944" cy="486916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Игра </a:t>
            </a:r>
            <a:r>
              <a:rPr lang="ru-RU" sz="2800" dirty="0">
                <a:solidFill>
                  <a:srgbClr val="C00000"/>
                </a:solidFill>
              </a:rPr>
              <a:t>«Помоги сказочным </a:t>
            </a:r>
            <a:r>
              <a:rPr lang="ru-RU" sz="2800" dirty="0" smtClean="0">
                <a:solidFill>
                  <a:srgbClr val="C00000"/>
                </a:solidFill>
              </a:rPr>
              <a:t>героям». 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Взрослый читает отрывок из 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литературного произведения, дети называют </a:t>
            </a:r>
            <a:r>
              <a:rPr lang="ru-RU" sz="2800" dirty="0">
                <a:solidFill>
                  <a:srgbClr val="C00000"/>
                </a:solidFill>
              </a:rPr>
              <a:t>службу спасения  и </a:t>
            </a:r>
            <a:r>
              <a:rPr lang="ru-RU" sz="2800" dirty="0" smtClean="0">
                <a:solidFill>
                  <a:srgbClr val="C00000"/>
                </a:solidFill>
              </a:rPr>
              <a:t>показывают номер телефона (раздаточный </a:t>
            </a:r>
            <a:r>
              <a:rPr lang="ru-RU" sz="2800" dirty="0" smtClean="0">
                <a:solidFill>
                  <a:srgbClr val="C00000"/>
                </a:solidFill>
              </a:rPr>
              <a:t>материал –номера телефонов служб спасения),  </a:t>
            </a:r>
            <a:r>
              <a:rPr lang="ru-RU" sz="2800" dirty="0">
                <a:solidFill>
                  <a:srgbClr val="C00000"/>
                </a:solidFill>
              </a:rPr>
              <a:t>который </a:t>
            </a:r>
            <a:r>
              <a:rPr lang="ru-RU" sz="2800" dirty="0" smtClean="0">
                <a:solidFill>
                  <a:srgbClr val="C00000"/>
                </a:solidFill>
              </a:rPr>
              <a:t> нужен </a:t>
            </a:r>
            <a:r>
              <a:rPr lang="ru-RU" sz="2800" dirty="0">
                <a:solidFill>
                  <a:srgbClr val="C00000"/>
                </a:solidFill>
              </a:rPr>
              <a:t>сказочному </a:t>
            </a:r>
            <a:r>
              <a:rPr lang="ru-RU" sz="2800" dirty="0" smtClean="0">
                <a:solidFill>
                  <a:srgbClr val="C00000"/>
                </a:solidFill>
              </a:rPr>
              <a:t>персонажу, чтобы позвать на помощь. В заключении познакомить детей с единым телефоном службы спасения.</a:t>
            </a:r>
          </a:p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98185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Для </a:t>
            </a:r>
            <a:r>
              <a:rPr lang="ru-RU" sz="3600" dirty="0" smtClean="0">
                <a:solidFill>
                  <a:srgbClr val="C00000"/>
                </a:solidFill>
              </a:rPr>
              <a:t>воспитателя/родителя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«Помоги сказочным героям»</a:t>
            </a:r>
            <a:endParaRPr lang="ru-RU" sz="3600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5289268"/>
              </p:ext>
            </p:extLst>
          </p:nvPr>
        </p:nvGraphicFramePr>
        <p:xfrm>
          <a:off x="827584" y="1412776"/>
          <a:ext cx="7776864" cy="480060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039110"/>
                <a:gridCol w="4737754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 рядом </a:t>
                      </a:r>
                      <a:r>
                        <a:rPr lang="ru-RU" sz="2000" dirty="0" err="1">
                          <a:effectLst/>
                        </a:rPr>
                        <a:t>бегемотики</a:t>
                      </a:r>
                      <a:r>
                        <a:rPr lang="ru-RU" sz="2000" dirty="0">
                          <a:effectLst/>
                        </a:rPr>
                        <a:t>, схватились за животики,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 У них, у  </a:t>
                      </a:r>
                      <a:r>
                        <a:rPr lang="ru-RU" sz="2000" dirty="0" err="1">
                          <a:effectLst/>
                        </a:rPr>
                        <a:t>бегемотиков</a:t>
                      </a:r>
                      <a:r>
                        <a:rPr lang="ru-RU" sz="2000" dirty="0">
                          <a:effectLst/>
                        </a:rPr>
                        <a:t>, животики болят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(03) Скорая помощь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Я кровожадный, я беспощадный, я злой разбойник </a:t>
                      </a:r>
                      <a:r>
                        <a:rPr lang="ru-RU" sz="2000" dirty="0" err="1">
                          <a:effectLst/>
                        </a:rPr>
                        <a:t>Бармалей</a:t>
                      </a:r>
                      <a:r>
                        <a:rPr lang="ru-RU" sz="2000" dirty="0">
                          <a:effectLst/>
                        </a:rPr>
                        <a:t>! И мне ничего не надо, ни мармелада, ни шоколада, а только маленьких детей!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(02) Полиция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Бом! Бом! Бом! Загорелся Кошкин дом!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(01) Пожарная служба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Приоткрыла дверцу Лена, соскочил огонь с полена!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Перед печкой выжег пол, влез на скатерть и на стол!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(01) Пожарная служба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Вот кричит Бабуся! Ой пропали гуси!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 (02) Полиция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Куклы кашляют в постели, днем мороженное съели!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(03) Скорая помощь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328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Телефоны служб спасения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Новая папка\5e7882ada991862601304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9" b="10107"/>
          <a:stretch/>
        </p:blipFill>
        <p:spPr bwMode="auto">
          <a:xfrm>
            <a:off x="2267744" y="1369846"/>
            <a:ext cx="4694065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25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Единый телефон  службы </a:t>
            </a:r>
            <a:r>
              <a:rPr lang="ru-RU" b="1" dirty="0">
                <a:solidFill>
                  <a:srgbClr val="C00000"/>
                </a:solidFill>
              </a:rPr>
              <a:t>спасения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Новая папка\Служба спасения 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69959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88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C00000"/>
                </a:solidFill>
              </a:rPr>
              <a:t>Будьте осторожны!</a:t>
            </a:r>
            <a:endParaRPr lang="ru-RU" sz="6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61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Для педагога/ родителя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91264" cy="525658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Игра «Опасно- не опасно»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Взрослый называет картинку. Дети  </a:t>
            </a:r>
            <a:r>
              <a:rPr lang="ru-RU" dirty="0" smtClean="0">
                <a:solidFill>
                  <a:srgbClr val="C00000"/>
                </a:solidFill>
              </a:rPr>
              <a:t>с помощью </a:t>
            </a:r>
            <a:r>
              <a:rPr lang="ru-RU" dirty="0" smtClean="0">
                <a:solidFill>
                  <a:srgbClr val="C00000"/>
                </a:solidFill>
              </a:rPr>
              <a:t>цветового </a:t>
            </a:r>
            <a:r>
              <a:rPr lang="ru-RU" dirty="0" smtClean="0">
                <a:solidFill>
                  <a:srgbClr val="C00000"/>
                </a:solidFill>
              </a:rPr>
              <a:t>маркера ( </a:t>
            </a:r>
            <a:r>
              <a:rPr lang="ru-RU" dirty="0" smtClean="0">
                <a:solidFill>
                  <a:srgbClr val="C00000"/>
                </a:solidFill>
              </a:rPr>
              <a:t>раздаточный материал: кружки/фишки красного и зеленого цвета) обозначают  представляет ли данный предмет опасность или нет. </a:t>
            </a:r>
            <a:r>
              <a:rPr lang="ru-RU" dirty="0">
                <a:solidFill>
                  <a:srgbClr val="C00000"/>
                </a:solidFill>
              </a:rPr>
              <a:t>Если предмет  представляет опасность и пользоваться им могут только взрослые,  дети поднимают красную </a:t>
            </a:r>
            <a:r>
              <a:rPr lang="ru-RU" dirty="0" smtClean="0">
                <a:solidFill>
                  <a:srgbClr val="C00000"/>
                </a:solidFill>
              </a:rPr>
              <a:t>карточку                      </a:t>
            </a:r>
            <a:r>
              <a:rPr lang="ru-RU" dirty="0" smtClean="0">
                <a:solidFill>
                  <a:srgbClr val="C00000"/>
                </a:solidFill>
              </a:rPr>
              <a:t>                    ( </a:t>
            </a:r>
            <a:r>
              <a:rPr lang="ru-RU" dirty="0">
                <a:solidFill>
                  <a:srgbClr val="C00000"/>
                </a:solidFill>
              </a:rPr>
              <a:t>опасно) . Если предметы могут использовать дети  самостоятельно  ( игрушки, </a:t>
            </a:r>
            <a:r>
              <a:rPr lang="ru-RU" dirty="0" smtClean="0">
                <a:solidFill>
                  <a:srgbClr val="C00000"/>
                </a:solidFill>
              </a:rPr>
              <a:t>личная одежда </a:t>
            </a:r>
            <a:r>
              <a:rPr lang="ru-RU" dirty="0">
                <a:solidFill>
                  <a:srgbClr val="C00000"/>
                </a:solidFill>
              </a:rPr>
              <a:t>и др.) , то поднимается  зеленая карточка ( не опасно</a:t>
            </a:r>
            <a:r>
              <a:rPr lang="ru-RU" dirty="0" smtClean="0">
                <a:solidFill>
                  <a:srgbClr val="C00000"/>
                </a:solidFill>
              </a:rPr>
              <a:t>). Дополнительно можно спросить детей, какую опасность представляет тот или иной предмет?</a:t>
            </a:r>
            <a:endParaRPr lang="ru-RU" dirty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03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 тур  Игра «Опасно – не опасно!»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4" descr="C:\Users\User\Desktop\Новая папка\1496239_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33354"/>
            <a:ext cx="3384376" cy="391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8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«Опасно – не опасно!»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User\Desktop\Новая папка\7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6" t="35723" r="3867" b="36188"/>
          <a:stretch/>
        </p:blipFill>
        <p:spPr bwMode="auto">
          <a:xfrm>
            <a:off x="2623459" y="2090363"/>
            <a:ext cx="4032448" cy="368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«Опасно – не опасно!»</a:t>
            </a:r>
            <a:endParaRPr lang="ru-RU" dirty="0"/>
          </a:p>
        </p:txBody>
      </p:sp>
      <p:pic>
        <p:nvPicPr>
          <p:cNvPr id="5" name="Picture 2" descr="C:\Users\User\Pictures\картинки игрушки\игрушки - копия - копия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44824"/>
            <a:ext cx="3070523" cy="358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9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«Опасно – не опасно!»</a:t>
            </a:r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5" t="68920" r="3867" b="3056"/>
          <a:stretch/>
        </p:blipFill>
        <p:spPr bwMode="auto">
          <a:xfrm>
            <a:off x="2627784" y="1916832"/>
            <a:ext cx="3744416" cy="3354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256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«Опасно – не опасно!»</a:t>
            </a:r>
            <a:endParaRPr lang="ru-RU" dirty="0"/>
          </a:p>
        </p:txBody>
      </p:sp>
      <p:pic>
        <p:nvPicPr>
          <p:cNvPr id="6" name="Picture 5" descr="C:\Users\User\Desktop\Новая папка\96958_html_33fe273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5" t="74153" r="66716" b="2300"/>
          <a:stretch/>
        </p:blipFill>
        <p:spPr bwMode="auto">
          <a:xfrm>
            <a:off x="2987824" y="1844824"/>
            <a:ext cx="342107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17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«Опасно – не опасно!»</a:t>
            </a:r>
            <a:endParaRPr lang="ru-RU" dirty="0"/>
          </a:p>
        </p:txBody>
      </p:sp>
      <p:pic>
        <p:nvPicPr>
          <p:cNvPr id="1027" name="Picture 3" descr="C:\Users\User\Pictures\картинки игрушки\Без названия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76872"/>
            <a:ext cx="444649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33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</TotalTime>
  <Words>573</Words>
  <Application>Microsoft Office PowerPoint</Application>
  <PresentationFormat>Экран (4:3)</PresentationFormat>
  <Paragraphs>87</Paragraphs>
  <Slides>29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Викторина для детей старшего дошкольного возраста «Один дома»</vt:lpstr>
      <vt:lpstr>1 тур Разминка  «Доскажи словечко!»</vt:lpstr>
      <vt:lpstr>Для педагога/ родителя</vt:lpstr>
      <vt:lpstr>2 тур  Игра «Опасно – не опасно!»</vt:lpstr>
      <vt:lpstr>«Опасно – не опасно!»</vt:lpstr>
      <vt:lpstr> «Опасно – не опасно!»</vt:lpstr>
      <vt:lpstr>«Опасно – не опасно!»</vt:lpstr>
      <vt:lpstr>«Опасно – не опасно!»</vt:lpstr>
      <vt:lpstr>«Опасно – не опасно!»</vt:lpstr>
      <vt:lpstr>«Опасно – не опасно!»</vt:lpstr>
      <vt:lpstr>«Опасно – не опасно!»</vt:lpstr>
      <vt:lpstr>«Опасно – не опасно!»</vt:lpstr>
      <vt:lpstr>Для педагога/родителя</vt:lpstr>
      <vt:lpstr>Игра «Третий лишний» </vt:lpstr>
      <vt:lpstr>Игра «Третий лишний»</vt:lpstr>
      <vt:lpstr>Игра «Третий лишний»</vt:lpstr>
      <vt:lpstr>Игра «Третий лишний» </vt:lpstr>
      <vt:lpstr>«Третий лишний»</vt:lpstr>
      <vt:lpstr>Физкультминутка</vt:lpstr>
      <vt:lpstr>Для педагога/родителя</vt:lpstr>
      <vt:lpstr>3 тур Конкурс «Собери картинку»</vt:lpstr>
      <vt:lpstr>3 тур «Собери картинку»</vt:lpstr>
      <vt:lpstr>3 тур «Собери картинку»</vt:lpstr>
      <vt:lpstr>3 тур «Собери картинку»</vt:lpstr>
      <vt:lpstr>Для педагога/родителя</vt:lpstr>
      <vt:lpstr>Для воспитателя/родителя «Помоги сказочным героям»</vt:lpstr>
      <vt:lpstr>Телефоны служб спасения </vt:lpstr>
      <vt:lpstr>Единый телефон  службы спасения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для детей старшего дошкольного возраста «Один дома»</dc:title>
  <dc:creator>User</dc:creator>
  <cp:lastModifiedBy>User</cp:lastModifiedBy>
  <cp:revision>24</cp:revision>
  <dcterms:created xsi:type="dcterms:W3CDTF">2022-02-27T07:58:43Z</dcterms:created>
  <dcterms:modified xsi:type="dcterms:W3CDTF">2023-04-11T16:17:32Z</dcterms:modified>
</cp:coreProperties>
</file>