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80" r:id="rId13"/>
    <p:sldId id="281" r:id="rId14"/>
    <p:sldId id="291" r:id="rId15"/>
    <p:sldId id="287" r:id="rId16"/>
    <p:sldId id="288" r:id="rId17"/>
    <p:sldId id="289" r:id="rId18"/>
    <p:sldId id="290" r:id="rId19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434" autoAdjust="0"/>
  </p:normalViewPr>
  <p:slideViewPr>
    <p:cSldViewPr>
      <p:cViewPr varScale="1">
        <p:scale>
          <a:sx n="88" d="100"/>
          <a:sy n="88" d="100"/>
        </p:scale>
        <p:origin x="-131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5A4CF-7971-49D8-8727-74C3263B3311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873C3-3B80-4E49-83B7-75D49BB3F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6254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CC662-8573-492F-AD83-794261807AA4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D9D94-5F72-43F2-9196-81DFFE0FB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574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D9D94-5F72-43F2-9196-81DFFE0FB3C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534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9E432-1C4F-4C97-8BA5-1BB98839B736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C8429-9DB1-436C-B278-FD6AD43E0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848872" cy="677937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формы</a:t>
            </a:r>
            <a:b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методы взаимодействия с родителями обучающихся с ОВЗ в 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920525"/>
            <a:ext cx="4248472" cy="17064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связи школы и семьи</a:t>
            </a:r>
          </a:p>
          <a:p>
            <a:pPr algn="ctr"/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840000">
            <a:off x="2122118" y="2846556"/>
            <a:ext cx="484632" cy="978408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60000">
            <a:off x="4237670" y="2882252"/>
            <a:ext cx="484632" cy="978408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-780000">
            <a:off x="6345908" y="2844436"/>
            <a:ext cx="484632" cy="978408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35862" y="3939905"/>
            <a:ext cx="2088232" cy="10732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01154" y="3939905"/>
            <a:ext cx="1624188" cy="10732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рупповые </a:t>
            </a:r>
            <a:endParaRPr lang="ru-RU" dirty="0"/>
          </a:p>
          <a:p>
            <a:pPr algn="ctr"/>
            <a:endParaRPr lang="ru-RU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02403" y="3939904"/>
            <a:ext cx="2238340" cy="10732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Коллективные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613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764704"/>
            <a:ext cx="5652628" cy="12744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формы 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взаимодействия с родителями 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</a:endParaRPr>
          </a:p>
          <a:p>
            <a:pPr algn="ctr"/>
            <a:endParaRPr lang="ru-RU" sz="32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2123728" y="2276872"/>
            <a:ext cx="484632" cy="97840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516216" y="2276872"/>
            <a:ext cx="484632" cy="97840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27000">
              <a:schemeClr val="accent4">
                <a:lumMod val="60000"/>
                <a:lumOff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99592" y="3965928"/>
            <a:ext cx="3384376" cy="17673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традиционные 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148064" y="3965928"/>
            <a:ext cx="3508968" cy="174365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986527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1760" y="1063109"/>
            <a:ext cx="4779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традиционные формы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772817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беседы, посещение на дому, консультации,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родительский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лекторий, родительские собрания, совместная досуговая деятельность, конференции, информационные стенды для родителей, работа с родителями, входящими в состав государственно- общественного управления школой, профориентационная работа с родителями. 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13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9581" y="883722"/>
            <a:ext cx="34445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Инновационные формы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427188"/>
            <a:ext cx="756084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круглый стол, создание сайта образовательного учреждения, создание 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школьной газеты «Школьный 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информационный 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калейдоскоп", совместные 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 и прогулки, Малые Семейные 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Советы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4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827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5911983" y="3363921"/>
            <a:ext cx="978408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3491880" y="4489120"/>
            <a:ext cx="484632" cy="97840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2290761" y="3363921"/>
            <a:ext cx="978408" cy="484632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>
            <a:off x="4401460" y="2043170"/>
            <a:ext cx="484632" cy="978408"/>
          </a:xfrm>
          <a:prstGeom prst="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72394" y="1340768"/>
            <a:ext cx="31277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74295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Курский государственный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 А.С.Пушкина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00695" y="3057399"/>
            <a:ext cx="2639857" cy="1182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74295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Курский государственный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74295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 кукол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06426" y="5515064"/>
            <a:ext cx="3914492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Дворец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молодежи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3068960"/>
            <a:ext cx="2376264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Кинотеатр им. Щепкина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06426" y="100927"/>
            <a:ext cx="6245894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Социальные связи семьи и школы</a:t>
            </a:r>
          </a:p>
        </p:txBody>
      </p:sp>
      <p:sp>
        <p:nvSpPr>
          <p:cNvPr id="23" name="Овал 22"/>
          <p:cNvSpPr/>
          <p:nvPr/>
        </p:nvSpPr>
        <p:spPr>
          <a:xfrm>
            <a:off x="3377240" y="3135899"/>
            <a:ext cx="2448272" cy="136807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ОКОУ</a:t>
            </a:r>
          </a:p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–интернат 	</a:t>
            </a:r>
            <a:r>
              <a:rPr lang="ru-RU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5»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340880" y="4489120"/>
            <a:ext cx="484632" cy="97840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5420640"/>
            <a:ext cx="331236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Курский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государственный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цирк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52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2270" y="690047"/>
            <a:ext cx="8770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Цели 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работы Малого Семейного Совета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484784"/>
            <a:ext cx="7344816" cy="5503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Психологическая и информационная поддержка родителей воспитывающих детей с ОВЗ, детей – инвалидов.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Помощь семье в решении эмоциональных проблем в развитии ребенка.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детей социальной компетентности, расширение запаса представлений об окружающем мире, интеграция семьи в общество.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084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41823"/>
            <a:ext cx="7560840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747979"/>
            <a:ext cx="4572000" cy="50121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Гражданско-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патриотическое воспитание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 классы</a:t>
            </a:r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Нравственно-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этическое воспитание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Семейное воспитание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Социализация обучающихся с ОВЗ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досуговой деятельности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Профориентационное  направление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 психологические аспекты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ребенка с ОВЗ в семье и школе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678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536365"/>
            <a:ext cx="5680670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 направления</a:t>
            </a: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Малого Семейного Совета: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66773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1187706"/>
              </p:ext>
            </p:extLst>
          </p:nvPr>
        </p:nvGraphicFramePr>
        <p:xfrm>
          <a:off x="539552" y="1681076"/>
          <a:ext cx="8147248" cy="4815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6812"/>
                <a:gridCol w="2036812"/>
                <a:gridCol w="2036812"/>
                <a:gridCol w="2036812"/>
              </a:tblGrid>
              <a:tr h="380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2013-2014уч.год</a:t>
                      </a:r>
                      <a:endParaRPr lang="ru-RU" sz="18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 уч.год</a:t>
                      </a:r>
                      <a:endParaRPr lang="ru-RU" sz="18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2015-2016уч.год</a:t>
                      </a:r>
                      <a:endParaRPr lang="ru-RU" sz="18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60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Посещаемость учащимися школы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417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Посещаемость родителями родительских собраний</a:t>
                      </a:r>
                      <a:endParaRPr lang="ru-RU" sz="18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763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Посещаемость родителей общешкольных родительских собраний</a:t>
                      </a:r>
                      <a:endParaRPr lang="ru-RU" sz="18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80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8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5048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51720" y="858322"/>
            <a:ext cx="5853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 работы с родителями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59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348880"/>
            <a:ext cx="7473462" cy="92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419225" algn="l"/>
              </a:tabLst>
            </a:pP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4274515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1560" y="1196752"/>
            <a:ext cx="792088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«Для успешной работы педагога с родителями нужно четко помнить, что ребенок- есть продукт собственной семьи. А семьи, к сожалению, бывают разными» ( 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А.Шаталов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" tmFilter="0, 0; 0.125,0.2665; 0.25,0.4; 0.375,0.465; 0.5,0.5;  0.625,0.535; 0.75,0.6; 0.875,0.7335; 1,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620688"/>
            <a:ext cx="5544616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проблемы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628800"/>
            <a:ext cx="813690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Сотрудничество педагога и родителей  всегда представляло собой полиаспектную, многоуровневую проблему. У родителей в большинстве случаев формируются  искажённые установки на  учебно- воспитательный процесс  и процесс продуктивного интеракционирования в целом. Тем самым между педагогом и родителями  формируется  позиция латентной конфронтации: кто кому должен, кто кому обязан, кто прав, а кто виноват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И 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сегодняшний день мы сталкиваемся с такой ситуацией, когда школа является главным ответчиком за все неудачи в учебно- воспитательном процессе. Такой подход к оценке деятельности школы ставит педагога перед необходимостью пересмотра некоторых позиций взаимодействий  с родителями. Главное , чтобы эти взаимодействия не противоречили друг другу, а учителя и родители  рассматривались  как партнёры в рамках целостного процесса социализации ребёнка. </a:t>
            </a: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601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3062" y="465435"/>
            <a:ext cx="5593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организации работы с семьями воспитанников коррекционной школы-интерната нужно обязательно учитывать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2132856"/>
            <a:ext cx="518457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психофизические особенности учащихся: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положение в семье;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особенности методов воспитания и обучения детей с проблемами в развитии;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интересы и желания родителей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жизненный опыт родителей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 положение, культурный уровень и бытовые условия каждой семьи;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удаленность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места жительства семей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019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86274"/>
            <a:ext cx="7848872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Факторы препятствующие эффективному сотрудничеству с родителями: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916832"/>
            <a:ext cx="7272808" cy="4314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Закрытость, замкнутость, либо повышенная импульсивность родителей</a:t>
            </a:r>
            <a:endParaRPr lang="ru-RU" sz="28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Завышенные требования к работе педагога по осуществлению им учебно- воспитательного процесса</a:t>
            </a:r>
            <a:endParaRPr lang="ru-RU" sz="28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Ожидание быстрого положительного результата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457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152993"/>
            <a:ext cx="7344816" cy="515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у родителей ответственность за будущее своего ребенка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Создать единое педагогическое пространство в школе и за ее пределами для гармоничного формирования личности ребенка под влиянием единых воспитательных требований.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Повышать компетентность родителей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обучения и  воспитания детей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Вовлекать родителей в процесс организации воспитывающей деятельности.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Оказывать семьям психолого- педагогическую помощь</a:t>
            </a:r>
            <a:endParaRPr lang="ru-RU" sz="24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03046" y="437497"/>
            <a:ext cx="1901002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120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124744"/>
            <a:ext cx="7488832" cy="5954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 Слово- дело великое. Великое потому, что словом можно соединить людей, словом можно и разъединить их, словом можно служить любви, словом же можно служить вражде и ненависти. Берегись такого слова, которое разъединяет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людей» </a:t>
            </a:r>
            <a:r>
              <a:rPr lang="ru-RU" sz="36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Л.Н.Толстой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004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1292077"/>
            <a:ext cx="6552728" cy="560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 нужна поддержка и совет. Создайте необходимые условия для общения.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старайтесь назидать и поучать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Давайте возможность высказаться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Разговор с родителями не должен стать достоянием общественности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говорите родителю о его ребенке только плохое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Родители, принимающие активное участие в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жизни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класса, должны быть отмечены классным руководителем и администрацией школы.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40122"/>
            <a:ext cx="6984776" cy="1051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эффективного взаимодействия классного руководителя с семьями: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143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692696"/>
            <a:ext cx="4608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Направления работы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1484784"/>
            <a:ext cx="5094312" cy="4512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923925" algn="l"/>
              </a:tabLst>
            </a:pPr>
            <a:r>
              <a:rPr lang="ru-RU" sz="28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Информационно- аналитическое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923925" algn="l"/>
              </a:tabLst>
            </a:pPr>
            <a:r>
              <a:rPr lang="ru-RU" sz="28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 педагогическое просвещение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923925" algn="l"/>
              </a:tabLst>
            </a:pPr>
            <a:r>
              <a:rPr lang="ru-RU" sz="28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Досуговое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"/>
              <a:tabLst>
                <a:tab pos="923925" algn="l"/>
              </a:tabLst>
            </a:pPr>
            <a:r>
              <a:rPr lang="ru-RU" sz="28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родителей в государственно- общественном управлении школой</a:t>
            </a:r>
          </a:p>
        </p:txBody>
      </p:sp>
    </p:spTree>
    <p:extLst>
      <p:ext uri="{BB962C8B-B14F-4D97-AF65-F5344CB8AC3E}">
        <p14:creationId xmlns:p14="http://schemas.microsoft.com/office/powerpoint/2010/main" xmlns="" val="1663980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cd9ac2bccd521e56c23dfab429231491ae4bb6"/>
</p:tagLst>
</file>

<file path=ppt/theme/theme1.xml><?xml version="1.0" encoding="utf-8"?>
<a:theme xmlns:a="http://schemas.openxmlformats.org/drawingml/2006/main" name="reading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reading</Template>
  <TotalTime>602</TotalTime>
  <Words>650</Words>
  <Application>Microsoft Office PowerPoint</Application>
  <PresentationFormat>Экран (4:3)</PresentationFormat>
  <Paragraphs>94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reading</vt:lpstr>
      <vt:lpstr>   Инновационные формы  и методы взаимодействия с родителями обучающихся с ОВЗ в ДОУ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формы  и методы взаимодействия с родителями обучающихся с ОВЗ в ОО</dc:title>
  <dc:creator>Сергей</dc:creator>
  <cp:lastModifiedBy>Мальвина</cp:lastModifiedBy>
  <cp:revision>54</cp:revision>
  <dcterms:created xsi:type="dcterms:W3CDTF">2016-02-03T17:37:29Z</dcterms:created>
  <dcterms:modified xsi:type="dcterms:W3CDTF">2024-11-22T07:47:06Z</dcterms:modified>
</cp:coreProperties>
</file>