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1" r:id="rId4"/>
    <p:sldId id="260" r:id="rId5"/>
    <p:sldId id="263" r:id="rId6"/>
    <p:sldId id="264" r:id="rId7"/>
    <p:sldId id="272" r:id="rId8"/>
    <p:sldId id="267" r:id="rId9"/>
    <p:sldId id="271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5CFD9-AF1C-404D-9E55-A882FE66AE7B}" type="datetimeFigureOut">
              <a:rPr lang="ru-RU" smtClean="0"/>
              <a:pPr/>
              <a:t>13.11.2024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6CEED-B356-4BB0-9B46-CF57E0648E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5CFD9-AF1C-404D-9E55-A882FE66AE7B}" type="datetimeFigureOut">
              <a:rPr lang="ru-RU" smtClean="0"/>
              <a:pPr/>
              <a:t>13.11.2024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6CEED-B356-4BB0-9B46-CF57E0648E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5CFD9-AF1C-404D-9E55-A882FE66AE7B}" type="datetimeFigureOut">
              <a:rPr lang="ru-RU" smtClean="0"/>
              <a:pPr/>
              <a:t>13.11.2024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6CEED-B356-4BB0-9B46-CF57E0648E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5CFD9-AF1C-404D-9E55-A882FE66AE7B}" type="datetimeFigureOut">
              <a:rPr lang="ru-RU" smtClean="0"/>
              <a:pPr/>
              <a:t>13.11.2024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6CEED-B356-4BB0-9B46-CF57E0648E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5CFD9-AF1C-404D-9E55-A882FE66AE7B}" type="datetimeFigureOut">
              <a:rPr lang="ru-RU" smtClean="0"/>
              <a:pPr/>
              <a:t>13.11.2024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6CEED-B356-4BB0-9B46-CF57E0648E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5CFD9-AF1C-404D-9E55-A882FE66AE7B}" type="datetimeFigureOut">
              <a:rPr lang="ru-RU" smtClean="0"/>
              <a:pPr/>
              <a:t>13.11.2024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6CEED-B356-4BB0-9B46-CF57E0648E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5CFD9-AF1C-404D-9E55-A882FE66AE7B}" type="datetimeFigureOut">
              <a:rPr lang="ru-RU" smtClean="0"/>
              <a:pPr/>
              <a:t>13.11.2024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6CEED-B356-4BB0-9B46-CF57E0648E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5CFD9-AF1C-404D-9E55-A882FE66AE7B}" type="datetimeFigureOut">
              <a:rPr lang="ru-RU" smtClean="0"/>
              <a:pPr/>
              <a:t>13.11.2024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6CEED-B356-4BB0-9B46-CF57E0648E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5CFD9-AF1C-404D-9E55-A882FE66AE7B}" type="datetimeFigureOut">
              <a:rPr lang="ru-RU" smtClean="0"/>
              <a:pPr/>
              <a:t>13.11.2024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6CEED-B356-4BB0-9B46-CF57E0648E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5CFD9-AF1C-404D-9E55-A882FE66AE7B}" type="datetimeFigureOut">
              <a:rPr lang="ru-RU" smtClean="0"/>
              <a:pPr/>
              <a:t>13.11.2024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6CEED-B356-4BB0-9B46-CF57E0648E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5CFD9-AF1C-404D-9E55-A882FE66AE7B}" type="datetimeFigureOut">
              <a:rPr lang="ru-RU" smtClean="0"/>
              <a:pPr/>
              <a:t>13.11.2024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F26CEED-B356-4BB0-9B46-CF57E0648E6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AD5CFD9-AF1C-404D-9E55-A882FE66AE7B}" type="datetimeFigureOut">
              <a:rPr lang="ru-RU" smtClean="0"/>
              <a:pPr/>
              <a:t>13.11.2024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F26CEED-B356-4BB0-9B46-CF57E0648E61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2520279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rgbClr val="002060"/>
                </a:solidFill>
              </a:rPr>
              <a:t>МБДОУ №24 «Космос»</a:t>
            </a:r>
            <a:br>
              <a:rPr lang="ru-RU" sz="4800" dirty="0" smtClean="0">
                <a:solidFill>
                  <a:srgbClr val="002060"/>
                </a:solidFill>
              </a:rPr>
            </a:br>
            <a:r>
              <a:rPr lang="ru-RU" sz="4800" dirty="0" smtClean="0">
                <a:solidFill>
                  <a:srgbClr val="002060"/>
                </a:solidFill>
              </a:rPr>
              <a:t>группа №10 «Космодром»</a:t>
            </a:r>
            <a:endParaRPr lang="ru-RU" sz="4800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789040"/>
            <a:ext cx="6400800" cy="1849760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Воспитатели: Е.Ю. Ермоленко </a:t>
            </a:r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                                Л.В. Комнацкая </a:t>
            </a:r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         Логопед: М.А. Крюкова 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139099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79208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Спасибо за внимание!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242" name="Picture 2" descr="C:\Users\Елена\Desktop\Новая папка (3)\IMG-e961e1c523f3db2842b8edd5a8f4d652-V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4" y="1459211"/>
            <a:ext cx="3671664" cy="48955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Елена\Desktop\Новая папка (3)\IMG-fc99674c239888eb1fa863f6afb70555-V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04792" y="1484784"/>
            <a:ext cx="3652484" cy="486997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3486488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/>
              <a:t>«Коррекционный круг»</a:t>
            </a:r>
            <a:endParaRPr lang="ru-RU" sz="3600" b="1" dirty="0"/>
          </a:p>
        </p:txBody>
      </p:sp>
      <p:pic>
        <p:nvPicPr>
          <p:cNvPr id="1027" name="Picture 3" descr="C:\Users\Елена\Desktop\Новая папка (3)\IMG_20190125_16384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702" y="2348880"/>
            <a:ext cx="4968552" cy="37264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980728"/>
            <a:ext cx="3276364" cy="436848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81070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9208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Словесные игры с массажными мячами 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C:\Users\Елена\Desktop\Новая папка (3)\IMG-2d436a00da1d9e94dcd8da01b6b9e3cf-V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528" y="1484784"/>
            <a:ext cx="3614192" cy="481892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Елена\Desktop\Новая папка (3)\IMG_20190125_16393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39952" y="1844824"/>
            <a:ext cx="4768784" cy="35765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672086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5212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</a:rPr>
              <a:t>Индивидуальная работа по заданию учителя логопеда</a:t>
            </a:r>
            <a:endParaRPr lang="ru-RU" sz="3600" b="1" dirty="0">
              <a:solidFill>
                <a:srgbClr val="00B050"/>
              </a:solidFill>
            </a:endParaRPr>
          </a:p>
        </p:txBody>
      </p:sp>
      <p:pic>
        <p:nvPicPr>
          <p:cNvPr id="4098" name="Picture 2" descr="C:\Users\Елена\Desktop\Новая папка (3)\IMG_20190125_16414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23424"/>
            <a:ext cx="4320480" cy="32403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Елена\Desktop\Новая папка (3)\IMG-d99959d43e847901f8a925c77d5800c3-V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8200" y="2623344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0632755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C000"/>
                </a:solidFill>
              </a:rPr>
              <a:t>Дополнительное образование</a:t>
            </a:r>
            <a:endParaRPr lang="ru-RU" sz="3600" b="1" dirty="0">
              <a:solidFill>
                <a:srgbClr val="FFC000"/>
              </a:solidFill>
            </a:endParaRPr>
          </a:p>
        </p:txBody>
      </p:sp>
      <p:pic>
        <p:nvPicPr>
          <p:cNvPr id="7170" name="Picture 2" descr="C:\Users\Елена\Desktop\Новая папка (3)\IMG-3f05a1203e54e7e8e76560c3375b8f8e-V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420888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Елена\Desktop\Новая папка (3)\IMG-d5e225a3036e6a4169defe816b417f90-V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780928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7549663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5212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</a:rPr>
              <a:t>Совместная деятельность во второй половине дня</a:t>
            </a:r>
            <a:endParaRPr lang="ru-RU" sz="3600" b="1" dirty="0">
              <a:solidFill>
                <a:srgbClr val="00B050"/>
              </a:solidFill>
            </a:endParaRPr>
          </a:p>
        </p:txBody>
      </p:sp>
      <p:pic>
        <p:nvPicPr>
          <p:cNvPr id="8194" name="Picture 2" descr="C:\Users\Елена\Desktop\Новая папка (3)\IMG_20181101_16053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528" y="1916832"/>
            <a:ext cx="4500563" cy="337542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Елена\Desktop\Новая папка (3)\IMG_20181119_09515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05809" y="1920875"/>
            <a:ext cx="3323382" cy="44338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3944750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64096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rgbClr val="002060"/>
                </a:solidFill>
              </a:rPr>
              <a:t>Проект «Выходного дня»</a:t>
            </a:r>
            <a:endParaRPr lang="ru-RU" sz="4000" dirty="0">
              <a:solidFill>
                <a:srgbClr val="002060"/>
              </a:solidFill>
            </a:endParaRPr>
          </a:p>
        </p:txBody>
      </p:sp>
      <p:pic>
        <p:nvPicPr>
          <p:cNvPr id="2050" name="Picture 2" descr="E:\Буклет\IMG_20181103_14294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3" y="2204864"/>
            <a:ext cx="4512501" cy="3384376"/>
          </a:xfrm>
          <a:prstGeom prst="rect">
            <a:avLst/>
          </a:prstGeom>
          <a:noFill/>
        </p:spPr>
      </p:pic>
      <p:pic>
        <p:nvPicPr>
          <p:cNvPr id="2052" name="Picture 4" descr="E:\Буклет\IMG_20181103_13090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478179"/>
            <a:ext cx="3600400" cy="48005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</a:rPr>
              <a:t>Конкурс «Юные знатоки Олимпиады»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Users\cosmos\Desktop\благодарственные письма детям\Scan_20181228_003152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2348880"/>
            <a:ext cx="1864043" cy="2592288"/>
          </a:xfrm>
          <a:prstGeom prst="rect">
            <a:avLst/>
          </a:prstGeom>
          <a:noFill/>
        </p:spPr>
      </p:pic>
      <p:pic>
        <p:nvPicPr>
          <p:cNvPr id="1027" name="Picture 3" descr="C:\Users\cosmos\Desktop\благодарственные письма детям\Scan_20181228_003247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3357" y="1920875"/>
            <a:ext cx="3188286" cy="4433888"/>
          </a:xfrm>
          <a:prstGeom prst="rect">
            <a:avLst/>
          </a:prstGeom>
          <a:noFill/>
        </p:spPr>
      </p:pic>
      <p:pic>
        <p:nvPicPr>
          <p:cNvPr id="3" name="Picture 2" descr="C:\Users\cosmos\Desktop\благодарственные письма детям\Scan_20181228_00333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3728" y="2132856"/>
            <a:ext cx="2664295" cy="32241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0"/>
            <a:ext cx="7851648" cy="764704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Результаты диагностики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764704"/>
            <a:ext cx="8784976" cy="5832648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1800" i="1" dirty="0" smtClean="0"/>
              <a:t>«</a:t>
            </a:r>
            <a:r>
              <a:rPr lang="ru-RU" sz="1600" i="1" dirty="0" smtClean="0"/>
              <a:t>Социально-коммуникативное развитие» </a:t>
            </a:r>
          </a:p>
          <a:p>
            <a:pPr algn="l"/>
            <a:r>
              <a:rPr lang="ru-RU" sz="1600" i="1" dirty="0" smtClean="0"/>
              <a:t>- </a:t>
            </a:r>
            <a:r>
              <a:rPr lang="ru-RU" sz="1600" dirty="0" smtClean="0"/>
              <a:t>высоким уровнем обладают - 0 воспитанников (0 %) </a:t>
            </a:r>
            <a:r>
              <a:rPr lang="ru-RU" sz="1600" dirty="0" smtClean="0">
                <a:solidFill>
                  <a:srgbClr val="FF0000"/>
                </a:solidFill>
              </a:rPr>
              <a:t>- 6 (40 %)</a:t>
            </a:r>
            <a:endParaRPr lang="ru-RU" sz="1600" dirty="0" smtClean="0"/>
          </a:p>
          <a:p>
            <a:pPr algn="l">
              <a:buFontTx/>
              <a:buChar char="-"/>
            </a:pPr>
            <a:r>
              <a:rPr lang="ru-RU" sz="1600" dirty="0" smtClean="0"/>
              <a:t>-со средним уровнем развития- 15 воспитанников (83 %) </a:t>
            </a:r>
            <a:r>
              <a:rPr lang="ru-RU" sz="1600" dirty="0" smtClean="0">
                <a:solidFill>
                  <a:srgbClr val="FF0000"/>
                </a:solidFill>
              </a:rPr>
              <a:t>- 9 (60%)</a:t>
            </a:r>
            <a:endParaRPr lang="ru-RU" sz="1600" dirty="0" smtClean="0"/>
          </a:p>
          <a:p>
            <a:pPr algn="l">
              <a:buFontTx/>
              <a:buChar char="-"/>
            </a:pPr>
            <a:r>
              <a:rPr lang="ru-RU" sz="1600" dirty="0" smtClean="0"/>
              <a:t> -с низким уровнем- 3 воспитанников (17%) </a:t>
            </a:r>
            <a:r>
              <a:rPr lang="ru-RU" sz="1600" dirty="0" smtClean="0">
                <a:solidFill>
                  <a:srgbClr val="FF0000"/>
                </a:solidFill>
              </a:rPr>
              <a:t>- 0</a:t>
            </a:r>
            <a:endParaRPr lang="ru-RU" sz="1600" dirty="0" smtClean="0"/>
          </a:p>
          <a:p>
            <a:pPr algn="l"/>
            <a:r>
              <a:rPr lang="ru-RU" sz="1600" i="1" dirty="0" smtClean="0"/>
              <a:t>«Познавательное развитие»</a:t>
            </a:r>
          </a:p>
          <a:p>
            <a:pPr algn="l"/>
            <a:r>
              <a:rPr lang="ru-RU" sz="1600" dirty="0" smtClean="0"/>
              <a:t>- высоким уровнем обладают 0 воспитанников (0 %) </a:t>
            </a:r>
            <a:r>
              <a:rPr lang="ru-RU" sz="1600" dirty="0" smtClean="0">
                <a:solidFill>
                  <a:srgbClr val="FF0000"/>
                </a:solidFill>
              </a:rPr>
              <a:t>- 5 (33%)</a:t>
            </a:r>
            <a:endParaRPr lang="ru-RU" sz="1600" dirty="0" smtClean="0"/>
          </a:p>
          <a:p>
            <a:pPr algn="l"/>
            <a:r>
              <a:rPr lang="ru-RU" sz="1600" dirty="0" smtClean="0"/>
              <a:t>- со средним уровнем развития- 11  воспитанников (61 %) </a:t>
            </a:r>
            <a:r>
              <a:rPr lang="ru-RU" sz="1600" dirty="0" smtClean="0">
                <a:solidFill>
                  <a:srgbClr val="FF0000"/>
                </a:solidFill>
              </a:rPr>
              <a:t>- 10 (67%)</a:t>
            </a:r>
            <a:endParaRPr lang="ru-RU" sz="1600" dirty="0" smtClean="0"/>
          </a:p>
          <a:p>
            <a:pPr algn="l">
              <a:buFontTx/>
              <a:buChar char="-"/>
            </a:pPr>
            <a:r>
              <a:rPr lang="ru-RU" sz="1600" dirty="0" smtClean="0"/>
              <a:t>с низким уровнем развития-  7  воспитанников (39 %) </a:t>
            </a:r>
            <a:r>
              <a:rPr lang="ru-RU" sz="1600" dirty="0" smtClean="0">
                <a:solidFill>
                  <a:srgbClr val="FF0000"/>
                </a:solidFill>
              </a:rPr>
              <a:t>- 0</a:t>
            </a:r>
            <a:endParaRPr lang="ru-RU" sz="1600" dirty="0" smtClean="0"/>
          </a:p>
          <a:p>
            <a:pPr algn="l"/>
            <a:r>
              <a:rPr lang="ru-RU" sz="1600" i="1" dirty="0" smtClean="0"/>
              <a:t>«Речевое развитие»</a:t>
            </a:r>
            <a:endParaRPr lang="ru-RU" sz="1600" dirty="0" smtClean="0"/>
          </a:p>
          <a:p>
            <a:pPr algn="l"/>
            <a:r>
              <a:rPr lang="ru-RU" sz="1600" i="1" dirty="0" smtClean="0"/>
              <a:t> -  </a:t>
            </a:r>
            <a:r>
              <a:rPr lang="ru-RU" sz="1600" dirty="0" smtClean="0"/>
              <a:t>высоким уровнем обладают 0 воспитанников (0 %) </a:t>
            </a:r>
            <a:r>
              <a:rPr lang="ru-RU" sz="1600" dirty="0" smtClean="0">
                <a:solidFill>
                  <a:srgbClr val="FF0000"/>
                </a:solidFill>
              </a:rPr>
              <a:t>- 12 (80%)</a:t>
            </a:r>
            <a:endParaRPr lang="ru-RU" sz="1600" dirty="0" smtClean="0"/>
          </a:p>
          <a:p>
            <a:pPr algn="l">
              <a:buFontTx/>
              <a:buChar char="-"/>
            </a:pPr>
            <a:r>
              <a:rPr lang="ru-RU" sz="1600" dirty="0" smtClean="0"/>
              <a:t>- со средним уровнем развития-  7 воспитанников (67 %) </a:t>
            </a:r>
            <a:r>
              <a:rPr lang="ru-RU" sz="1600" dirty="0" smtClean="0">
                <a:solidFill>
                  <a:srgbClr val="FF0000"/>
                </a:solidFill>
              </a:rPr>
              <a:t>- 3 (20%)</a:t>
            </a:r>
            <a:endParaRPr lang="ru-RU" sz="1600" dirty="0" smtClean="0"/>
          </a:p>
          <a:p>
            <a:pPr algn="l">
              <a:buFontTx/>
              <a:buChar char="-"/>
            </a:pPr>
            <a:r>
              <a:rPr lang="ru-RU" sz="1600" dirty="0" smtClean="0"/>
              <a:t>- с низким уровнем развития  10  воспитанников (33 %) </a:t>
            </a:r>
            <a:r>
              <a:rPr lang="ru-RU" sz="1600" dirty="0" smtClean="0">
                <a:solidFill>
                  <a:srgbClr val="FF0000"/>
                </a:solidFill>
              </a:rPr>
              <a:t>- 0</a:t>
            </a:r>
          </a:p>
          <a:p>
            <a:pPr algn="l"/>
            <a:r>
              <a:rPr lang="ru-RU" sz="1600" i="1" dirty="0" smtClean="0"/>
              <a:t>«Художественно-эстетическое развитие»</a:t>
            </a:r>
            <a:r>
              <a:rPr lang="ru-RU" sz="1600" dirty="0" smtClean="0"/>
              <a:t> </a:t>
            </a:r>
          </a:p>
          <a:p>
            <a:pPr algn="l"/>
            <a:r>
              <a:rPr lang="ru-RU" sz="1600" dirty="0" smtClean="0"/>
              <a:t>- высоким уровнем обладают 0 воспитанников (0 %) – 8 </a:t>
            </a:r>
            <a:r>
              <a:rPr lang="ru-RU" sz="1600" dirty="0" smtClean="0">
                <a:solidFill>
                  <a:srgbClr val="FF0000"/>
                </a:solidFill>
              </a:rPr>
              <a:t>(53%)</a:t>
            </a:r>
          </a:p>
          <a:p>
            <a:pPr algn="l"/>
            <a:r>
              <a:rPr lang="ru-RU" sz="1600" dirty="0" smtClean="0"/>
              <a:t>- со средним уровнем развития-  15  воспитанников (83%)  -</a:t>
            </a:r>
            <a:r>
              <a:rPr lang="ru-RU" sz="1600" dirty="0" smtClean="0">
                <a:solidFill>
                  <a:srgbClr val="FF0000"/>
                </a:solidFill>
              </a:rPr>
              <a:t>7</a:t>
            </a:r>
            <a:r>
              <a:rPr lang="ru-RU" sz="1600" dirty="0" smtClean="0"/>
              <a:t> </a:t>
            </a:r>
            <a:r>
              <a:rPr lang="ru-RU" sz="1600" dirty="0" smtClean="0">
                <a:solidFill>
                  <a:srgbClr val="FF0000"/>
                </a:solidFill>
              </a:rPr>
              <a:t>(47%)</a:t>
            </a:r>
          </a:p>
          <a:p>
            <a:pPr algn="l"/>
            <a:r>
              <a:rPr lang="ru-RU" sz="1600" dirty="0" smtClean="0"/>
              <a:t>-с низким уровнем развития – 3  воспитанников (17%) </a:t>
            </a:r>
            <a:r>
              <a:rPr lang="ru-RU" sz="1600" dirty="0" smtClean="0">
                <a:solidFill>
                  <a:srgbClr val="FF0000"/>
                </a:solidFill>
              </a:rPr>
              <a:t>- 0</a:t>
            </a:r>
          </a:p>
          <a:p>
            <a:pPr algn="l"/>
            <a:r>
              <a:rPr lang="ru-RU" sz="1600" i="1" dirty="0" smtClean="0"/>
              <a:t>«Физическое развитие»</a:t>
            </a:r>
          </a:p>
          <a:p>
            <a:pPr algn="l"/>
            <a:r>
              <a:rPr lang="ru-RU" sz="1600" i="1" dirty="0" smtClean="0"/>
              <a:t> </a:t>
            </a:r>
            <a:r>
              <a:rPr lang="ru-RU" sz="1600" dirty="0" smtClean="0"/>
              <a:t>- высоким уровнем обладают 0 воспитанников (0 %) </a:t>
            </a:r>
            <a:r>
              <a:rPr lang="ru-RU" sz="1600" dirty="0" smtClean="0">
                <a:solidFill>
                  <a:srgbClr val="FF0000"/>
                </a:solidFill>
              </a:rPr>
              <a:t>13 (86%)</a:t>
            </a:r>
            <a:endParaRPr lang="ru-RU" sz="1600" dirty="0" smtClean="0"/>
          </a:p>
          <a:p>
            <a:pPr algn="l"/>
            <a:r>
              <a:rPr lang="ru-RU" sz="1600" dirty="0" smtClean="0"/>
              <a:t>- со средним уровнем развития – 12  воспитанников(67 %) – </a:t>
            </a:r>
            <a:r>
              <a:rPr lang="ru-RU" sz="1600" dirty="0" smtClean="0">
                <a:solidFill>
                  <a:srgbClr val="FF0000"/>
                </a:solidFill>
              </a:rPr>
              <a:t>2 (14%)</a:t>
            </a:r>
          </a:p>
          <a:p>
            <a:pPr algn="l"/>
            <a:r>
              <a:rPr lang="ru-RU" sz="1600" dirty="0" smtClean="0"/>
              <a:t>-с низким уровнем развития - 6 воспитанников (33%) – 2 - </a:t>
            </a:r>
            <a:r>
              <a:rPr lang="ru-RU" sz="1600" dirty="0" smtClean="0">
                <a:solidFill>
                  <a:srgbClr val="FF0000"/>
                </a:solidFill>
              </a:rPr>
              <a:t>0</a:t>
            </a:r>
          </a:p>
          <a:p>
            <a:pPr algn="l"/>
            <a:endParaRPr lang="ru-RU" sz="16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283</TotalTime>
  <Words>290</Words>
  <Application>Microsoft Office PowerPoint</Application>
  <PresentationFormat>Экран (4:3)</PresentationFormat>
  <Paragraphs>33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Поток</vt:lpstr>
      <vt:lpstr>МБДОУ №24 «Космос» группа №10 «Космодром»</vt:lpstr>
      <vt:lpstr>«Коррекционный круг»</vt:lpstr>
      <vt:lpstr>Словесные игры с массажными мячами </vt:lpstr>
      <vt:lpstr>Индивидуальная работа по заданию учителя логопеда</vt:lpstr>
      <vt:lpstr>Дополнительное образование</vt:lpstr>
      <vt:lpstr>Совместная деятельность во второй половине дня</vt:lpstr>
      <vt:lpstr>Проект «Выходного дня»</vt:lpstr>
      <vt:lpstr>Конкурс «Юные знатоки Олимпиады»</vt:lpstr>
      <vt:lpstr>Результаты диагностики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Ермоленко</dc:creator>
  <cp:lastModifiedBy>Мальвина</cp:lastModifiedBy>
  <cp:revision>20</cp:revision>
  <dcterms:created xsi:type="dcterms:W3CDTF">2019-01-27T13:47:40Z</dcterms:created>
  <dcterms:modified xsi:type="dcterms:W3CDTF">2024-11-13T14:33:34Z</dcterms:modified>
</cp:coreProperties>
</file>