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91" r:id="rId4"/>
    <p:sldId id="292" r:id="rId5"/>
    <p:sldId id="294" r:id="rId6"/>
    <p:sldId id="295" r:id="rId7"/>
    <p:sldId id="297" r:id="rId8"/>
    <p:sldId id="296" r:id="rId9"/>
    <p:sldId id="298" r:id="rId10"/>
    <p:sldId id="299" r:id="rId11"/>
    <p:sldId id="300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2" r:id="rId32"/>
    <p:sldId id="32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>
      <p:cViewPr varScale="1">
        <p:scale>
          <a:sx n="88" d="100"/>
          <a:sy n="88" d="100"/>
        </p:scale>
        <p:origin x="-131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0082D-69B1-4542-89A8-4C73413ECE41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6ED1-BE76-47A5-8C33-3D6936328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01417" y="528936"/>
            <a:ext cx="77724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spc="5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onstantia" pitchFamily="18" charset="0"/>
              </a:rPr>
              <a:t>Консультация для родителей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b="1" i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4941168"/>
            <a:ext cx="2984376" cy="1536576"/>
          </a:xfrm>
        </p:spPr>
        <p:txBody>
          <a:bodyPr>
            <a:normAutofit/>
          </a:bodyPr>
          <a:lstStyle/>
          <a:p>
            <a:pPr algn="l"/>
            <a:r>
              <a:rPr lang="ru-RU" sz="2000" i="1" dirty="0" smtClean="0">
                <a:solidFill>
                  <a:srgbClr val="7030A0"/>
                </a:solidFill>
                <a:latin typeface="Constantia" pitchFamily="18" charset="0"/>
              </a:rPr>
              <a:t>Воспитатель</a:t>
            </a:r>
          </a:p>
          <a:p>
            <a:pPr algn="l"/>
            <a:r>
              <a:rPr lang="ru-RU" sz="2000" i="1" dirty="0" smtClean="0">
                <a:solidFill>
                  <a:srgbClr val="7030A0"/>
                </a:solidFill>
                <a:latin typeface="Constantia" pitchFamily="18" charset="0"/>
              </a:rPr>
              <a:t>Ермоленко Е.Ю.</a:t>
            </a:r>
          </a:p>
          <a:p>
            <a:pPr algn="l"/>
            <a:r>
              <a:rPr lang="ru-RU" sz="2000" i="1" dirty="0" smtClean="0">
                <a:solidFill>
                  <a:srgbClr val="7030A0"/>
                </a:solidFill>
                <a:latin typeface="Constantia" pitchFamily="18" charset="0"/>
              </a:rPr>
              <a:t>Группа </a:t>
            </a:r>
            <a:r>
              <a:rPr lang="ru-RU" sz="2000" i="1" dirty="0" smtClean="0">
                <a:solidFill>
                  <a:srgbClr val="7030A0"/>
                </a:solidFill>
                <a:latin typeface="Constantia" pitchFamily="18" charset="0"/>
              </a:rPr>
              <a:t>«Космодром»</a:t>
            </a:r>
          </a:p>
          <a:p>
            <a:pPr algn="l"/>
            <a:r>
              <a:rPr lang="ru-RU" sz="2000" i="1" dirty="0" smtClean="0">
                <a:solidFill>
                  <a:srgbClr val="7030A0"/>
                </a:solidFill>
                <a:latin typeface="Constantia" pitchFamily="18" charset="0"/>
              </a:rPr>
              <a:t>МБДОУ №24 «Космос»</a:t>
            </a:r>
            <a:endParaRPr lang="ru-RU" sz="2000" i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Примеры упражнений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Карандаши-спортсмены</a:t>
            </a:r>
            <a:endParaRPr lang="ru-RU" sz="28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Положите на столе два карандаша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разного </a:t>
            </a:r>
            <a:r>
              <a:rPr lang="ru-RU" sz="2400" dirty="0"/>
              <a:t>цвета. Обозначьте линию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старта</a:t>
            </a:r>
            <a:r>
              <a:rPr lang="ru-RU" sz="2400" dirty="0"/>
              <a:t>, на которой находятся карандаши,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и </a:t>
            </a:r>
            <a:r>
              <a:rPr lang="ru-RU" sz="2400" dirty="0"/>
              <a:t>финиш, куда должны «прибежать»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карандаши </a:t>
            </a:r>
            <a:r>
              <a:rPr lang="ru-RU" sz="2400" dirty="0"/>
              <a:t>в процессе марафона.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Дуя </a:t>
            </a:r>
            <a:r>
              <a:rPr lang="ru-RU" sz="2400" dirty="0"/>
              <a:t>на карандаш по очереди с другим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игроком</a:t>
            </a:r>
            <a:r>
              <a:rPr lang="ru-RU" sz="2400" dirty="0"/>
              <a:t>, передвигайте их по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направлению </a:t>
            </a:r>
            <a:r>
              <a:rPr lang="ru-RU" sz="2400" dirty="0"/>
              <a:t>к финишной линии</a:t>
            </a:r>
            <a:r>
              <a:rPr lang="ru-RU" sz="24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</a:rPr>
              <a:t>Дуем через трубочки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1565785"/>
            <a:ext cx="2865107" cy="3008362"/>
          </a:xfrm>
          <a:prstGeom prst="rect">
            <a:avLst/>
          </a:prstGeom>
        </p:spPr>
      </p:pic>
      <p:sp>
        <p:nvSpPr>
          <p:cNvPr id="5" name="Выгнутая вниз стрелка 4"/>
          <p:cNvSpPr/>
          <p:nvPr/>
        </p:nvSpPr>
        <p:spPr>
          <a:xfrm>
            <a:off x="3707904" y="5013176"/>
            <a:ext cx="3168352" cy="9781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258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r>
              <a:rPr lang="ru-RU" sz="3800" dirty="0">
                <a:solidFill>
                  <a:schemeClr val="tx2"/>
                </a:solidFill>
              </a:rPr>
              <a:t>Отрабатываем произношение гласных звуков и слогов</a:t>
            </a:r>
          </a:p>
          <a:p>
            <a:pPr marL="0" indent="0">
              <a:buNone/>
            </a:pPr>
            <a:r>
              <a:rPr lang="ru-RU" dirty="0"/>
              <a:t>Для этого нужно вместе с ребёнком многократно повторять произношение гласных, слогов и звукосочетаний, используя один выдох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Дождь закапал за окном – кап, кап, кап;</a:t>
            </a:r>
          </a:p>
          <a:p>
            <a:pPr marL="0" indent="0">
              <a:buNone/>
            </a:pPr>
            <a:r>
              <a:rPr lang="ru-RU" dirty="0"/>
              <a:t>Кукла Маша просит кушать – А-</a:t>
            </a:r>
            <a:r>
              <a:rPr lang="ru-RU" dirty="0" err="1"/>
              <a:t>ааа</a:t>
            </a:r>
            <a:r>
              <a:rPr lang="ru-RU" dirty="0"/>
              <a:t>, у-</a:t>
            </a:r>
            <a:r>
              <a:rPr lang="ru-RU" dirty="0" err="1"/>
              <a:t>ууу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Мишка топает за шишкой – Топ, топ, топ;</a:t>
            </a:r>
          </a:p>
          <a:p>
            <a:r>
              <a:rPr lang="ru-RU" sz="3600" dirty="0">
                <a:solidFill>
                  <a:schemeClr val="tx2"/>
                </a:solidFill>
              </a:rPr>
              <a:t>Учим короткие стихи</a:t>
            </a:r>
          </a:p>
          <a:p>
            <a:pPr marL="0" indent="0">
              <a:buNone/>
            </a:pPr>
            <a:r>
              <a:rPr lang="ru-RU" dirty="0"/>
              <a:t>Идеально для отработки правильного речевого дыхания подходят стишки-четверостишия А. </a:t>
            </a:r>
            <a:r>
              <a:rPr lang="ru-RU" dirty="0" err="1"/>
              <a:t>Барто</a:t>
            </a:r>
            <a:r>
              <a:rPr lang="ru-RU" dirty="0"/>
              <a:t>. Во время их декламации и заучивания необходимо следить за правильной координацией вдохов – выдохов, осуществляемых ребёнком в течение того времени, за которое он произносит каждую строфу.</a:t>
            </a:r>
          </a:p>
        </p:txBody>
      </p:sp>
    </p:spTree>
    <p:extLst>
      <p:ext uri="{BB962C8B-B14F-4D97-AF65-F5344CB8AC3E}">
        <p14:creationId xmlns:p14="http://schemas.microsoft.com/office/powerpoint/2010/main" xmlns="" val="164384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Артикуляционная гимнастика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Правила выполнения артикуляционной гимнастики:</a:t>
            </a:r>
          </a:p>
          <a:p>
            <a:r>
              <a:rPr lang="ru-RU" dirty="0"/>
              <a:t>Проводите зарядку каждый день </a:t>
            </a:r>
            <a:r>
              <a:rPr lang="ru-RU" dirty="0" smtClean="0"/>
              <a:t>5-6 минут;</a:t>
            </a:r>
            <a:endParaRPr lang="ru-RU" dirty="0"/>
          </a:p>
          <a:p>
            <a:r>
              <a:rPr lang="ru-RU" dirty="0"/>
              <a:t>З</a:t>
            </a:r>
            <a:r>
              <a:rPr lang="ru-RU" dirty="0" smtClean="0"/>
              <a:t>анятия </a:t>
            </a:r>
            <a:r>
              <a:rPr lang="ru-RU" dirty="0"/>
              <a:t>проводите у зеркала, чтобы </a:t>
            </a:r>
            <a:r>
              <a:rPr lang="ru-RU" dirty="0" smtClean="0"/>
              <a:t>ребёнок мог видеть как у него получается то или иное упражнение;</a:t>
            </a:r>
            <a:endParaRPr lang="ru-RU" dirty="0"/>
          </a:p>
          <a:p>
            <a:r>
              <a:rPr lang="ru-RU" dirty="0" smtClean="0"/>
              <a:t>Выбирайте </a:t>
            </a:r>
            <a:r>
              <a:rPr lang="ru-RU" dirty="0"/>
              <a:t>такое время для проведения артикуляционной зарядки, чтобы </a:t>
            </a:r>
            <a:r>
              <a:rPr lang="ru-RU" dirty="0" smtClean="0"/>
              <a:t>ребенок </a:t>
            </a:r>
            <a:r>
              <a:rPr lang="ru-RU" dirty="0"/>
              <a:t>был спокоен, сыт и хорошо себя чувствовал.</a:t>
            </a:r>
          </a:p>
          <a:p>
            <a:r>
              <a:rPr lang="ru-RU" dirty="0"/>
              <a:t>Выполняйте гимнастику в форме игры.</a:t>
            </a:r>
          </a:p>
          <a:p>
            <a:r>
              <a:rPr lang="ru-RU" dirty="0"/>
              <a:t>Используйте для этого различные игрушки, чтобы ребенку было интересно. И тогда он с радостью будет повторять за вами нужные упражнения.</a:t>
            </a:r>
          </a:p>
          <a:p>
            <a:r>
              <a:rPr lang="ru-RU" dirty="0" smtClean="0"/>
              <a:t>Можно использовать стихи, картинки, видео.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708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758" y="318774"/>
            <a:ext cx="8376042" cy="5807389"/>
          </a:xfrm>
        </p:spPr>
      </p:pic>
    </p:spTree>
    <p:extLst>
      <p:ext uri="{BB962C8B-B14F-4D97-AF65-F5344CB8AC3E}">
        <p14:creationId xmlns:p14="http://schemas.microsoft.com/office/powerpoint/2010/main" xmlns="" val="3481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252" y="418214"/>
            <a:ext cx="8312548" cy="5963114"/>
          </a:xfrm>
        </p:spPr>
      </p:pic>
    </p:spTree>
    <p:extLst>
      <p:ext uri="{BB962C8B-B14F-4D97-AF65-F5344CB8AC3E}">
        <p14:creationId xmlns:p14="http://schemas.microsoft.com/office/powerpoint/2010/main" xmlns="" val="38473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135" y="274638"/>
            <a:ext cx="8300035" cy="5851525"/>
          </a:xfrm>
        </p:spPr>
      </p:pic>
    </p:spTree>
    <p:extLst>
      <p:ext uri="{BB962C8B-B14F-4D97-AF65-F5344CB8AC3E}">
        <p14:creationId xmlns:p14="http://schemas.microsoft.com/office/powerpoint/2010/main" xmlns="" val="13122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340" y="2204864"/>
            <a:ext cx="8229600" cy="2258397"/>
          </a:xfrm>
        </p:spPr>
      </p:pic>
    </p:spTree>
    <p:extLst>
      <p:ext uri="{BB962C8B-B14F-4D97-AF65-F5344CB8AC3E}">
        <p14:creationId xmlns:p14="http://schemas.microsoft.com/office/powerpoint/2010/main" xmlns="" val="163165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379159"/>
            <a:ext cx="8229600" cy="5747005"/>
          </a:xfrm>
        </p:spPr>
      </p:pic>
    </p:spTree>
    <p:extLst>
      <p:ext uri="{BB962C8B-B14F-4D97-AF65-F5344CB8AC3E}">
        <p14:creationId xmlns:p14="http://schemas.microsoft.com/office/powerpoint/2010/main" xmlns="" val="22489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382" y="370208"/>
            <a:ext cx="8242418" cy="5755956"/>
          </a:xfrm>
        </p:spPr>
      </p:pic>
    </p:spTree>
    <p:extLst>
      <p:ext uri="{BB962C8B-B14F-4D97-AF65-F5344CB8AC3E}">
        <p14:creationId xmlns:p14="http://schemas.microsoft.com/office/powerpoint/2010/main" xmlns="" val="42266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424284"/>
            <a:ext cx="8229600" cy="3856301"/>
          </a:xfrm>
        </p:spPr>
      </p:pic>
    </p:spTree>
    <p:extLst>
      <p:ext uri="{BB962C8B-B14F-4D97-AF65-F5344CB8AC3E}">
        <p14:creationId xmlns:p14="http://schemas.microsoft.com/office/powerpoint/2010/main" xmlns="" val="215500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Обсуждение индивидуального плана коррекции на текущий учебный год;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Речевое дыхание и правильный речевой выдох в процессе звукопроизношения;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Артикуляционная гимнастика и её роль в процессе формирования правильного артикуляционного уклада;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Произносительная сторона речи;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Процесс автоматизации звуков;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Роль медицины в преодолении патологии речи;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Домашние задания, психологический настрой;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Результаты диагностики.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753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616" y="390782"/>
            <a:ext cx="8272184" cy="5735381"/>
          </a:xfrm>
        </p:spPr>
      </p:pic>
    </p:spTree>
    <p:extLst>
      <p:ext uri="{BB962C8B-B14F-4D97-AF65-F5344CB8AC3E}">
        <p14:creationId xmlns:p14="http://schemas.microsoft.com/office/powerpoint/2010/main" xmlns="" val="52360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507" y="377066"/>
            <a:ext cx="8252293" cy="5749098"/>
          </a:xfrm>
        </p:spPr>
      </p:pic>
    </p:spTree>
    <p:extLst>
      <p:ext uri="{BB962C8B-B14F-4D97-AF65-F5344CB8AC3E}">
        <p14:creationId xmlns:p14="http://schemas.microsoft.com/office/powerpoint/2010/main" xmlns="" val="69542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Автоматизация звука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Изолировано</a:t>
            </a:r>
          </a:p>
          <a:p>
            <a:r>
              <a:rPr lang="ru-RU" dirty="0" smtClean="0"/>
              <a:t>В слогах</a:t>
            </a:r>
          </a:p>
          <a:p>
            <a:r>
              <a:rPr lang="ru-RU" dirty="0" smtClean="0"/>
              <a:t>В словах</a:t>
            </a:r>
          </a:p>
          <a:p>
            <a:r>
              <a:rPr lang="ru-RU" dirty="0" smtClean="0"/>
              <a:t>В словосочетаниях</a:t>
            </a:r>
          </a:p>
          <a:p>
            <a:r>
              <a:rPr lang="ru-RU" dirty="0" smtClean="0"/>
              <a:t>В предложениях</a:t>
            </a:r>
          </a:p>
          <a:p>
            <a:r>
              <a:rPr lang="ru-RU" dirty="0" smtClean="0"/>
              <a:t>Дифференциация</a:t>
            </a:r>
          </a:p>
          <a:p>
            <a:r>
              <a:rPr lang="ru-RU" dirty="0" smtClean="0"/>
              <a:t>Ввод в речь, контроль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985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Факторами, предрасполагающими к возникновению дефектов</a:t>
            </a:r>
            <a:br>
              <a:rPr lang="ru-RU" sz="2400" dirty="0"/>
            </a:br>
            <a:r>
              <a:rPr lang="ru-RU" sz="2400" dirty="0"/>
              <a:t>твердости и смягчения согласных звуков, могут быть: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ru-RU" dirty="0" smtClean="0"/>
              <a:t>неправильная </a:t>
            </a:r>
            <a:r>
              <a:rPr lang="ru-RU" dirty="0"/>
              <a:t>форма твердого нёба, когда оно оказывается </a:t>
            </a:r>
            <a:r>
              <a:rPr lang="ru-RU" dirty="0" smtClean="0"/>
              <a:t>слишком узким </a:t>
            </a:r>
            <a:r>
              <a:rPr lang="ru-RU" dirty="0"/>
              <a:t>и высоким;</a:t>
            </a:r>
          </a:p>
          <a:p>
            <a:r>
              <a:rPr lang="ru-RU" dirty="0" smtClean="0"/>
              <a:t>слабость </a:t>
            </a:r>
            <a:r>
              <a:rPr lang="ru-RU" dirty="0"/>
              <a:t>мышц языка;</a:t>
            </a:r>
          </a:p>
          <a:p>
            <a:r>
              <a:rPr lang="ru-RU" dirty="0" err="1" smtClean="0"/>
              <a:t>несформированность</a:t>
            </a:r>
            <a:r>
              <a:rPr lang="ru-RU" dirty="0" smtClean="0"/>
              <a:t> </a:t>
            </a:r>
            <a:r>
              <a:rPr lang="ru-RU" dirty="0"/>
              <a:t>фонематических процессов;</a:t>
            </a:r>
          </a:p>
          <a:p>
            <a:r>
              <a:rPr lang="ru-RU" dirty="0" smtClean="0"/>
              <a:t>снижение </a:t>
            </a:r>
            <a:r>
              <a:rPr lang="ru-RU" dirty="0"/>
              <a:t>физического слуха.</a:t>
            </a:r>
          </a:p>
        </p:txBody>
      </p:sp>
    </p:spTree>
    <p:extLst>
      <p:ext uri="{BB962C8B-B14F-4D97-AF65-F5344CB8AC3E}">
        <p14:creationId xmlns:p14="http://schemas.microsoft.com/office/powerpoint/2010/main" xmlns="" val="106567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548680"/>
            <a:ext cx="6192687" cy="5853362"/>
          </a:xfrm>
        </p:spPr>
      </p:pic>
    </p:spTree>
    <p:extLst>
      <p:ext uri="{BB962C8B-B14F-4D97-AF65-F5344CB8AC3E}">
        <p14:creationId xmlns:p14="http://schemas.microsoft.com/office/powerpoint/2010/main" xmlns="" val="342632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516" y="292677"/>
            <a:ext cx="6218553" cy="6088651"/>
          </a:xfrm>
        </p:spPr>
      </p:pic>
    </p:spTree>
    <p:extLst>
      <p:ext uri="{BB962C8B-B14F-4D97-AF65-F5344CB8AC3E}">
        <p14:creationId xmlns:p14="http://schemas.microsoft.com/office/powerpoint/2010/main" xmlns="" val="243844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476672"/>
            <a:ext cx="8229600" cy="4894856"/>
          </a:xfrm>
        </p:spPr>
      </p:pic>
    </p:spTree>
    <p:extLst>
      <p:ext uri="{BB962C8B-B14F-4D97-AF65-F5344CB8AC3E}">
        <p14:creationId xmlns:p14="http://schemas.microsoft.com/office/powerpoint/2010/main" xmlns="" val="402840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76312"/>
            <a:ext cx="6120680" cy="5926652"/>
          </a:xfrm>
        </p:spPr>
      </p:pic>
    </p:spTree>
    <p:extLst>
      <p:ext uri="{BB962C8B-B14F-4D97-AF65-F5344CB8AC3E}">
        <p14:creationId xmlns:p14="http://schemas.microsoft.com/office/powerpoint/2010/main" xmlns="" val="2721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Лечение дизартрии у детей проводится комплексно. В зависимости от того, в какой стадии находится болезнь, применяются следующие мероприятия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логопедическая коррекция;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лечение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медикаментозное;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массаж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дыхательная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гимнастика;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ЛФК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303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</a:rPr>
              <a:t>Лечение алалии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должно проходить под контролем специалистов. Лучше, если оно будет комплексным.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Медикаментозное лечение.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Медикаментозное лечение алалии должно быть направлено на стимуляцию созревания мозговых структур.</a:t>
            </a:r>
          </a:p>
          <a:p>
            <a:pPr>
              <a:buFont typeface="+mj-lt"/>
              <a:buAutoNum type="arabicPeriod" startAt="2"/>
            </a:pP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Физиолечение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, массажные практики, 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кинезиотерапия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например,PNF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-терапия)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Эффективным является физиотерапия, которая включает: лазерною терапию, магнитную терапию, электростимуляцию, рефлексотерапию.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06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Общее недоразвитие речи — различные сложные речевые расстройства, при которых нарушается формирование всех компонентов речевой системы, то есть звуковой стороны и смысловой стороны при нормальном слухе и интеллекте.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082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Домашние задания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ПРАВИЛА РАБОТЫ ПРИ ВЫПОЛНЕНИИ ЗАДАНИЙ ЛОГОПЕДА: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Время проведения домашних занятий 10-20 минут.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Если вы заметили, что у ребенка пропал интерес к занятию, прекратите его, возобновив снова спустя некоторое время.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 коем случае не выполняйте задания за ребёнка!!!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Включайте в занятия элемент игры.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73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608" y="333996"/>
            <a:ext cx="5792167" cy="5792168"/>
          </a:xfrm>
        </p:spPr>
      </p:pic>
    </p:spTree>
    <p:extLst>
      <p:ext uri="{BB962C8B-B14F-4D97-AF65-F5344CB8AC3E}">
        <p14:creationId xmlns:p14="http://schemas.microsoft.com/office/powerpoint/2010/main" xmlns="" val="228018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2497" y="2967335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/>
            </a:prstTxWarp>
            <a:spAutoFit/>
            <a:scene3d>
              <a:camera prst="obliqueTopRight"/>
              <a:lightRig rig="harsh" dir="t"/>
            </a:scene3d>
            <a:sp3d extrusionH="57150" prstMaterial="matte">
              <a:bevelT w="63500" h="12700" prst="slop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sz="5400" b="1" cap="none" spc="0" dirty="0">
              <a:ln/>
              <a:solidFill>
                <a:schemeClr val="accent3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998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6000" b="1" dirty="0" smtClean="0">
                <a:ln/>
                <a:solidFill>
                  <a:schemeClr val="accent3"/>
                </a:solidFill>
              </a:rPr>
              <a:t>ОНР</a:t>
            </a:r>
            <a:endParaRPr lang="ru-RU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31840" y="1844824"/>
            <a:ext cx="2664296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Звукопроизношение</a:t>
            </a:r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1760" y="2420888"/>
            <a:ext cx="4104456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Фонематика</a:t>
            </a:r>
            <a:endParaRPr lang="ru-RU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9692" y="3241576"/>
            <a:ext cx="5328592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Лексика</a:t>
            </a:r>
            <a:endParaRPr lang="ru-RU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31640" y="3961656"/>
            <a:ext cx="6264696" cy="7634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Грамматика</a:t>
            </a:r>
            <a:endParaRPr lang="ru-RU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9592" y="4725144"/>
            <a:ext cx="7128792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Связная речь</a:t>
            </a:r>
            <a:endParaRPr lang="ru-RU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710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Речевое дыхание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1A1A1A"/>
                </a:solidFill>
                <a:latin typeface="pt sans"/>
              </a:rPr>
              <a:t>Правильное речевое дыхание </a:t>
            </a:r>
            <a:endParaRPr lang="ru-RU" sz="2400" dirty="0" smtClean="0">
              <a:solidFill>
                <a:srgbClr val="1A1A1A"/>
              </a:solidFill>
              <a:latin typeface="pt sans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1A1A1A"/>
                </a:solidFill>
                <a:latin typeface="pt sans"/>
              </a:rPr>
              <a:t>способствует </a:t>
            </a:r>
            <a:r>
              <a:rPr lang="ru-RU" sz="2400" dirty="0">
                <a:solidFill>
                  <a:srgbClr val="1A1A1A"/>
                </a:solidFill>
                <a:latin typeface="pt sans"/>
              </a:rPr>
              <a:t>корректному </a:t>
            </a:r>
            <a:endParaRPr lang="ru-RU" sz="2400" dirty="0" smtClean="0">
              <a:solidFill>
                <a:srgbClr val="1A1A1A"/>
              </a:solidFill>
              <a:latin typeface="pt sans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1A1A1A"/>
                </a:solidFill>
                <a:latin typeface="pt sans"/>
              </a:rPr>
              <a:t>звукообразованию</a:t>
            </a:r>
            <a:r>
              <a:rPr lang="ru-RU" sz="2400" dirty="0">
                <a:solidFill>
                  <a:srgbClr val="1A1A1A"/>
                </a:solidFill>
                <a:latin typeface="pt sans"/>
              </a:rPr>
              <a:t>, </a:t>
            </a:r>
            <a:endParaRPr lang="ru-RU" sz="2400" dirty="0" smtClean="0">
              <a:solidFill>
                <a:srgbClr val="1A1A1A"/>
              </a:solidFill>
              <a:latin typeface="pt sans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1A1A1A"/>
                </a:solidFill>
                <a:latin typeface="pt sans"/>
              </a:rPr>
              <a:t>поддержанию </a:t>
            </a:r>
            <a:r>
              <a:rPr lang="ru-RU" sz="2400" dirty="0">
                <a:solidFill>
                  <a:srgbClr val="1A1A1A"/>
                </a:solidFill>
                <a:latin typeface="pt sans"/>
              </a:rPr>
              <a:t>нормального </a:t>
            </a:r>
            <a:endParaRPr lang="ru-RU" sz="2400" dirty="0" smtClean="0">
              <a:solidFill>
                <a:srgbClr val="1A1A1A"/>
              </a:solidFill>
              <a:latin typeface="pt sans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1A1A1A"/>
                </a:solidFill>
                <a:latin typeface="pt sans"/>
              </a:rPr>
              <a:t>уровня </a:t>
            </a:r>
            <a:r>
              <a:rPr lang="ru-RU" sz="2400" dirty="0">
                <a:solidFill>
                  <a:srgbClr val="1A1A1A"/>
                </a:solidFill>
                <a:latin typeface="pt sans"/>
              </a:rPr>
              <a:t>громкости, плавности </a:t>
            </a:r>
            <a:r>
              <a:rPr lang="ru-RU" sz="2400" dirty="0" smtClean="0">
                <a:solidFill>
                  <a:srgbClr val="1A1A1A"/>
                </a:solidFill>
                <a:latin typeface="pt sans"/>
              </a:rPr>
              <a:t>и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1A1A1A"/>
                </a:solidFill>
                <a:latin typeface="pt sans"/>
              </a:rPr>
              <a:t> </a:t>
            </a:r>
            <a:r>
              <a:rPr lang="ru-RU" sz="2400" dirty="0">
                <a:solidFill>
                  <a:srgbClr val="1A1A1A"/>
                </a:solidFill>
                <a:latin typeface="pt sans"/>
              </a:rPr>
              <a:t>выразительности словарного ряда.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9300" y="1396805"/>
            <a:ext cx="28575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084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3100" b="1" dirty="0">
                <a:solidFill>
                  <a:schemeClr val="accent1"/>
                </a:solidFill>
                <a:latin typeface="PT Sans"/>
              </a:rPr>
              <a:t>Проблемы в развитии речевого дыхания</a:t>
            </a:r>
            <a:r>
              <a:rPr lang="ru-RU" b="1" dirty="0">
                <a:solidFill>
                  <a:schemeClr val="accent1"/>
                </a:solidFill>
                <a:latin typeface="PT Sans"/>
              </a:rPr>
              <a:t/>
            </a:r>
            <a:br>
              <a:rPr lang="ru-RU" b="1" dirty="0">
                <a:solidFill>
                  <a:schemeClr val="accent1"/>
                </a:solidFill>
                <a:latin typeface="PT Sans"/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Многие из вас могли замечать, что </a:t>
            </a:r>
            <a:r>
              <a:rPr lang="ru-RU" dirty="0"/>
              <a:t>малыш, который только начал говорить, пытаясь что-то сказать, делает вдох, начинает произносить нужные слова, но не может закончить предложение до конца, так как ему не хватает набранного в лёгкие объёма воздуха.</a:t>
            </a:r>
          </a:p>
          <a:p>
            <a:endParaRPr lang="ru-RU" dirty="0"/>
          </a:p>
          <a:p>
            <a:r>
              <a:rPr lang="ru-RU" dirty="0"/>
              <a:t>Он останавливается, чтобы набрать воздух, возникает пауза, во время которой ребёнок может забыть, о чём он говорил в начале разговора. Ему приходится вспоминать – и длина паузы  увеличивается.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Такая картина свидетельствует о нерациональном расходовании воздуха. Это же может послужить причиной того, что говорящий ребёнок конец фразы произносит на пониженных тонах, иногда практически шёпотом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760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Слабое развитие дыхательного аппарата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Что значит слабо развит дыхательный аппарат?</a:t>
            </a:r>
          </a:p>
          <a:p>
            <a:pPr marL="0" indent="0">
              <a:buNone/>
            </a:pPr>
            <a:r>
              <a:rPr lang="ru-RU" sz="2400" dirty="0"/>
              <a:t>У</a:t>
            </a:r>
            <a:r>
              <a:rPr lang="ru-RU" sz="2400" dirty="0" smtClean="0"/>
              <a:t> ребёнка </a:t>
            </a:r>
            <a:r>
              <a:rPr lang="ru-RU" sz="2400" dirty="0"/>
              <a:t>слабый вдох и такой же выдох. В этом случае он говорит тихо, нечётко и редко договаривает фразу до конца. Либо, пытаясь успеть сказать нужные слова на вдохе, малыш говорит быстро, частит, от чего страдает интонация, не соблюдается расстановка логических пауз.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3250" y="3300969"/>
            <a:ext cx="28575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399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pt sans"/>
              </a:rPr>
              <a:t>Основные моменты правильного речевого дыхания:</a:t>
            </a:r>
            <a:br>
              <a:rPr lang="ru-RU" sz="2800" dirty="0">
                <a:solidFill>
                  <a:schemeClr val="accent1"/>
                </a:solidFill>
                <a:latin typeface="pt sans"/>
              </a:rPr>
            </a:b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 smtClean="0">
                <a:solidFill>
                  <a:srgbClr val="1A1A1A"/>
                </a:solidFill>
                <a:latin typeface="inherit"/>
              </a:rPr>
              <a:t>Короткий </a:t>
            </a:r>
            <a:r>
              <a:rPr lang="ru-RU" dirty="0">
                <a:solidFill>
                  <a:srgbClr val="1A1A1A"/>
                </a:solidFill>
                <a:latin typeface="inherit"/>
              </a:rPr>
              <a:t>сильный вдох через нос, взрослый может визуально оценить расширение диафрагмы ребёнка.</a:t>
            </a:r>
          </a:p>
          <a:p>
            <a:pPr fontAlgn="base"/>
            <a:r>
              <a:rPr lang="ru-RU" dirty="0">
                <a:solidFill>
                  <a:srgbClr val="1A1A1A"/>
                </a:solidFill>
                <a:latin typeface="inherit"/>
              </a:rPr>
              <a:t>Выдох осуществляется плавно, желательно избегать толчков. Губы при этом необходимо складывать трубочкой. Для того чтобы малышу было понятнее, нужно показать ему пропев букву «О».</a:t>
            </a:r>
          </a:p>
          <a:p>
            <a:pPr fontAlgn="base"/>
            <a:r>
              <a:rPr lang="ru-RU" dirty="0">
                <a:solidFill>
                  <a:srgbClr val="1A1A1A"/>
                </a:solidFill>
                <a:latin typeface="inherit"/>
              </a:rPr>
              <a:t>Выдох сопровождается выходом воздуха через рот, а не через нос, обязательно проконтролируйте этот момент!</a:t>
            </a:r>
          </a:p>
          <a:p>
            <a:pPr fontAlgn="base"/>
            <a:r>
              <a:rPr lang="ru-RU" dirty="0">
                <a:solidFill>
                  <a:srgbClr val="1A1A1A"/>
                </a:solidFill>
                <a:latin typeface="inherit"/>
              </a:rPr>
              <a:t>Выдох осуществляется до самого конца. После каждого выдоха необходимо делать паузу на 2-3 секунды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169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2163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Основные правила выполнения упражнений по развитию речевого дыхания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Выполнение упражнений должно происходить в течение 3-6 минут. Количество минут зависит от возраста детей. Малышам двух-трёх лет упражнения нужно делать в течение 3 минут, не более.</a:t>
            </a:r>
          </a:p>
          <a:p>
            <a:r>
              <a:rPr lang="ru-RU" dirty="0"/>
              <a:t>Игры и упражнения должны проводиться в хорошо проветриваемом помещении с достаточным количеством свежего </a:t>
            </a:r>
            <a:r>
              <a:rPr lang="ru-RU" dirty="0" smtClean="0"/>
              <a:t>воздуха</a:t>
            </a:r>
            <a:endParaRPr lang="ru-RU" dirty="0"/>
          </a:p>
          <a:p>
            <a:r>
              <a:rPr lang="ru-RU" dirty="0"/>
              <a:t>Занятия по дыхательной гимнастике нужно проводить до приёма пищи</a:t>
            </a:r>
          </a:p>
        </p:txBody>
      </p:sp>
    </p:spTree>
    <p:extLst>
      <p:ext uri="{BB962C8B-B14F-4D97-AF65-F5344CB8AC3E}">
        <p14:creationId xmlns:p14="http://schemas.microsoft.com/office/powerpoint/2010/main" xmlns="" val="399729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</TotalTime>
  <Words>840</Words>
  <Application>Microsoft Office PowerPoint</Application>
  <PresentationFormat>Экран (4:3)</PresentationFormat>
  <Paragraphs>103</Paragraphs>
  <Slides>32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Консультация для родителей </vt:lpstr>
      <vt:lpstr>Основные вопросы:</vt:lpstr>
      <vt:lpstr>Слайд 3</vt:lpstr>
      <vt:lpstr>ОНР</vt:lpstr>
      <vt:lpstr>Речевое дыхание</vt:lpstr>
      <vt:lpstr>Проблемы в развитии речевого дыхания </vt:lpstr>
      <vt:lpstr>Слабое развитие дыхательного аппарата </vt:lpstr>
      <vt:lpstr>Основные моменты правильного речевого дыхания: </vt:lpstr>
      <vt:lpstr>Основные правила выполнения упражнений по развитию речевого дыхания</vt:lpstr>
      <vt:lpstr>Примеры упражнений</vt:lpstr>
      <vt:lpstr>Слайд 11</vt:lpstr>
      <vt:lpstr>Артикуляционная гимнастика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Автоматизация звука</vt:lpstr>
      <vt:lpstr>Факторами, предрасполагающими к возникновению дефектов твердости и смягчения согласных звуков, могут быть: </vt:lpstr>
      <vt:lpstr>Слайд 24</vt:lpstr>
      <vt:lpstr>Слайд 25</vt:lpstr>
      <vt:lpstr>Слайд 26</vt:lpstr>
      <vt:lpstr>Слайд 27</vt:lpstr>
      <vt:lpstr>Слайд 28</vt:lpstr>
      <vt:lpstr>Слайд 29</vt:lpstr>
      <vt:lpstr>Домашние задания</vt:lpstr>
      <vt:lpstr>Слайд 31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«Звуки З, Зь</dc:title>
  <dc:creator>Admin</dc:creator>
  <cp:lastModifiedBy>Мальвина</cp:lastModifiedBy>
  <cp:revision>80</cp:revision>
  <dcterms:created xsi:type="dcterms:W3CDTF">2015-03-01T14:17:37Z</dcterms:created>
  <dcterms:modified xsi:type="dcterms:W3CDTF">2024-11-13T14:37:14Z</dcterms:modified>
</cp:coreProperties>
</file>