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60" r:id="rId4"/>
    <p:sldId id="259" r:id="rId5"/>
    <p:sldId id="257" r:id="rId6"/>
    <p:sldId id="261" r:id="rId7"/>
    <p:sldId id="262" r:id="rId8"/>
  </p:sldIdLst>
  <p:sldSz cx="9144000" cy="6858000" type="screen4x3"/>
  <p:notesSz cx="6797675" cy="99266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4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image" Target="../media/image6.e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image" Target="../media/image8.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1.emf"/></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19.02.2024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19.02.2024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19.02.2024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19.02.2024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19.02.2024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19.02.2024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19.02.2024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19.02.2024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19.02.2024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19.02.2024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19.02.2024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19.02.2024</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3.emf"/></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4.emf"/><Relationship Id="rId4" Type="http://schemas.openxmlformats.org/officeDocument/2006/relationships/oleObject" Target="../embeddings/oleObject2.bin"/></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7" Type="http://schemas.openxmlformats.org/officeDocument/2006/relationships/image" Target="../media/image7.emf"/><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oleObject" Target="../embeddings/oleObject4.bin"/><Relationship Id="rId5" Type="http://schemas.openxmlformats.org/officeDocument/2006/relationships/image" Target="../media/image6.emf"/><Relationship Id="rId4" Type="http://schemas.openxmlformats.org/officeDocument/2006/relationships/oleObject" Target="../embeddings/oleObject3.bin"/></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9.emf"/><Relationship Id="rId5" Type="http://schemas.openxmlformats.org/officeDocument/2006/relationships/oleObject" Target="../embeddings/oleObject6.bin"/><Relationship Id="rId4" Type="http://schemas.openxmlformats.org/officeDocument/2006/relationships/image" Target="../media/image8.emf"/></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image" Target="../media/image11.emf"/></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51520" y="2636912"/>
            <a:ext cx="8640960" cy="1944216"/>
          </a:xfrm>
        </p:spPr>
        <p:txBody>
          <a:bodyPr>
            <a:noAutofit/>
            <a:scene3d>
              <a:camera prst="orthographicFront"/>
              <a:lightRig rig="glow" dir="tl">
                <a:rot lat="0" lon="0" rev="5400000"/>
              </a:lightRig>
            </a:scene3d>
            <a:sp3d contourW="12700">
              <a:bevelT w="25400" h="25400"/>
              <a:contourClr>
                <a:schemeClr val="accent6">
                  <a:shade val="73000"/>
                </a:schemeClr>
              </a:contourClr>
            </a:sp3d>
          </a:bodyPr>
          <a:lstStyle/>
          <a:p>
            <a:r>
              <a:rPr lang="ru-RU" sz="6600" b="1" dirty="0" smtClean="0">
                <a:ln w="11430"/>
                <a:solidFill>
                  <a:srgbClr val="C00000"/>
                </a:solidFill>
                <a:effectLst>
                  <a:outerShdw blurRad="80000" dist="40000" dir="5040000" algn="tl">
                    <a:srgbClr val="000000">
                      <a:alpha val="30000"/>
                    </a:srgbClr>
                  </a:outerShdw>
                </a:effectLst>
              </a:rPr>
              <a:t>ЧЕЛОВЕК</a:t>
            </a:r>
            <a:br>
              <a:rPr lang="ru-RU" sz="6600" b="1" dirty="0" smtClean="0">
                <a:ln w="11430"/>
                <a:solidFill>
                  <a:srgbClr val="C00000"/>
                </a:solidFill>
                <a:effectLst>
                  <a:outerShdw blurRad="80000" dist="40000" dir="5040000" algn="tl">
                    <a:srgbClr val="000000">
                      <a:alpha val="30000"/>
                    </a:srgbClr>
                  </a:outerShdw>
                </a:effectLst>
              </a:rPr>
            </a:br>
            <a:r>
              <a:rPr lang="ru-RU" sz="6600" b="1" dirty="0" smtClean="0">
                <a:ln w="11430"/>
                <a:solidFill>
                  <a:srgbClr val="C00000"/>
                </a:solidFill>
                <a:effectLst>
                  <a:outerShdw blurRad="80000" dist="40000" dir="5040000" algn="tl">
                    <a:srgbClr val="000000">
                      <a:alpha val="30000"/>
                    </a:srgbClr>
                  </a:outerShdw>
                </a:effectLst>
              </a:rPr>
              <a:t>в маске войны</a:t>
            </a:r>
            <a:endParaRPr lang="ru-RU" sz="6600" b="1" dirty="0">
              <a:ln w="11430"/>
              <a:solidFill>
                <a:srgbClr val="C00000"/>
              </a:solidFill>
              <a:effectLst>
                <a:outerShdw blurRad="80000" dist="40000" dir="5040000" algn="tl">
                  <a:srgbClr val="000000">
                    <a:alpha val="30000"/>
                  </a:srgbClr>
                </a:outerShdw>
              </a:effectLst>
            </a:endParaRPr>
          </a:p>
        </p:txBody>
      </p:sp>
      <p:sp>
        <p:nvSpPr>
          <p:cNvPr id="3" name="Подзаголовок 2"/>
          <p:cNvSpPr>
            <a:spLocks noGrp="1"/>
          </p:cNvSpPr>
          <p:nvPr>
            <p:ph type="subTitle" idx="1"/>
          </p:nvPr>
        </p:nvSpPr>
        <p:spPr>
          <a:xfrm>
            <a:off x="6300192" y="4941168"/>
            <a:ext cx="2592288" cy="1368152"/>
          </a:xfrm>
        </p:spPr>
        <p:txBody>
          <a:bodyPr>
            <a:normAutofit/>
          </a:bodyPr>
          <a:lstStyle/>
          <a:p>
            <a:pPr algn="l">
              <a:spcBef>
                <a:spcPts val="0"/>
              </a:spcBef>
            </a:pPr>
            <a:r>
              <a:rPr lang="ru-RU" sz="1400" b="1" u="sng" dirty="0" smtClean="0">
                <a:solidFill>
                  <a:schemeClr val="tx1"/>
                </a:solidFill>
              </a:rPr>
              <a:t>Подготовила:</a:t>
            </a:r>
          </a:p>
          <a:p>
            <a:pPr algn="l">
              <a:spcBef>
                <a:spcPts val="0"/>
              </a:spcBef>
            </a:pPr>
            <a:r>
              <a:rPr lang="ru-RU" sz="1400" b="1" dirty="0" smtClean="0">
                <a:solidFill>
                  <a:schemeClr val="tx1"/>
                </a:solidFill>
              </a:rPr>
              <a:t>Федорова Анна (правнучка, воспитанница  группы № 10 «</a:t>
            </a:r>
            <a:r>
              <a:rPr lang="ru-RU" sz="1400" b="1" dirty="0" err="1" smtClean="0">
                <a:solidFill>
                  <a:schemeClr val="tx1"/>
                </a:solidFill>
              </a:rPr>
              <a:t>Семицветик</a:t>
            </a:r>
            <a:r>
              <a:rPr lang="ru-RU" sz="1400" b="1" dirty="0" smtClean="0">
                <a:solidFill>
                  <a:schemeClr val="tx1"/>
                </a:solidFill>
              </a:rPr>
              <a:t>»)</a:t>
            </a:r>
          </a:p>
        </p:txBody>
      </p:sp>
      <p:sp>
        <p:nvSpPr>
          <p:cNvPr id="7" name="TextBox 6"/>
          <p:cNvSpPr txBox="1"/>
          <p:nvPr/>
        </p:nvSpPr>
        <p:spPr>
          <a:xfrm>
            <a:off x="2267744" y="1916832"/>
            <a:ext cx="6120680" cy="523220"/>
          </a:xfrm>
          <a:prstGeom prst="rect">
            <a:avLst/>
          </a:prstGeom>
          <a:noFill/>
        </p:spPr>
        <p:txBody>
          <a:bodyPr wrap="square" rtlCol="0">
            <a:spAutoFit/>
          </a:bodyPr>
          <a:lstStyle/>
          <a:p>
            <a:pPr algn="ctr"/>
            <a:r>
              <a:rPr lang="ru-RU" sz="1400" b="1" dirty="0" smtClean="0"/>
              <a:t>Муниципальное бюджетное дошкольное образовательное учреждение</a:t>
            </a:r>
          </a:p>
          <a:p>
            <a:pPr algn="ctr"/>
            <a:r>
              <a:rPr lang="ru-RU" sz="1400" b="1" dirty="0"/>
              <a:t>д</a:t>
            </a:r>
            <a:r>
              <a:rPr lang="ru-RU" sz="1400" b="1" dirty="0" smtClean="0"/>
              <a:t>етский сад № 81 «Мальвина»</a:t>
            </a:r>
            <a:endParaRPr lang="ru-RU" sz="1400" b="1" dirty="0"/>
          </a:p>
        </p:txBody>
      </p:sp>
    </p:spTree>
    <p:extLst>
      <p:ext uri="{BB962C8B-B14F-4D97-AF65-F5344CB8AC3E}">
        <p14:creationId xmlns:p14="http://schemas.microsoft.com/office/powerpoint/2010/main" val="78355117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noChangeAspect="1"/>
          </p:cNvGraphicFramePr>
          <p:nvPr>
            <p:ph idx="1"/>
            <p:extLst>
              <p:ext uri="{D42A27DB-BD31-4B8C-83A1-F6EECF244321}">
                <p14:modId xmlns:p14="http://schemas.microsoft.com/office/powerpoint/2010/main" val="1716204346"/>
              </p:ext>
            </p:extLst>
          </p:nvPr>
        </p:nvGraphicFramePr>
        <p:xfrm>
          <a:off x="179512" y="1196752"/>
          <a:ext cx="3024336" cy="1972314"/>
        </p:xfrm>
        <a:graphic>
          <a:graphicData uri="http://schemas.openxmlformats.org/presentationml/2006/ole">
            <mc:AlternateContent xmlns:mc="http://schemas.openxmlformats.org/markup-compatibility/2006">
              <mc:Choice xmlns:v="urn:schemas-microsoft-com:vml" Requires="v">
                <p:oleObj spid="_x0000_s1050" name="Acrobat Document" r:id="rId3" imgW="4457647" imgH="2857117" progId="AcroExch.Document.DC">
                  <p:embed/>
                </p:oleObj>
              </mc:Choice>
              <mc:Fallback>
                <p:oleObj name="Acrobat Document" r:id="rId3" imgW="4457647" imgH="2857117" progId="AcroExch.Document.DC">
                  <p:embed/>
                  <p:pic>
                    <p:nvPicPr>
                      <p:cNvPr id="0" name=""/>
                      <p:cNvPicPr/>
                      <p:nvPr/>
                    </p:nvPicPr>
                    <p:blipFill>
                      <a:blip r:embed="rId4"/>
                      <a:stretch>
                        <a:fillRect/>
                      </a:stretch>
                    </p:blipFill>
                    <p:spPr>
                      <a:xfrm>
                        <a:off x="179512" y="1196752"/>
                        <a:ext cx="3024336" cy="1972314"/>
                      </a:xfrm>
                      <a:prstGeom prst="rect">
                        <a:avLst/>
                      </a:prstGeom>
                    </p:spPr>
                  </p:pic>
                </p:oleObj>
              </mc:Fallback>
            </mc:AlternateContent>
          </a:graphicData>
        </a:graphic>
      </p:graphicFrame>
      <p:sp>
        <p:nvSpPr>
          <p:cNvPr id="8" name="TextBox 7"/>
          <p:cNvSpPr txBox="1"/>
          <p:nvPr/>
        </p:nvSpPr>
        <p:spPr>
          <a:xfrm>
            <a:off x="3203848" y="1106963"/>
            <a:ext cx="5760640" cy="2062103"/>
          </a:xfrm>
          <a:prstGeom prst="rect">
            <a:avLst/>
          </a:prstGeom>
          <a:noFill/>
        </p:spPr>
        <p:txBody>
          <a:bodyPr wrap="square" rtlCol="0">
            <a:spAutoFit/>
          </a:bodyPr>
          <a:lstStyle/>
          <a:p>
            <a:pPr algn="just"/>
            <a:r>
              <a:rPr lang="ru-RU" sz="1600" dirty="0"/>
              <a:t> </a:t>
            </a:r>
            <a:r>
              <a:rPr lang="ru-RU" sz="1600" dirty="0" smtClean="0"/>
              <a:t>      Мой прадедушка, Варнаков Георгий Матвеевич, родился в 1922 году 7 мая в Тобольской губернии </a:t>
            </a:r>
            <a:r>
              <a:rPr lang="ru-RU" sz="1600" dirty="0" err="1" smtClean="0"/>
              <a:t>Ишимского</a:t>
            </a:r>
            <a:r>
              <a:rPr lang="ru-RU" sz="1600" dirty="0" smtClean="0"/>
              <a:t> округа, </a:t>
            </a:r>
            <a:r>
              <a:rPr lang="ru-RU" sz="1600" dirty="0" err="1"/>
              <a:t>Е</a:t>
            </a:r>
            <a:r>
              <a:rPr lang="ru-RU" sz="1600" dirty="0" err="1" smtClean="0"/>
              <a:t>всенского</a:t>
            </a:r>
            <a:r>
              <a:rPr lang="ru-RU" sz="1600" dirty="0" smtClean="0"/>
              <a:t> сельского совета, д. Крутихе, в семье зажиточного крестьянина-хлебороба.</a:t>
            </a:r>
          </a:p>
          <a:p>
            <a:pPr algn="just"/>
            <a:r>
              <a:rPr lang="ru-RU" sz="1600" dirty="0" smtClean="0"/>
              <a:t>       Его родители (отец - Варнаков Матвей Васильевич и мать – Анна Петровна), державшие на своем домашнем подворье много скота, в 30-е годы попали под сталинские репрессии и были сосланы в глубь Сибири на территорию </a:t>
            </a:r>
            <a:r>
              <a:rPr lang="ru-RU" sz="1600" dirty="0" err="1" smtClean="0"/>
              <a:t>Тундринского</a:t>
            </a:r>
            <a:endParaRPr lang="ru-RU" sz="1600" dirty="0"/>
          </a:p>
        </p:txBody>
      </p:sp>
      <p:sp>
        <p:nvSpPr>
          <p:cNvPr id="10" name="TextBox 9"/>
          <p:cNvSpPr txBox="1"/>
          <p:nvPr/>
        </p:nvSpPr>
        <p:spPr>
          <a:xfrm>
            <a:off x="179512" y="3169066"/>
            <a:ext cx="8784976" cy="3293209"/>
          </a:xfrm>
          <a:prstGeom prst="rect">
            <a:avLst/>
          </a:prstGeom>
          <a:noFill/>
        </p:spPr>
        <p:txBody>
          <a:bodyPr wrap="square" rtlCol="0">
            <a:spAutoFit/>
          </a:bodyPr>
          <a:lstStyle/>
          <a:p>
            <a:r>
              <a:rPr lang="ru-RU" sz="1600" dirty="0" smtClean="0"/>
              <a:t>Сельсовета.</a:t>
            </a:r>
          </a:p>
          <a:p>
            <a:pPr algn="just"/>
            <a:r>
              <a:rPr lang="ru-RU" sz="1600" dirty="0" smtClean="0"/>
              <a:t>         С небольшой группой несчастных людей, с нехитрыми пожитками, их под конвоем доставили на барже на остров, в глухую тайгу, бросив на берегу топоры, пилы и скудные запасы муки, круп и соли. Выживай как хочешь! Обратно дороги нет! И люди стали бороться за жизнь. Первым делом объединились по нескольку семей и начали строить дома. Так появилась школа, клуб. Поселок назвали Озёрный. Проживало в нём поначалу около ста семей. Население занималось заготовкой леса, охотой и рыболовной ловлей. </a:t>
            </a:r>
          </a:p>
          <a:p>
            <a:pPr algn="just"/>
            <a:r>
              <a:rPr lang="ru-RU" sz="1600" dirty="0" smtClean="0"/>
              <a:t>          В поселке Озёрный, мой прадедушка закончил 7 классов, занимался охотой и рыбалкой. После окончания школы поступил в Тобольск на курсы медиков. Но потом оставил учёбу. В 1942 году 24-го мая в 10 часов утра пришла повестка в ряды Советской армии. </a:t>
            </a:r>
          </a:p>
          <a:p>
            <a:pPr algn="just"/>
            <a:r>
              <a:rPr lang="ru-RU" sz="1600" dirty="0" smtClean="0"/>
              <a:t>          Сборы были недолги. Отыскался старенький отцовский рюкзак, в который собрали немного хлеба, шматок сала, вяленой рыбешки и за скромным застольем попросили сына беречь себя и вернуться живым.</a:t>
            </a:r>
            <a:endParaRPr lang="ru-RU" sz="1600" dirty="0"/>
          </a:p>
        </p:txBody>
      </p:sp>
    </p:spTree>
    <p:extLst>
      <p:ext uri="{BB962C8B-B14F-4D97-AF65-F5344CB8AC3E}">
        <p14:creationId xmlns:p14="http://schemas.microsoft.com/office/powerpoint/2010/main" val="6765978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7" name="Объект 6"/>
          <p:cNvSpPr>
            <a:spLocks noGrp="1"/>
          </p:cNvSpPr>
          <p:nvPr>
            <p:ph idx="1"/>
          </p:nvPr>
        </p:nvSpPr>
        <p:spPr>
          <a:xfrm>
            <a:off x="457200" y="1166950"/>
            <a:ext cx="8229600" cy="5269412"/>
          </a:xfrm>
        </p:spPr>
        <p:txBody>
          <a:bodyPr>
            <a:normAutofit/>
          </a:bodyPr>
          <a:lstStyle/>
          <a:p>
            <a:pPr marL="0" indent="0" algn="just">
              <a:buNone/>
            </a:pPr>
            <a:r>
              <a:rPr lang="ru-RU" sz="1600" dirty="0" smtClean="0"/>
              <a:t>       После обучения в военно-пулеметном училище, мой прадедушка попадает в город Томск в </a:t>
            </a:r>
            <a:r>
              <a:rPr lang="ru-RU" sz="1600" dirty="0" err="1" smtClean="0"/>
              <a:t>Военторг</a:t>
            </a:r>
            <a:r>
              <a:rPr lang="ru-RU" sz="1600" dirty="0" smtClean="0"/>
              <a:t>, где работает, добывает рыбу для действующей армии.</a:t>
            </a:r>
          </a:p>
          <a:p>
            <a:pPr marL="0" indent="0" algn="just">
              <a:buNone/>
            </a:pPr>
            <a:r>
              <a:rPr lang="ru-RU" sz="1600" dirty="0" smtClean="0"/>
              <a:t>       В 1945 году после месячной </a:t>
            </a:r>
            <a:r>
              <a:rPr lang="ru-RU" sz="1600" dirty="0" err="1" smtClean="0"/>
              <a:t>доподготовки</a:t>
            </a:r>
            <a:r>
              <a:rPr lang="ru-RU" sz="1600" dirty="0" smtClean="0"/>
              <a:t>, автоматчик рядовой Варнаков отправляется на фронт, в Чехословакию. Службу проходит в составе 128-го Тернопольского полка во 2 батальоне 5 роты. Участвовал в кровопролитных боях, чудом остался жив. Ввел дневник, где описывал сражения.</a:t>
            </a:r>
          </a:p>
          <a:p>
            <a:pPr marL="0" indent="0" algn="just">
              <a:buNone/>
            </a:pPr>
            <a:r>
              <a:rPr lang="ru-RU" sz="1600" dirty="0" smtClean="0"/>
              <a:t> </a:t>
            </a:r>
            <a:endParaRPr lang="ru-RU" sz="1600" dirty="0"/>
          </a:p>
        </p:txBody>
      </p:sp>
      <p:graphicFrame>
        <p:nvGraphicFramePr>
          <p:cNvPr id="8" name="Объект 7"/>
          <p:cNvGraphicFramePr>
            <a:graphicFrameLocks noChangeAspect="1"/>
          </p:cNvGraphicFramePr>
          <p:nvPr>
            <p:extLst>
              <p:ext uri="{D42A27DB-BD31-4B8C-83A1-F6EECF244321}">
                <p14:modId xmlns:p14="http://schemas.microsoft.com/office/powerpoint/2010/main" val="1930706283"/>
              </p:ext>
            </p:extLst>
          </p:nvPr>
        </p:nvGraphicFramePr>
        <p:xfrm>
          <a:off x="457200" y="2780928"/>
          <a:ext cx="4767957" cy="3655434"/>
        </p:xfrm>
        <a:graphic>
          <a:graphicData uri="http://schemas.openxmlformats.org/presentationml/2006/ole">
            <mc:AlternateContent xmlns:mc="http://schemas.openxmlformats.org/markup-compatibility/2006">
              <mc:Choice xmlns:v="urn:schemas-microsoft-com:vml" Requires="v">
                <p:oleObj spid="_x0000_s2068" name="Acrobat Document" r:id="rId4" imgW="5429224" imgH="4162146" progId="AcroExch.Document.DC">
                  <p:embed/>
                </p:oleObj>
              </mc:Choice>
              <mc:Fallback>
                <p:oleObj name="Acrobat Document" r:id="rId4" imgW="5429224" imgH="4162146" progId="AcroExch.Document.DC">
                  <p:embed/>
                  <p:pic>
                    <p:nvPicPr>
                      <p:cNvPr id="0" name=""/>
                      <p:cNvPicPr/>
                      <p:nvPr/>
                    </p:nvPicPr>
                    <p:blipFill>
                      <a:blip r:embed="rId5"/>
                      <a:stretch>
                        <a:fillRect/>
                      </a:stretch>
                    </p:blipFill>
                    <p:spPr>
                      <a:xfrm>
                        <a:off x="457200" y="2780928"/>
                        <a:ext cx="4767957" cy="3655434"/>
                      </a:xfrm>
                      <a:prstGeom prst="rect">
                        <a:avLst/>
                      </a:prstGeom>
                    </p:spPr>
                  </p:pic>
                </p:oleObj>
              </mc:Fallback>
            </mc:AlternateContent>
          </a:graphicData>
        </a:graphic>
      </p:graphicFrame>
      <p:sp>
        <p:nvSpPr>
          <p:cNvPr id="2" name="TextBox 1"/>
          <p:cNvSpPr txBox="1"/>
          <p:nvPr/>
        </p:nvSpPr>
        <p:spPr>
          <a:xfrm>
            <a:off x="5225157" y="2946651"/>
            <a:ext cx="3811338" cy="3323987"/>
          </a:xfrm>
          <a:prstGeom prst="rect">
            <a:avLst/>
          </a:prstGeom>
          <a:noFill/>
        </p:spPr>
        <p:txBody>
          <a:bodyPr wrap="square" rtlCol="0">
            <a:spAutoFit/>
          </a:bodyPr>
          <a:lstStyle/>
          <a:p>
            <a:pPr algn="ctr"/>
            <a:r>
              <a:rPr lang="ru-RU" sz="1500" i="1" dirty="0" smtClean="0"/>
              <a:t>«Но что же, по совести признаться, первые 2 дня было жутко и всего </a:t>
            </a:r>
            <a:r>
              <a:rPr lang="ru-RU" sz="1500" i="1" dirty="0" err="1" smtClean="0"/>
              <a:t>опасительно</a:t>
            </a:r>
            <a:r>
              <a:rPr lang="ru-RU" sz="1500" i="1" dirty="0" smtClean="0"/>
              <a:t>, но потом уже стал малость привыкать. После прорыва передовой линии немцев к обеду заняли одну деревушку, где встретили свой обоз, и удалось пообедать. После обеда заняли около другой деревушки высоту, где наша рота приостановилась до ночи. Дальше продвигаться невозможно, пули свистят, как дождь, снаряды рвутся и шумят моторы танков. Через полчаса сидения в одной воронке от разрыва снаряда в нашей роте вывело из строя уже больше половины…»</a:t>
            </a:r>
            <a:endParaRPr lang="ru-RU" sz="1500" i="1" dirty="0"/>
          </a:p>
        </p:txBody>
      </p:sp>
    </p:spTree>
    <p:extLst>
      <p:ext uri="{BB962C8B-B14F-4D97-AF65-F5344CB8AC3E}">
        <p14:creationId xmlns:p14="http://schemas.microsoft.com/office/powerpoint/2010/main" val="10368523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aphicFrame>
        <p:nvGraphicFramePr>
          <p:cNvPr id="4" name="Объект 3"/>
          <p:cNvGraphicFramePr>
            <a:graphicFrameLocks noChangeAspect="1"/>
          </p:cNvGraphicFramePr>
          <p:nvPr>
            <p:extLst>
              <p:ext uri="{D42A27DB-BD31-4B8C-83A1-F6EECF244321}">
                <p14:modId xmlns:p14="http://schemas.microsoft.com/office/powerpoint/2010/main" val="2782134671"/>
              </p:ext>
            </p:extLst>
          </p:nvPr>
        </p:nvGraphicFramePr>
        <p:xfrm>
          <a:off x="87635" y="1700808"/>
          <a:ext cx="4124325" cy="2466975"/>
        </p:xfrm>
        <a:graphic>
          <a:graphicData uri="http://schemas.openxmlformats.org/presentationml/2006/ole">
            <mc:AlternateContent xmlns:mc="http://schemas.openxmlformats.org/markup-compatibility/2006">
              <mc:Choice xmlns:v="urn:schemas-microsoft-com:vml" Requires="v">
                <p:oleObj spid="_x0000_s3111" name="Acrobat Document" r:id="rId4" imgW="4124259" imgH="2466728" progId="AcroExch.Document.DC">
                  <p:embed/>
                </p:oleObj>
              </mc:Choice>
              <mc:Fallback>
                <p:oleObj name="Acrobat Document" r:id="rId4" imgW="4124259" imgH="2466728" progId="AcroExch.Document.DC">
                  <p:embed/>
                  <p:pic>
                    <p:nvPicPr>
                      <p:cNvPr id="0" name=""/>
                      <p:cNvPicPr/>
                      <p:nvPr/>
                    </p:nvPicPr>
                    <p:blipFill>
                      <a:blip r:embed="rId5"/>
                      <a:stretch>
                        <a:fillRect/>
                      </a:stretch>
                    </p:blipFill>
                    <p:spPr>
                      <a:xfrm>
                        <a:off x="87635" y="1700808"/>
                        <a:ext cx="4124325" cy="2466975"/>
                      </a:xfrm>
                      <a:prstGeom prst="rect">
                        <a:avLst/>
                      </a:prstGeom>
                    </p:spPr>
                  </p:pic>
                </p:oleObj>
              </mc:Fallback>
            </mc:AlternateContent>
          </a:graphicData>
        </a:graphic>
      </p:graphicFrame>
      <p:graphicFrame>
        <p:nvGraphicFramePr>
          <p:cNvPr id="5" name="Объект 4"/>
          <p:cNvGraphicFramePr>
            <a:graphicFrameLocks noChangeAspect="1"/>
          </p:cNvGraphicFramePr>
          <p:nvPr>
            <p:extLst>
              <p:ext uri="{D42A27DB-BD31-4B8C-83A1-F6EECF244321}">
                <p14:modId xmlns:p14="http://schemas.microsoft.com/office/powerpoint/2010/main" val="4221708683"/>
              </p:ext>
            </p:extLst>
          </p:nvPr>
        </p:nvGraphicFramePr>
        <p:xfrm>
          <a:off x="4247964" y="3933056"/>
          <a:ext cx="4788532" cy="1895475"/>
        </p:xfrm>
        <a:graphic>
          <a:graphicData uri="http://schemas.openxmlformats.org/presentationml/2006/ole">
            <mc:AlternateContent xmlns:mc="http://schemas.openxmlformats.org/markup-compatibility/2006">
              <mc:Choice xmlns:v="urn:schemas-microsoft-com:vml" Requires="v">
                <p:oleObj spid="_x0000_s3112" name="Acrobat Document" r:id="rId6" imgW="5276614" imgH="1895132" progId="AcroExch.Document.DC">
                  <p:embed/>
                </p:oleObj>
              </mc:Choice>
              <mc:Fallback>
                <p:oleObj name="Acrobat Document" r:id="rId6" imgW="5276614" imgH="1895132" progId="AcroExch.Document.DC">
                  <p:embed/>
                  <p:pic>
                    <p:nvPicPr>
                      <p:cNvPr id="0" name=""/>
                      <p:cNvPicPr/>
                      <p:nvPr/>
                    </p:nvPicPr>
                    <p:blipFill>
                      <a:blip r:embed="rId7"/>
                      <a:stretch>
                        <a:fillRect/>
                      </a:stretch>
                    </p:blipFill>
                    <p:spPr>
                      <a:xfrm>
                        <a:off x="4247964" y="3933056"/>
                        <a:ext cx="4788532" cy="1895475"/>
                      </a:xfrm>
                      <a:prstGeom prst="rect">
                        <a:avLst/>
                      </a:prstGeom>
                    </p:spPr>
                  </p:pic>
                </p:oleObj>
              </mc:Fallback>
            </mc:AlternateContent>
          </a:graphicData>
        </a:graphic>
      </p:graphicFrame>
      <p:sp>
        <p:nvSpPr>
          <p:cNvPr id="7" name="TextBox 6"/>
          <p:cNvSpPr txBox="1"/>
          <p:nvPr/>
        </p:nvSpPr>
        <p:spPr>
          <a:xfrm>
            <a:off x="179512" y="1143447"/>
            <a:ext cx="8784976" cy="584775"/>
          </a:xfrm>
          <a:prstGeom prst="rect">
            <a:avLst/>
          </a:prstGeom>
          <a:noFill/>
        </p:spPr>
        <p:txBody>
          <a:bodyPr wrap="square" rtlCol="0">
            <a:spAutoFit/>
          </a:bodyPr>
          <a:lstStyle/>
          <a:p>
            <a:r>
              <a:rPr lang="ru-RU" sz="1400" dirty="0" smtClean="0"/>
              <a:t>           Мой прадедушка воевал, и, судя по дневнику, война стала ужасной обыденностью, так продолжалось до страшного ранения. Вот как он описывает это событие:</a:t>
            </a:r>
            <a:r>
              <a:rPr lang="ru-RU" dirty="0" smtClean="0"/>
              <a:t> </a:t>
            </a:r>
            <a:endParaRPr lang="ru-RU" dirty="0"/>
          </a:p>
        </p:txBody>
      </p:sp>
      <p:sp>
        <p:nvSpPr>
          <p:cNvPr id="9" name="TextBox 8"/>
          <p:cNvSpPr txBox="1"/>
          <p:nvPr/>
        </p:nvSpPr>
        <p:spPr>
          <a:xfrm>
            <a:off x="4247964" y="1730303"/>
            <a:ext cx="4680520" cy="2462213"/>
          </a:xfrm>
          <a:prstGeom prst="rect">
            <a:avLst/>
          </a:prstGeom>
          <a:noFill/>
        </p:spPr>
        <p:txBody>
          <a:bodyPr wrap="square" rtlCol="0">
            <a:spAutoFit/>
          </a:bodyPr>
          <a:lstStyle/>
          <a:p>
            <a:pPr algn="just"/>
            <a:r>
              <a:rPr lang="ru-RU" sz="1400" i="1" dirty="0" smtClean="0"/>
              <a:t>      «Переправившись через речку в берегу заняли оборону, где ждали подкрепление ночь. Утром опять пошли в наступление. Проползли метров 20 в одной низине окопались, а с левой стороны мучаются раненые товарищи. Тут вздумалось посмотреть и хотели помочь. И лишь приподнялся, лишь начал смотреть, тут с правой стороны заметил снайпер. И неожиданно я получил ранение, которое я не забуду до самой смерти. Дальше был отправлен в Польский город </a:t>
            </a:r>
            <a:r>
              <a:rPr lang="ru-RU" sz="1400" i="1" dirty="0" err="1" smtClean="0"/>
              <a:t>Глявицы</a:t>
            </a:r>
            <a:r>
              <a:rPr lang="ru-RU" sz="1400" i="1" dirty="0" smtClean="0"/>
              <a:t>, а оттуда был отправлен в Грузию г. Тбилиси, где чинили.»</a:t>
            </a:r>
          </a:p>
          <a:p>
            <a:r>
              <a:rPr lang="ru-RU" sz="1400" i="1" dirty="0" smtClean="0"/>
              <a:t>       </a:t>
            </a:r>
            <a:endParaRPr lang="ru-RU" sz="1400" i="1" dirty="0"/>
          </a:p>
        </p:txBody>
      </p:sp>
      <p:sp>
        <p:nvSpPr>
          <p:cNvPr id="10" name="TextBox 9"/>
          <p:cNvSpPr txBox="1"/>
          <p:nvPr/>
        </p:nvSpPr>
        <p:spPr>
          <a:xfrm>
            <a:off x="75424" y="4238973"/>
            <a:ext cx="4136536" cy="2308324"/>
          </a:xfrm>
          <a:prstGeom prst="rect">
            <a:avLst/>
          </a:prstGeom>
          <a:noFill/>
        </p:spPr>
        <p:txBody>
          <a:bodyPr wrap="square" rtlCol="0">
            <a:spAutoFit/>
          </a:bodyPr>
          <a:lstStyle/>
          <a:p>
            <a:pPr algn="just"/>
            <a:r>
              <a:rPr lang="ru-RU" sz="1200" dirty="0" smtClean="0"/>
              <a:t>       Попал в военный госпиталь незрячим и с потерей слуха. Когда очнулся  в кромешной темноте, ощутил адскую боль и опять, в который раз, потерял сознание. </a:t>
            </a:r>
            <a:endParaRPr lang="ru-RU" sz="1200" dirty="0"/>
          </a:p>
          <a:p>
            <a:pPr algn="just"/>
            <a:r>
              <a:rPr lang="ru-RU" sz="1200" dirty="0" smtClean="0"/>
              <a:t>       Время – каким оно было мучительным и тягостным для тяжелораненого солдата! И только после снятия повязки, которая полтора месяца черной стеной заслоняла окружающий мир, он смог увидеть одним глазом белый свет. Врачи долго не давали в руки зеркало, а он особо и не настаивал на этом, боясь своего отражения…</a:t>
            </a:r>
          </a:p>
          <a:p>
            <a:pPr algn="just"/>
            <a:r>
              <a:rPr lang="ru-RU" sz="1200" dirty="0" smtClean="0"/>
              <a:t>        После длительного лечения и первой пластической операции он почувствовал облегчение, пришло сознание того, что еще живой, что еще кому-то нужен.</a:t>
            </a:r>
            <a:endParaRPr lang="ru-RU" sz="1200" dirty="0"/>
          </a:p>
        </p:txBody>
      </p:sp>
      <p:sp>
        <p:nvSpPr>
          <p:cNvPr id="11" name="TextBox 10"/>
          <p:cNvSpPr txBox="1"/>
          <p:nvPr/>
        </p:nvSpPr>
        <p:spPr>
          <a:xfrm>
            <a:off x="4355976" y="5877272"/>
            <a:ext cx="4608512" cy="738664"/>
          </a:xfrm>
          <a:prstGeom prst="rect">
            <a:avLst/>
          </a:prstGeom>
          <a:noFill/>
        </p:spPr>
        <p:txBody>
          <a:bodyPr wrap="square" rtlCol="0">
            <a:spAutoFit/>
          </a:bodyPr>
          <a:lstStyle/>
          <a:p>
            <a:pPr algn="just"/>
            <a:r>
              <a:rPr lang="ru-RU" sz="1400" dirty="0" smtClean="0"/>
              <a:t>      Мой прадедушка, в разные годы, перенес 16 пластических операций, так и не стерших с его лица ужасную маску войны. </a:t>
            </a:r>
            <a:endParaRPr lang="ru-RU" sz="1400" dirty="0"/>
          </a:p>
        </p:txBody>
      </p:sp>
    </p:spTree>
    <p:extLst>
      <p:ext uri="{BB962C8B-B14F-4D97-AF65-F5344CB8AC3E}">
        <p14:creationId xmlns:p14="http://schemas.microsoft.com/office/powerpoint/2010/main" val="377232197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Объект 1"/>
          <p:cNvGraphicFramePr>
            <a:graphicFrameLocks noChangeAspect="1"/>
          </p:cNvGraphicFramePr>
          <p:nvPr>
            <p:extLst>
              <p:ext uri="{D42A27DB-BD31-4B8C-83A1-F6EECF244321}">
                <p14:modId xmlns:p14="http://schemas.microsoft.com/office/powerpoint/2010/main" val="3613054857"/>
              </p:ext>
            </p:extLst>
          </p:nvPr>
        </p:nvGraphicFramePr>
        <p:xfrm>
          <a:off x="179512" y="1196752"/>
          <a:ext cx="3528392" cy="2448272"/>
        </p:xfrm>
        <a:graphic>
          <a:graphicData uri="http://schemas.openxmlformats.org/presentationml/2006/ole">
            <mc:AlternateContent xmlns:mc="http://schemas.openxmlformats.org/markup-compatibility/2006">
              <mc:Choice xmlns:v="urn:schemas-microsoft-com:vml" Requires="v">
                <p:oleObj spid="_x0000_s4131" name="Acrobat Document" r:id="rId3" imgW="2876471" imgH="2095277" progId="AcroExch.Document.DC">
                  <p:embed/>
                </p:oleObj>
              </mc:Choice>
              <mc:Fallback>
                <p:oleObj name="Acrobat Document" r:id="rId3" imgW="2876471" imgH="2095277" progId="AcroExch.Document.DC">
                  <p:embed/>
                  <p:pic>
                    <p:nvPicPr>
                      <p:cNvPr id="0" name=""/>
                      <p:cNvPicPr/>
                      <p:nvPr/>
                    </p:nvPicPr>
                    <p:blipFill>
                      <a:blip r:embed="rId4"/>
                      <a:stretch>
                        <a:fillRect/>
                      </a:stretch>
                    </p:blipFill>
                    <p:spPr>
                      <a:xfrm>
                        <a:off x="179512" y="1196752"/>
                        <a:ext cx="3528392" cy="2448272"/>
                      </a:xfrm>
                      <a:prstGeom prst="rect">
                        <a:avLst/>
                      </a:prstGeom>
                    </p:spPr>
                  </p:pic>
                </p:oleObj>
              </mc:Fallback>
            </mc:AlternateContent>
          </a:graphicData>
        </a:graphic>
      </p:graphicFrame>
      <p:graphicFrame>
        <p:nvGraphicFramePr>
          <p:cNvPr id="3" name="Объект 2"/>
          <p:cNvGraphicFramePr>
            <a:graphicFrameLocks noChangeAspect="1"/>
          </p:cNvGraphicFramePr>
          <p:nvPr>
            <p:extLst>
              <p:ext uri="{D42A27DB-BD31-4B8C-83A1-F6EECF244321}">
                <p14:modId xmlns:p14="http://schemas.microsoft.com/office/powerpoint/2010/main" val="1415348954"/>
              </p:ext>
            </p:extLst>
          </p:nvPr>
        </p:nvGraphicFramePr>
        <p:xfrm>
          <a:off x="5436096" y="4005064"/>
          <a:ext cx="3571478" cy="2553072"/>
        </p:xfrm>
        <a:graphic>
          <a:graphicData uri="http://schemas.openxmlformats.org/presentationml/2006/ole">
            <mc:AlternateContent xmlns:mc="http://schemas.openxmlformats.org/markup-compatibility/2006">
              <mc:Choice xmlns:v="urn:schemas-microsoft-com:vml" Requires="v">
                <p:oleObj spid="_x0000_s4132" name="Acrobat Document" r:id="rId5" imgW="2419061" imgH="1904601" progId="AcroExch.Document.DC">
                  <p:embed/>
                </p:oleObj>
              </mc:Choice>
              <mc:Fallback>
                <p:oleObj name="Acrobat Document" r:id="rId5" imgW="2419061" imgH="1904601" progId="AcroExch.Document.DC">
                  <p:embed/>
                  <p:pic>
                    <p:nvPicPr>
                      <p:cNvPr id="0" name=""/>
                      <p:cNvPicPr/>
                      <p:nvPr/>
                    </p:nvPicPr>
                    <p:blipFill>
                      <a:blip r:embed="rId6"/>
                      <a:stretch>
                        <a:fillRect/>
                      </a:stretch>
                    </p:blipFill>
                    <p:spPr>
                      <a:xfrm>
                        <a:off x="5436096" y="4005064"/>
                        <a:ext cx="3571478" cy="2553072"/>
                      </a:xfrm>
                      <a:prstGeom prst="rect">
                        <a:avLst/>
                      </a:prstGeom>
                    </p:spPr>
                  </p:pic>
                </p:oleObj>
              </mc:Fallback>
            </mc:AlternateContent>
          </a:graphicData>
        </a:graphic>
      </p:graphicFrame>
      <p:sp>
        <p:nvSpPr>
          <p:cNvPr id="4" name="TextBox 3"/>
          <p:cNvSpPr txBox="1"/>
          <p:nvPr/>
        </p:nvSpPr>
        <p:spPr>
          <a:xfrm>
            <a:off x="3779912" y="1082060"/>
            <a:ext cx="5227662" cy="2893100"/>
          </a:xfrm>
          <a:prstGeom prst="rect">
            <a:avLst/>
          </a:prstGeom>
          <a:noFill/>
        </p:spPr>
        <p:txBody>
          <a:bodyPr wrap="square" rtlCol="0">
            <a:spAutoFit/>
          </a:bodyPr>
          <a:lstStyle/>
          <a:p>
            <a:pPr algn="just"/>
            <a:r>
              <a:rPr lang="ru-RU" sz="1400" dirty="0" smtClean="0"/>
              <a:t>        Вернулся домой, в посёлок Озёрный, только в августе 1946 года. Возвращение домой было тяжелым, прадедушка переживал за своё ранение, но родственники его давно ждали и тоже переживали.</a:t>
            </a:r>
          </a:p>
          <a:p>
            <a:pPr algn="just"/>
            <a:r>
              <a:rPr lang="ru-RU" sz="1400" dirty="0" smtClean="0"/>
              <a:t>        Горе и тоска долго не покидало его сердце. Выручала гармонь. Бывало, сядет он на пороге дома, растянет меха, и разливаются морем по всему поселку грустные мелодии. Один он был гармонист на весь остров, что спасало от одиночества. Его стали приглашать сыграть на танцах. Отказывался, стеснялся своего лица. Но потом все таки сдался. А на одном из праздников в соседнем селе Половинке, куда переехала жить семья </a:t>
            </a:r>
            <a:r>
              <a:rPr lang="ru-RU" sz="1400" dirty="0" err="1" smtClean="0"/>
              <a:t>Варнаковых</a:t>
            </a:r>
            <a:r>
              <a:rPr lang="ru-RU" sz="1400" dirty="0" smtClean="0"/>
              <a:t>, он познакомился со своей будущей женой, моей прабабушкой Татьяной Васильевной.</a:t>
            </a:r>
            <a:endParaRPr lang="ru-RU" dirty="0"/>
          </a:p>
        </p:txBody>
      </p:sp>
      <p:sp>
        <p:nvSpPr>
          <p:cNvPr id="6" name="TextBox 5"/>
          <p:cNvSpPr txBox="1"/>
          <p:nvPr/>
        </p:nvSpPr>
        <p:spPr>
          <a:xfrm>
            <a:off x="323528" y="4365104"/>
            <a:ext cx="5040560" cy="1754326"/>
          </a:xfrm>
          <a:prstGeom prst="rect">
            <a:avLst/>
          </a:prstGeom>
          <a:noFill/>
        </p:spPr>
        <p:txBody>
          <a:bodyPr wrap="square" rtlCol="0">
            <a:spAutoFit/>
          </a:bodyPr>
          <a:lstStyle/>
          <a:p>
            <a:pPr algn="ctr"/>
            <a:r>
              <a:rPr lang="ru-RU" dirty="0" smtClean="0"/>
              <a:t>Работал прадедушка и рыбаком, и охотником, и бакенщиком, и счетоводом. В 1950 году вместе со всей семьей переехал в город Сургут. Здесь он проработал сторожем на нефтебазе 28 лет. Не любил появляться на людях, все время сидел дома или работал на даче.</a:t>
            </a:r>
            <a:endParaRPr lang="ru-RU" dirty="0"/>
          </a:p>
        </p:txBody>
      </p:sp>
    </p:spTree>
    <p:extLst>
      <p:ext uri="{BB962C8B-B14F-4D97-AF65-F5344CB8AC3E}">
        <p14:creationId xmlns:p14="http://schemas.microsoft.com/office/powerpoint/2010/main" val="391629384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491880" y="1412776"/>
            <a:ext cx="5976664" cy="4708981"/>
          </a:xfrm>
          <a:prstGeom prst="rect">
            <a:avLst/>
          </a:prstGeom>
          <a:noFill/>
        </p:spPr>
        <p:txBody>
          <a:bodyPr wrap="square" rtlCol="0">
            <a:spAutoFit/>
          </a:bodyPr>
          <a:lstStyle/>
          <a:p>
            <a:pPr algn="ctr"/>
            <a:r>
              <a:rPr lang="ru-RU" sz="2000" dirty="0">
                <a:solidFill>
                  <a:schemeClr val="tx2">
                    <a:lumMod val="75000"/>
                  </a:schemeClr>
                </a:solidFill>
              </a:rPr>
              <a:t>Мой прадедушка был на войне!</a:t>
            </a:r>
            <a:br>
              <a:rPr lang="ru-RU" sz="2000" dirty="0">
                <a:solidFill>
                  <a:schemeClr val="tx2">
                    <a:lumMod val="75000"/>
                  </a:schemeClr>
                </a:solidFill>
              </a:rPr>
            </a:br>
            <a:r>
              <a:rPr lang="ru-RU" sz="2000" dirty="0">
                <a:solidFill>
                  <a:schemeClr val="tx2">
                    <a:lumMod val="75000"/>
                  </a:schemeClr>
                </a:solidFill>
              </a:rPr>
              <a:t>Он страну от врагов защищал,</a:t>
            </a:r>
            <a:br>
              <a:rPr lang="ru-RU" sz="2000" dirty="0">
                <a:solidFill>
                  <a:schemeClr val="tx2">
                    <a:lumMod val="75000"/>
                  </a:schemeClr>
                </a:solidFill>
              </a:rPr>
            </a:br>
            <a:r>
              <a:rPr lang="ru-RU" sz="2000" dirty="0">
                <a:solidFill>
                  <a:schemeClr val="tx2">
                    <a:lumMod val="75000"/>
                  </a:schemeClr>
                </a:solidFill>
              </a:rPr>
              <a:t>И когда все горело в огне,</a:t>
            </a:r>
            <a:br>
              <a:rPr lang="ru-RU" sz="2000" dirty="0">
                <a:solidFill>
                  <a:schemeClr val="tx2">
                    <a:lumMod val="75000"/>
                  </a:schemeClr>
                </a:solidFill>
              </a:rPr>
            </a:br>
            <a:r>
              <a:rPr lang="ru-RU" sz="2000" dirty="0">
                <a:solidFill>
                  <a:schemeClr val="tx2">
                    <a:lumMod val="75000"/>
                  </a:schemeClr>
                </a:solidFill>
              </a:rPr>
              <a:t>Его ангел крылом укрывал.</a:t>
            </a:r>
            <a:br>
              <a:rPr lang="ru-RU" sz="2000" dirty="0">
                <a:solidFill>
                  <a:schemeClr val="tx2">
                    <a:lumMod val="75000"/>
                  </a:schemeClr>
                </a:solidFill>
              </a:rPr>
            </a:br>
            <a:r>
              <a:rPr lang="ru-RU" sz="2000" dirty="0">
                <a:solidFill>
                  <a:schemeClr val="tx2">
                    <a:lumMod val="75000"/>
                  </a:schemeClr>
                </a:solidFill>
              </a:rPr>
              <a:t/>
            </a:r>
            <a:br>
              <a:rPr lang="ru-RU" sz="2000" dirty="0">
                <a:solidFill>
                  <a:schemeClr val="tx2">
                    <a:lumMod val="75000"/>
                  </a:schemeClr>
                </a:solidFill>
              </a:rPr>
            </a:br>
            <a:r>
              <a:rPr lang="ru-RU" sz="2000" dirty="0">
                <a:solidFill>
                  <a:schemeClr val="tx2">
                    <a:lumMod val="75000"/>
                  </a:schemeClr>
                </a:solidFill>
              </a:rPr>
              <a:t>Он геройски </a:t>
            </a:r>
            <a:r>
              <a:rPr lang="ru-RU" sz="2000">
                <a:solidFill>
                  <a:schemeClr val="tx2">
                    <a:lumMod val="75000"/>
                  </a:schemeClr>
                </a:solidFill>
              </a:rPr>
              <a:t>прошел </a:t>
            </a:r>
            <a:r>
              <a:rPr lang="ru-RU" sz="2000" smtClean="0">
                <a:solidFill>
                  <a:schemeClr val="tx2">
                    <a:lumMod val="75000"/>
                  </a:schemeClr>
                </a:solidFill>
              </a:rPr>
              <a:t>всю </a:t>
            </a:r>
            <a:r>
              <a:rPr lang="ru-RU" sz="2000" dirty="0">
                <a:solidFill>
                  <a:schemeClr val="tx2">
                    <a:lumMod val="75000"/>
                  </a:schemeClr>
                </a:solidFill>
              </a:rPr>
              <a:t>войну</a:t>
            </a:r>
            <a:br>
              <a:rPr lang="ru-RU" sz="2000" dirty="0">
                <a:solidFill>
                  <a:schemeClr val="tx2">
                    <a:lumMod val="75000"/>
                  </a:schemeClr>
                </a:solidFill>
              </a:rPr>
            </a:br>
            <a:r>
              <a:rPr lang="ru-RU" sz="2000" dirty="0">
                <a:solidFill>
                  <a:schemeClr val="tx2">
                    <a:lumMod val="75000"/>
                  </a:schemeClr>
                </a:solidFill>
              </a:rPr>
              <a:t>И с Победой вернулся домой.</a:t>
            </a:r>
            <a:br>
              <a:rPr lang="ru-RU" sz="2000" dirty="0">
                <a:solidFill>
                  <a:schemeClr val="tx2">
                    <a:lumMod val="75000"/>
                  </a:schemeClr>
                </a:solidFill>
              </a:rPr>
            </a:br>
            <a:r>
              <a:rPr lang="ru-RU" sz="2000" dirty="0">
                <a:solidFill>
                  <a:schemeClr val="tx2">
                    <a:lumMod val="75000"/>
                  </a:schemeClr>
                </a:solidFill>
              </a:rPr>
              <a:t>Я за мир </a:t>
            </a:r>
            <a:r>
              <a:rPr lang="ru-RU" sz="2000" dirty="0" smtClean="0">
                <a:solidFill>
                  <a:schemeClr val="tx2">
                    <a:lumMod val="75000"/>
                  </a:schemeClr>
                </a:solidFill>
              </a:rPr>
              <a:t>благодарна </a:t>
            </a:r>
            <a:r>
              <a:rPr lang="ru-RU" sz="2000" dirty="0">
                <a:solidFill>
                  <a:schemeClr val="tx2">
                    <a:lumMod val="75000"/>
                  </a:schemeClr>
                </a:solidFill>
              </a:rPr>
              <a:t>ему</a:t>
            </a:r>
            <a:br>
              <a:rPr lang="ru-RU" sz="2000" dirty="0">
                <a:solidFill>
                  <a:schemeClr val="tx2">
                    <a:lumMod val="75000"/>
                  </a:schemeClr>
                </a:solidFill>
              </a:rPr>
            </a:br>
            <a:r>
              <a:rPr lang="ru-RU" sz="2000" dirty="0">
                <a:solidFill>
                  <a:schemeClr val="tx2">
                    <a:lumMod val="75000"/>
                  </a:schemeClr>
                </a:solidFill>
              </a:rPr>
              <a:t>И горжусь, что </a:t>
            </a:r>
            <a:r>
              <a:rPr lang="ru-RU" sz="2000" dirty="0" smtClean="0">
                <a:solidFill>
                  <a:schemeClr val="tx2">
                    <a:lumMod val="75000"/>
                  </a:schemeClr>
                </a:solidFill>
              </a:rPr>
              <a:t>мой прадед </a:t>
            </a:r>
            <a:r>
              <a:rPr lang="ru-RU" sz="2000" dirty="0">
                <a:solidFill>
                  <a:schemeClr val="tx2">
                    <a:lumMod val="75000"/>
                  </a:schemeClr>
                </a:solidFill>
              </a:rPr>
              <a:t>- герой!</a:t>
            </a:r>
            <a:br>
              <a:rPr lang="ru-RU" sz="2000" dirty="0">
                <a:solidFill>
                  <a:schemeClr val="tx2">
                    <a:lumMod val="75000"/>
                  </a:schemeClr>
                </a:solidFill>
              </a:rPr>
            </a:br>
            <a:r>
              <a:rPr lang="ru-RU" sz="2000" dirty="0">
                <a:solidFill>
                  <a:schemeClr val="tx2">
                    <a:lumMod val="75000"/>
                  </a:schemeClr>
                </a:solidFill>
              </a:rPr>
              <a:t/>
            </a:r>
            <a:br>
              <a:rPr lang="ru-RU" sz="2000" dirty="0">
                <a:solidFill>
                  <a:schemeClr val="tx2">
                    <a:lumMod val="75000"/>
                  </a:schemeClr>
                </a:solidFill>
              </a:rPr>
            </a:br>
            <a:r>
              <a:rPr lang="ru-RU" sz="2000" dirty="0">
                <a:solidFill>
                  <a:schemeClr val="tx2">
                    <a:lumMod val="75000"/>
                  </a:schemeClr>
                </a:solidFill>
              </a:rPr>
              <a:t>Я ни разу не </a:t>
            </a:r>
            <a:r>
              <a:rPr lang="ru-RU" sz="2000" dirty="0" smtClean="0">
                <a:solidFill>
                  <a:schemeClr val="tx2">
                    <a:lumMod val="75000"/>
                  </a:schemeClr>
                </a:solidFill>
              </a:rPr>
              <a:t>видела прадеда</a:t>
            </a:r>
            <a:r>
              <a:rPr lang="ru-RU" sz="2000" dirty="0">
                <a:solidFill>
                  <a:schemeClr val="tx2">
                    <a:lumMod val="75000"/>
                  </a:schemeClr>
                </a:solidFill>
              </a:rPr>
              <a:t>.</a:t>
            </a:r>
            <a:br>
              <a:rPr lang="ru-RU" sz="2000" dirty="0">
                <a:solidFill>
                  <a:schemeClr val="tx2">
                    <a:lumMod val="75000"/>
                  </a:schemeClr>
                </a:solidFill>
              </a:rPr>
            </a:br>
            <a:r>
              <a:rPr lang="ru-RU" sz="2000" dirty="0">
                <a:solidFill>
                  <a:schemeClr val="tx2">
                    <a:lumMod val="75000"/>
                  </a:schemeClr>
                </a:solidFill>
              </a:rPr>
              <a:t>И меня он не видел, не знал.</a:t>
            </a:r>
            <a:br>
              <a:rPr lang="ru-RU" sz="2000" dirty="0">
                <a:solidFill>
                  <a:schemeClr val="tx2">
                    <a:lumMod val="75000"/>
                  </a:schemeClr>
                </a:solidFill>
              </a:rPr>
            </a:br>
            <a:r>
              <a:rPr lang="ru-RU" sz="2000" dirty="0">
                <a:solidFill>
                  <a:schemeClr val="tx2">
                    <a:lumMod val="75000"/>
                  </a:schemeClr>
                </a:solidFill>
              </a:rPr>
              <a:t>Но со мной на параде Победы</a:t>
            </a:r>
            <a:br>
              <a:rPr lang="ru-RU" sz="2000" dirty="0">
                <a:solidFill>
                  <a:schemeClr val="tx2">
                    <a:lumMod val="75000"/>
                  </a:schemeClr>
                </a:solidFill>
              </a:rPr>
            </a:br>
            <a:r>
              <a:rPr lang="ru-RU" sz="2000" dirty="0">
                <a:solidFill>
                  <a:schemeClr val="tx2">
                    <a:lumMod val="75000"/>
                  </a:schemeClr>
                </a:solidFill>
              </a:rPr>
              <a:t>Он в "Бессмертном полку"</a:t>
            </a:r>
            <a:br>
              <a:rPr lang="ru-RU" sz="2000" dirty="0">
                <a:solidFill>
                  <a:schemeClr val="tx2">
                    <a:lumMod val="75000"/>
                  </a:schemeClr>
                </a:solidFill>
              </a:rPr>
            </a:br>
            <a:r>
              <a:rPr lang="ru-RU" sz="2000" dirty="0">
                <a:solidFill>
                  <a:schemeClr val="tx2">
                    <a:lumMod val="75000"/>
                  </a:schemeClr>
                </a:solidFill>
              </a:rPr>
              <a:t>прошагал!</a:t>
            </a:r>
          </a:p>
        </p:txBody>
      </p:sp>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1412776"/>
            <a:ext cx="3672408" cy="4896544"/>
          </a:xfrm>
          <a:prstGeom prst="rect">
            <a:avLst/>
          </a:prstGeom>
        </p:spPr>
      </p:pic>
    </p:spTree>
    <p:extLst>
      <p:ext uri="{BB962C8B-B14F-4D97-AF65-F5344CB8AC3E}">
        <p14:creationId xmlns:p14="http://schemas.microsoft.com/office/powerpoint/2010/main" val="11421961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Объект 1"/>
          <p:cNvGraphicFramePr>
            <a:graphicFrameLocks noChangeAspect="1"/>
          </p:cNvGraphicFramePr>
          <p:nvPr>
            <p:extLst>
              <p:ext uri="{D42A27DB-BD31-4B8C-83A1-F6EECF244321}">
                <p14:modId xmlns:p14="http://schemas.microsoft.com/office/powerpoint/2010/main" val="3923996617"/>
              </p:ext>
            </p:extLst>
          </p:nvPr>
        </p:nvGraphicFramePr>
        <p:xfrm>
          <a:off x="431546" y="1286731"/>
          <a:ext cx="2520280" cy="4248472"/>
        </p:xfrm>
        <a:graphic>
          <a:graphicData uri="http://schemas.openxmlformats.org/presentationml/2006/ole">
            <mc:AlternateContent xmlns:mc="http://schemas.openxmlformats.org/markup-compatibility/2006">
              <mc:Choice xmlns:v="urn:schemas-microsoft-com:vml" Requires="v">
                <p:oleObj spid="_x0000_s6162" name="Acrobat Document" r:id="rId3" imgW="1447485" imgH="2743057" progId="AcroExch.Document.DC">
                  <p:embed/>
                </p:oleObj>
              </mc:Choice>
              <mc:Fallback>
                <p:oleObj name="Acrobat Document" r:id="rId3" imgW="1447485" imgH="2743057" progId="AcroExch.Document.DC">
                  <p:embed/>
                  <p:pic>
                    <p:nvPicPr>
                      <p:cNvPr id="0" name=""/>
                      <p:cNvPicPr/>
                      <p:nvPr/>
                    </p:nvPicPr>
                    <p:blipFill>
                      <a:blip r:embed="rId4"/>
                      <a:stretch>
                        <a:fillRect/>
                      </a:stretch>
                    </p:blipFill>
                    <p:spPr>
                      <a:xfrm>
                        <a:off x="431546" y="1286731"/>
                        <a:ext cx="2520280" cy="4248472"/>
                      </a:xfrm>
                      <a:prstGeom prst="rect">
                        <a:avLst/>
                      </a:prstGeom>
                    </p:spPr>
                  </p:pic>
                </p:oleObj>
              </mc:Fallback>
            </mc:AlternateContent>
          </a:graphicData>
        </a:graphic>
      </p:graphicFrame>
      <p:sp>
        <p:nvSpPr>
          <p:cNvPr id="3" name="TextBox 2"/>
          <p:cNvSpPr txBox="1"/>
          <p:nvPr/>
        </p:nvSpPr>
        <p:spPr>
          <a:xfrm>
            <a:off x="2987824" y="1268760"/>
            <a:ext cx="5832648" cy="5047536"/>
          </a:xfrm>
          <a:prstGeom prst="rect">
            <a:avLst/>
          </a:prstGeom>
          <a:noFill/>
        </p:spPr>
        <p:txBody>
          <a:bodyPr wrap="square" rtlCol="0">
            <a:spAutoFit/>
          </a:bodyPr>
          <a:lstStyle/>
          <a:p>
            <a:pPr algn="ctr"/>
            <a:r>
              <a:rPr lang="ru-RU" b="1" dirty="0" smtClean="0">
                <a:solidFill>
                  <a:srgbClr val="C00000"/>
                </a:solidFill>
              </a:rPr>
              <a:t>«Гордиться славою своих предков не только можно, </a:t>
            </a:r>
          </a:p>
          <a:p>
            <a:pPr algn="ctr"/>
            <a:r>
              <a:rPr lang="ru-RU" b="1" dirty="0" smtClean="0">
                <a:solidFill>
                  <a:srgbClr val="C00000"/>
                </a:solidFill>
              </a:rPr>
              <a:t>но </a:t>
            </a:r>
            <a:r>
              <a:rPr lang="ru-RU" b="1" smtClean="0">
                <a:solidFill>
                  <a:srgbClr val="C00000"/>
                </a:solidFill>
              </a:rPr>
              <a:t>и должно» </a:t>
            </a:r>
            <a:r>
              <a:rPr lang="ru-RU" b="1" dirty="0" smtClean="0">
                <a:solidFill>
                  <a:srgbClr val="C00000"/>
                </a:solidFill>
              </a:rPr>
              <a:t>- А.С. Пушкин.</a:t>
            </a:r>
          </a:p>
          <a:p>
            <a:pPr algn="just"/>
            <a:endParaRPr lang="ru-RU" sz="1400" dirty="0"/>
          </a:p>
          <a:p>
            <a:pPr algn="just"/>
            <a:r>
              <a:rPr lang="ru-RU" sz="1600" dirty="0" smtClean="0"/>
              <a:t>       Уже давно ушел из жизни мой прадедушка, но по воспоминаниям бабушки и мамы, он был очень скромным, добрым, светлым и с чувством юмора. Он не рассказывал о войне, зато мог часами рассказывать о рыбалке и охоте. </a:t>
            </a:r>
          </a:p>
          <a:p>
            <a:pPr algn="just"/>
            <a:r>
              <a:rPr lang="ru-RU" sz="1600" dirty="0"/>
              <a:t> </a:t>
            </a:r>
            <a:r>
              <a:rPr lang="ru-RU" sz="1600" dirty="0" smtClean="0"/>
              <a:t>      Его редко могли увидеть на фотографиях ветеранов Великой Отечественной войны, которые делались традиционно к 9 мая.</a:t>
            </a:r>
          </a:p>
          <a:p>
            <a:pPr algn="just"/>
            <a:r>
              <a:rPr lang="ru-RU" sz="1600" dirty="0" smtClean="0"/>
              <a:t>Для меня мой прадедушка герой и пример для подражания. </a:t>
            </a:r>
          </a:p>
          <a:p>
            <a:pPr algn="just"/>
            <a:r>
              <a:rPr lang="ru-RU" sz="1600" dirty="0" smtClean="0"/>
              <a:t>        Память о нём и о его подвиге будет всегда храниться в нашей семье, а рассказы о прадедушке будут передаваться из поколения в поколение.</a:t>
            </a:r>
          </a:p>
          <a:p>
            <a:pPr algn="just"/>
            <a:r>
              <a:rPr lang="ru-RU" sz="1600" dirty="0" smtClean="0"/>
              <a:t>        Мой прадедушка, Варнаков Георгий Матвеевич, внёс огромный вклад в приближении Великой Победы. </a:t>
            </a:r>
          </a:p>
          <a:p>
            <a:pPr algn="ctr"/>
            <a:r>
              <a:rPr lang="ru-RU" sz="2000" b="1" dirty="0" smtClean="0">
                <a:solidFill>
                  <a:schemeClr val="tx2">
                    <a:lumMod val="60000"/>
                    <a:lumOff val="40000"/>
                  </a:schemeClr>
                </a:solidFill>
              </a:rPr>
              <a:t>Никто не забыт, ничто не забыто!</a:t>
            </a:r>
          </a:p>
          <a:p>
            <a:pPr algn="just"/>
            <a:r>
              <a:rPr lang="ru-RU" sz="1600" dirty="0" smtClean="0"/>
              <a:t>       Я горжусь, что он есть в нашей семье и память о нём буду хранить всегда.</a:t>
            </a:r>
          </a:p>
          <a:p>
            <a:pPr algn="ctr"/>
            <a:r>
              <a:rPr lang="ru-RU" sz="2800" b="1" dirty="0" smtClean="0">
                <a:solidFill>
                  <a:srgbClr val="C00000"/>
                </a:solidFill>
              </a:rPr>
              <a:t>Мой прадедушка – герой!</a:t>
            </a:r>
            <a:endParaRPr lang="ru-RU" sz="2800" b="1" dirty="0">
              <a:solidFill>
                <a:srgbClr val="C00000"/>
              </a:solidFill>
            </a:endParaRPr>
          </a:p>
        </p:txBody>
      </p:sp>
    </p:spTree>
    <p:extLst>
      <p:ext uri="{BB962C8B-B14F-4D97-AF65-F5344CB8AC3E}">
        <p14:creationId xmlns:p14="http://schemas.microsoft.com/office/powerpoint/2010/main" val="2649286312"/>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Другая 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7A0000"/>
      </a:hlink>
      <a:folHlink>
        <a:srgbClr val="FAC08F"/>
      </a:folHlink>
    </a:clrScheme>
    <a:fontScheme name="Другая 1">
      <a:majorFont>
        <a:latin typeface="Times New Roman"/>
        <a:ea typeface=""/>
        <a:cs typeface=""/>
      </a:majorFont>
      <a:minorFont>
        <a:latin typeface="Times New Roman"/>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834</TotalTime>
  <Words>1050</Words>
  <Application>Microsoft Office PowerPoint</Application>
  <PresentationFormat>Экран (4:3)</PresentationFormat>
  <Paragraphs>37</Paragraphs>
  <Slides>7</Slides>
  <Notes>0</Notes>
  <HiddenSlides>0</HiddenSlides>
  <MMClips>0</MMClips>
  <ScaleCrop>false</ScaleCrop>
  <HeadingPairs>
    <vt:vector size="8" baseType="variant">
      <vt:variant>
        <vt:lpstr>Использованные шрифты</vt:lpstr>
      </vt:variant>
      <vt:variant>
        <vt:i4>2</vt:i4>
      </vt:variant>
      <vt:variant>
        <vt:lpstr>Тема</vt:lpstr>
      </vt:variant>
      <vt:variant>
        <vt:i4>1</vt:i4>
      </vt:variant>
      <vt:variant>
        <vt:lpstr>Внедренные серверы OLE</vt:lpstr>
      </vt:variant>
      <vt:variant>
        <vt:i4>1</vt:i4>
      </vt:variant>
      <vt:variant>
        <vt:lpstr>Заголовки слайдов</vt:lpstr>
      </vt:variant>
      <vt:variant>
        <vt:i4>7</vt:i4>
      </vt:variant>
    </vt:vector>
  </HeadingPairs>
  <TitlesOfParts>
    <vt:vector size="11" baseType="lpstr">
      <vt:lpstr>Arial</vt:lpstr>
      <vt:lpstr>Times New Roman</vt:lpstr>
      <vt:lpstr>Тема Office</vt:lpstr>
      <vt:lpstr>Acrobat Document</vt:lpstr>
      <vt:lpstr>ЧЕЛОВЕК в маске войны</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Нам дороги эти позабыть нельзя!</dc:title>
  <dc:creator>Ранько Елена</dc:creator>
  <cp:lastModifiedBy>СОШ 15</cp:lastModifiedBy>
  <cp:revision>56</cp:revision>
  <cp:lastPrinted>2024-02-12T07:57:32Z</cp:lastPrinted>
  <dcterms:created xsi:type="dcterms:W3CDTF">2015-04-19T15:51:03Z</dcterms:created>
  <dcterms:modified xsi:type="dcterms:W3CDTF">2024-02-19T08:40:11Z</dcterms:modified>
</cp:coreProperties>
</file>