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58" r:id="rId3"/>
    <p:sldId id="307" r:id="rId4"/>
    <p:sldId id="277" r:id="rId5"/>
    <p:sldId id="304" r:id="rId6"/>
    <p:sldId id="312" r:id="rId7"/>
    <p:sldId id="313" r:id="rId8"/>
    <p:sldId id="314" r:id="rId9"/>
    <p:sldId id="278" r:id="rId10"/>
    <p:sldId id="294" r:id="rId11"/>
    <p:sldId id="303" r:id="rId12"/>
    <p:sldId id="302" r:id="rId13"/>
    <p:sldId id="280" r:id="rId14"/>
    <p:sldId id="281" r:id="rId15"/>
    <p:sldId id="305" r:id="rId16"/>
    <p:sldId id="306" r:id="rId17"/>
    <p:sldId id="293" r:id="rId18"/>
    <p:sldId id="283" r:id="rId19"/>
    <p:sldId id="284" r:id="rId20"/>
    <p:sldId id="311" r:id="rId21"/>
    <p:sldId id="285" r:id="rId22"/>
    <p:sldId id="291" r:id="rId23"/>
    <p:sldId id="287" r:id="rId24"/>
    <p:sldId id="297" r:id="rId25"/>
    <p:sldId id="282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66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434" autoAdjust="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69F577-F514-48C8-B832-96D266167DDF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18EEF9-F183-401A-968F-9064E5177E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561036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18EEF9-F183-401A-968F-9064E5177E2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62452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s51.radikal.ru/i133/1105/e1/da7de65c9e67.png"/>
          <p:cNvPicPr>
            <a:picLocks noChangeAspect="1" noChangeArrowheads="1"/>
          </p:cNvPicPr>
          <p:nvPr/>
        </p:nvPicPr>
        <p:blipFill>
          <a:blip r:embed="rId2" cstate="print"/>
          <a:srcRect l="2206" t="2581" r="3989"/>
          <a:stretch>
            <a:fillRect/>
          </a:stretch>
        </p:blipFill>
        <p:spPr bwMode="auto">
          <a:xfrm>
            <a:off x="-1" y="0"/>
            <a:ext cx="9264259" cy="659735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1720" y="2130425"/>
            <a:ext cx="5328592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2109A-9087-49F2-8922-81BD5B71DE5B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4261F-E571-4E2C-A9E3-32D4C29441A7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26" name="Picture 2" descr="C:\Users\User\Desktop\театральнве\театральные маски\маска с пером.png"/>
          <p:cNvPicPr>
            <a:picLocks noChangeAspect="1" noChangeArrowheads="1"/>
          </p:cNvPicPr>
          <p:nvPr/>
        </p:nvPicPr>
        <p:blipFill>
          <a:blip r:embed="rId3" cstate="print">
            <a:lum bright="-20000" contrast="10000"/>
          </a:blip>
          <a:srcRect/>
          <a:stretch>
            <a:fillRect/>
          </a:stretch>
        </p:blipFill>
        <p:spPr bwMode="auto">
          <a:xfrm rot="19702803">
            <a:off x="288256" y="2402532"/>
            <a:ext cx="1456929" cy="1512168"/>
          </a:xfrm>
          <a:prstGeom prst="rect">
            <a:avLst/>
          </a:prstGeom>
          <a:noFill/>
        </p:spPr>
      </p:pic>
      <p:pic>
        <p:nvPicPr>
          <p:cNvPr id="10" name="Picture 2" descr="C:\Users\User\Desktop\театральнве\театральные маски\маска с пером.png"/>
          <p:cNvPicPr>
            <a:picLocks noChangeAspect="1" noChangeArrowheads="1"/>
          </p:cNvPicPr>
          <p:nvPr/>
        </p:nvPicPr>
        <p:blipFill>
          <a:blip r:embed="rId3" cstate="print">
            <a:lum bright="-20000" contrast="10000"/>
          </a:blip>
          <a:srcRect/>
          <a:stretch>
            <a:fillRect/>
          </a:stretch>
        </p:blipFill>
        <p:spPr bwMode="auto">
          <a:xfrm rot="1140319" flipH="1">
            <a:off x="598310" y="1559127"/>
            <a:ext cx="1594163" cy="151216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User\Desktop\театральнве\театральные маски\маска с пером.png"/>
          <p:cNvPicPr>
            <a:picLocks noChangeAspect="1" noChangeArrowheads="1"/>
          </p:cNvPicPr>
          <p:nvPr/>
        </p:nvPicPr>
        <p:blipFill>
          <a:blip r:embed="rId2" cstate="print">
            <a:lum bright="-20000" contrast="10000"/>
          </a:blip>
          <a:srcRect/>
          <a:stretch>
            <a:fillRect/>
          </a:stretch>
        </p:blipFill>
        <p:spPr bwMode="auto">
          <a:xfrm rot="1140319" flipH="1">
            <a:off x="7849048" y="418008"/>
            <a:ext cx="1148825" cy="1089736"/>
          </a:xfrm>
          <a:prstGeom prst="rect">
            <a:avLst/>
          </a:prstGeom>
          <a:noFill/>
        </p:spPr>
      </p:pic>
      <p:pic>
        <p:nvPicPr>
          <p:cNvPr id="11" name="Picture 2" descr="C:\Users\User\Desktop\театральнве\театральные маски\маска с пером.png"/>
          <p:cNvPicPr>
            <a:picLocks noChangeAspect="1" noChangeArrowheads="1"/>
          </p:cNvPicPr>
          <p:nvPr/>
        </p:nvPicPr>
        <p:blipFill>
          <a:blip r:embed="rId3" cstate="print">
            <a:lum bright="-20000" contrast="10000"/>
          </a:blip>
          <a:srcRect/>
          <a:stretch>
            <a:fillRect/>
          </a:stretch>
        </p:blipFill>
        <p:spPr bwMode="auto">
          <a:xfrm rot="19702803">
            <a:off x="7700013" y="1181508"/>
            <a:ext cx="1084712" cy="1125838"/>
          </a:xfrm>
          <a:prstGeom prst="rect">
            <a:avLst/>
          </a:prstGeom>
          <a:noFill/>
        </p:spPr>
      </p:pic>
      <p:pic>
        <p:nvPicPr>
          <p:cNvPr id="9" name="Picture 2" descr="http://s51.radikal.ru/i133/1105/e1/da7de65c9e67.png"/>
          <p:cNvPicPr>
            <a:picLocks noChangeAspect="1" noChangeArrowheads="1"/>
          </p:cNvPicPr>
          <p:nvPr/>
        </p:nvPicPr>
        <p:blipFill>
          <a:blip r:embed="rId4" cstate="print"/>
          <a:srcRect l="2206" t="23961" r="74832"/>
          <a:stretch>
            <a:fillRect/>
          </a:stretch>
        </p:blipFill>
        <p:spPr bwMode="auto">
          <a:xfrm>
            <a:off x="0" y="0"/>
            <a:ext cx="1750743" cy="458112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274638"/>
            <a:ext cx="5544616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2109A-9087-49F2-8922-81BD5B71DE5B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4261F-E571-4E2C-A9E3-32D4C29441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s51.radikal.ru/i133/1105/e1/da7de65c9e67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 l="2206" t="17063" r="3989"/>
          <a:stretch>
            <a:fillRect/>
          </a:stretch>
        </p:blipFill>
        <p:spPr bwMode="auto">
          <a:xfrm>
            <a:off x="0" y="0"/>
            <a:ext cx="9144000" cy="659735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Monotype Corsiva" pitchFamily="66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2109A-9087-49F2-8922-81BD5B71DE5B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4261F-E571-4E2C-A9E3-32D4C29441A7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Picture 2" descr="C:\Users\User\Desktop\театральнве\театральные маски\маска с пером.png"/>
          <p:cNvPicPr>
            <a:picLocks noChangeAspect="1" noChangeArrowheads="1"/>
          </p:cNvPicPr>
          <p:nvPr/>
        </p:nvPicPr>
        <p:blipFill>
          <a:blip r:embed="rId3" cstate="print">
            <a:lum bright="-20000" contrast="10000"/>
          </a:blip>
          <a:srcRect/>
          <a:stretch>
            <a:fillRect/>
          </a:stretch>
        </p:blipFill>
        <p:spPr bwMode="auto">
          <a:xfrm rot="19702803">
            <a:off x="107729" y="1682452"/>
            <a:ext cx="1456929" cy="1512168"/>
          </a:xfrm>
          <a:prstGeom prst="rect">
            <a:avLst/>
          </a:prstGeom>
          <a:noFill/>
        </p:spPr>
      </p:pic>
      <p:pic>
        <p:nvPicPr>
          <p:cNvPr id="9" name="Picture 2" descr="C:\Users\User\Desktop\театральнве\театральные маски\маска с пером.png"/>
          <p:cNvPicPr>
            <a:picLocks noChangeAspect="1" noChangeArrowheads="1"/>
          </p:cNvPicPr>
          <p:nvPr/>
        </p:nvPicPr>
        <p:blipFill>
          <a:blip r:embed="rId3" cstate="print">
            <a:lum bright="-20000" contrast="10000"/>
          </a:blip>
          <a:srcRect/>
          <a:stretch>
            <a:fillRect/>
          </a:stretch>
        </p:blipFill>
        <p:spPr bwMode="auto">
          <a:xfrm rot="1140319" flipH="1">
            <a:off x="526302" y="767040"/>
            <a:ext cx="1594163" cy="151216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s51.radikal.ru/i133/1105/e1/da7de65c9e67.png"/>
          <p:cNvPicPr>
            <a:picLocks noChangeAspect="1" noChangeArrowheads="1"/>
          </p:cNvPicPr>
          <p:nvPr/>
        </p:nvPicPr>
        <p:blipFill>
          <a:blip r:embed="rId2" cstate="print"/>
          <a:srcRect l="72476" t="23855" r="3989"/>
          <a:stretch>
            <a:fillRect/>
          </a:stretch>
        </p:blipFill>
        <p:spPr bwMode="auto">
          <a:xfrm>
            <a:off x="7109676" y="0"/>
            <a:ext cx="2034323" cy="530120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2109A-9087-49F2-8922-81BD5B71DE5B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4261F-E571-4E2C-A9E3-32D4C29441A7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Picture 2" descr="C:\Users\User\Desktop\театральнве\театральные маски\маска с пером.png"/>
          <p:cNvPicPr>
            <a:picLocks noChangeAspect="1" noChangeArrowheads="1"/>
          </p:cNvPicPr>
          <p:nvPr/>
        </p:nvPicPr>
        <p:blipFill>
          <a:blip r:embed="rId3" cstate="print">
            <a:lum bright="-20000" contrast="10000"/>
          </a:blip>
          <a:srcRect/>
          <a:stretch>
            <a:fillRect/>
          </a:stretch>
        </p:blipFill>
        <p:spPr bwMode="auto">
          <a:xfrm rot="1140319" flipH="1">
            <a:off x="363648" y="4767883"/>
            <a:ext cx="1148825" cy="1089736"/>
          </a:xfrm>
          <a:prstGeom prst="rect">
            <a:avLst/>
          </a:prstGeom>
          <a:noFill/>
        </p:spPr>
      </p:pic>
      <p:pic>
        <p:nvPicPr>
          <p:cNvPr id="10" name="Picture 2" descr="C:\Users\User\Desktop\театральнве\театральные маски\маска с пером.png"/>
          <p:cNvPicPr>
            <a:picLocks noChangeAspect="1" noChangeArrowheads="1"/>
          </p:cNvPicPr>
          <p:nvPr/>
        </p:nvPicPr>
        <p:blipFill>
          <a:blip r:embed="rId4" cstate="print">
            <a:lum bright="-20000" contrast="10000"/>
          </a:blip>
          <a:srcRect/>
          <a:stretch>
            <a:fillRect/>
          </a:stretch>
        </p:blipFill>
        <p:spPr bwMode="auto">
          <a:xfrm rot="19702803">
            <a:off x="214613" y="5531383"/>
            <a:ext cx="1084712" cy="112583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://s51.radikal.ru/i133/1105/e1/da7de65c9e67.png"/>
          <p:cNvPicPr>
            <a:picLocks noChangeAspect="1" noChangeArrowheads="1"/>
          </p:cNvPicPr>
          <p:nvPr/>
        </p:nvPicPr>
        <p:blipFill>
          <a:blip r:embed="rId2" cstate="print"/>
          <a:srcRect l="72476" t="23855" r="3989"/>
          <a:stretch>
            <a:fillRect/>
          </a:stretch>
        </p:blipFill>
        <p:spPr bwMode="auto">
          <a:xfrm>
            <a:off x="6588225" y="0"/>
            <a:ext cx="2555776" cy="393305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63508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2109A-9087-49F2-8922-81BD5B71DE5B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4261F-E571-4E2C-A9E3-32D4C29441A7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1" name="Picture 2" descr="C:\Users\User\Desktop\театральнве\театральные маски\маска с пером.png"/>
          <p:cNvPicPr>
            <a:picLocks noChangeAspect="1" noChangeArrowheads="1"/>
          </p:cNvPicPr>
          <p:nvPr/>
        </p:nvPicPr>
        <p:blipFill>
          <a:blip r:embed="rId3" cstate="print">
            <a:lum bright="-20000" contrast="10000"/>
          </a:blip>
          <a:srcRect/>
          <a:stretch>
            <a:fillRect/>
          </a:stretch>
        </p:blipFill>
        <p:spPr bwMode="auto">
          <a:xfrm rot="1140319" flipH="1">
            <a:off x="363648" y="4767883"/>
            <a:ext cx="1148825" cy="1089736"/>
          </a:xfrm>
          <a:prstGeom prst="rect">
            <a:avLst/>
          </a:prstGeom>
          <a:noFill/>
        </p:spPr>
      </p:pic>
      <p:pic>
        <p:nvPicPr>
          <p:cNvPr id="12" name="Picture 2" descr="C:\Users\User\Desktop\театральнве\театральные маски\маска с пером.png"/>
          <p:cNvPicPr>
            <a:picLocks noChangeAspect="1" noChangeArrowheads="1"/>
          </p:cNvPicPr>
          <p:nvPr/>
        </p:nvPicPr>
        <p:blipFill>
          <a:blip r:embed="rId4" cstate="print">
            <a:lum bright="-20000" contrast="10000"/>
          </a:blip>
          <a:srcRect/>
          <a:stretch>
            <a:fillRect/>
          </a:stretch>
        </p:blipFill>
        <p:spPr bwMode="auto">
          <a:xfrm rot="19702803">
            <a:off x="214613" y="5531383"/>
            <a:ext cx="1084712" cy="112583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s51.radikal.ru/i133/1105/e1/da7de65c9e67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 l="4048" t="17063" r="27252"/>
          <a:stretch>
            <a:fillRect/>
          </a:stretch>
        </p:blipFill>
        <p:spPr bwMode="auto">
          <a:xfrm>
            <a:off x="0" y="0"/>
            <a:ext cx="9144000" cy="659735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908720"/>
            <a:ext cx="6429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2109A-9087-49F2-8922-81BD5B71DE5B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4261F-E571-4E2C-A9E3-32D4C29441A7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2" descr="C:\Users\User\Desktop\театральнве\театральные маски\маска с пером.png"/>
          <p:cNvPicPr>
            <a:picLocks noChangeAspect="1" noChangeArrowheads="1"/>
          </p:cNvPicPr>
          <p:nvPr/>
        </p:nvPicPr>
        <p:blipFill>
          <a:blip r:embed="rId3" cstate="print">
            <a:lum bright="-20000" contrast="10000"/>
          </a:blip>
          <a:srcRect/>
          <a:stretch>
            <a:fillRect/>
          </a:stretch>
        </p:blipFill>
        <p:spPr bwMode="auto">
          <a:xfrm rot="1140319" flipH="1">
            <a:off x="363648" y="1858167"/>
            <a:ext cx="1148825" cy="1089736"/>
          </a:xfrm>
          <a:prstGeom prst="rect">
            <a:avLst/>
          </a:prstGeom>
          <a:noFill/>
        </p:spPr>
      </p:pic>
      <p:pic>
        <p:nvPicPr>
          <p:cNvPr id="8" name="Picture 2" descr="C:\Users\User\Desktop\театральнве\театральные маски\маска с пером.png"/>
          <p:cNvPicPr>
            <a:picLocks noChangeAspect="1" noChangeArrowheads="1"/>
          </p:cNvPicPr>
          <p:nvPr/>
        </p:nvPicPr>
        <p:blipFill>
          <a:blip r:embed="rId4" cstate="print">
            <a:lum bright="-20000" contrast="10000"/>
          </a:blip>
          <a:srcRect/>
          <a:stretch>
            <a:fillRect/>
          </a:stretch>
        </p:blipFill>
        <p:spPr bwMode="auto">
          <a:xfrm rot="19702803">
            <a:off x="214613" y="2621667"/>
            <a:ext cx="1084712" cy="112583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2109A-9087-49F2-8922-81BD5B71DE5B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4261F-E571-4E2C-A9E3-32D4C29441A7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5" name="Picture 2" descr="http://s51.radikal.ru/i133/1105/e1/da7de65c9e67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 l="37289" t="17063" r="3989"/>
          <a:stretch>
            <a:fillRect/>
          </a:stretch>
        </p:blipFill>
        <p:spPr bwMode="auto">
          <a:xfrm>
            <a:off x="0" y="0"/>
            <a:ext cx="9144000" cy="6597352"/>
          </a:xfrm>
          <a:prstGeom prst="rect">
            <a:avLst/>
          </a:prstGeom>
          <a:noFill/>
        </p:spPr>
      </p:pic>
      <p:pic>
        <p:nvPicPr>
          <p:cNvPr id="6" name="Picture 2" descr="C:\Users\User\Desktop\театральнве\театральные маски\маска с пером.png"/>
          <p:cNvPicPr>
            <a:picLocks noChangeAspect="1" noChangeArrowheads="1"/>
          </p:cNvPicPr>
          <p:nvPr/>
        </p:nvPicPr>
        <p:blipFill>
          <a:blip r:embed="rId3" cstate="print">
            <a:lum bright="-20000" contrast="10000"/>
          </a:blip>
          <a:srcRect/>
          <a:stretch>
            <a:fillRect/>
          </a:stretch>
        </p:blipFill>
        <p:spPr bwMode="auto">
          <a:xfrm rot="1140319" flipH="1">
            <a:off x="7527936" y="2002184"/>
            <a:ext cx="1148825" cy="1089736"/>
          </a:xfrm>
          <a:prstGeom prst="rect">
            <a:avLst/>
          </a:prstGeom>
          <a:noFill/>
        </p:spPr>
      </p:pic>
      <p:pic>
        <p:nvPicPr>
          <p:cNvPr id="7" name="Picture 2" descr="C:\Users\User\Desktop\театральнве\театральные маски\маска с пером.png"/>
          <p:cNvPicPr>
            <a:picLocks noChangeAspect="1" noChangeArrowheads="1"/>
          </p:cNvPicPr>
          <p:nvPr/>
        </p:nvPicPr>
        <p:blipFill>
          <a:blip r:embed="rId4" cstate="print">
            <a:lum bright="-20000" contrast="10000"/>
          </a:blip>
          <a:srcRect/>
          <a:stretch>
            <a:fillRect/>
          </a:stretch>
        </p:blipFill>
        <p:spPr bwMode="auto">
          <a:xfrm rot="19702803">
            <a:off x="7378901" y="2765684"/>
            <a:ext cx="1084712" cy="112583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12109A-9087-49F2-8922-81BD5B71DE5B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64261F-E571-4E2C-A9E3-32D4C29441A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6000" b="1" kern="1200">
          <a:solidFill>
            <a:srgbClr val="60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Monotype Corsiva" pitchFamily="66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800000"/>
                </a:solidFill>
              </a:rPr>
              <a:t>Развитие речи детей через театрализованную деятельность</a:t>
            </a:r>
            <a:endParaRPr lang="ru-RU" dirty="0">
              <a:solidFill>
                <a:srgbClr val="8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543196"/>
          </a:xfrm>
        </p:spPr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pPr algn="r"/>
            <a:endParaRPr lang="ru-RU" sz="5100" dirty="0" smtClean="0"/>
          </a:p>
          <a:p>
            <a:pPr algn="r"/>
            <a:r>
              <a:rPr lang="ru-RU" sz="5100" dirty="0" smtClean="0"/>
              <a:t>.</a:t>
            </a:r>
            <a:endParaRPr lang="ru-RU" sz="5100" dirty="0"/>
          </a:p>
        </p:txBody>
      </p:sp>
      <p:sp>
        <p:nvSpPr>
          <p:cNvPr id="4" name="TextBox 3"/>
          <p:cNvSpPr txBox="1"/>
          <p:nvPr/>
        </p:nvSpPr>
        <p:spPr>
          <a:xfrm>
            <a:off x="5429256" y="5072074"/>
            <a:ext cx="307183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pPr algn="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Подготовил :</a:t>
            </a:r>
          </a:p>
          <a:p>
            <a:pPr algn="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воспитатель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вк.к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.</a:t>
            </a:r>
          </a:p>
          <a:p>
            <a:pPr algn="r"/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Подсевалова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 Е.П.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2159859"/>
            <a:ext cx="2376265" cy="15571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6373" y="4005064"/>
            <a:ext cx="3358128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 rot="16200000" flipV="1">
            <a:off x="4794380" y="1711488"/>
            <a:ext cx="1800200" cy="22108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-4806"/>
          <a:stretch/>
        </p:blipFill>
        <p:spPr>
          <a:xfrm rot="5400000">
            <a:off x="1497968" y="3694720"/>
            <a:ext cx="1656184" cy="3140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62675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332656"/>
            <a:ext cx="7643866" cy="576064"/>
          </a:xfrm>
        </p:spPr>
        <p:txBody>
          <a:bodyPr>
            <a:noAutofit/>
          </a:bodyPr>
          <a:lstStyle/>
          <a:p>
            <a:r>
              <a:rPr lang="ru-RU" altLang="ru-RU" sz="3200" dirty="0">
                <a:solidFill>
                  <a:srgbClr val="800000"/>
                </a:solidFill>
              </a:rPr>
              <a:t>Значение театрализованной деятельности </a:t>
            </a:r>
            <a:endParaRPr lang="ru-RU" sz="3200" dirty="0">
              <a:solidFill>
                <a:srgbClr val="8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268760"/>
            <a:ext cx="7776864" cy="5112568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80000"/>
              </a:lnSpc>
            </a:pPr>
            <a:r>
              <a:rPr lang="ru-RU" altLang="ru-RU" b="1" dirty="0">
                <a:solidFill>
                  <a:srgbClr val="663300"/>
                </a:solidFill>
                <a:latin typeface="Monotype Corsiva" panose="03010101010201010101" pitchFamily="66" charset="0"/>
              </a:rPr>
              <a:t>помогает усвоению богатства родного языка, </a:t>
            </a:r>
            <a:r>
              <a:rPr lang="ru-RU" altLang="ru-RU" b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  <a:t/>
            </a:r>
            <a:br>
              <a:rPr lang="ru-RU" altLang="ru-RU" b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</a:br>
            <a:r>
              <a:rPr lang="ru-RU" altLang="ru-RU" b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  <a:t>его </a:t>
            </a:r>
            <a:r>
              <a:rPr lang="ru-RU" altLang="ru-RU" b="1" dirty="0">
                <a:solidFill>
                  <a:srgbClr val="663300"/>
                </a:solidFill>
                <a:latin typeface="Monotype Corsiva" panose="03010101010201010101" pitchFamily="66" charset="0"/>
              </a:rPr>
              <a:t>выразительных средств</a:t>
            </a:r>
          </a:p>
          <a:p>
            <a:pPr>
              <a:lnSpc>
                <a:spcPct val="80000"/>
              </a:lnSpc>
            </a:pPr>
            <a:r>
              <a:rPr lang="ru-RU" altLang="ru-RU" b="1" dirty="0">
                <a:solidFill>
                  <a:srgbClr val="663300"/>
                </a:solidFill>
                <a:latin typeface="Monotype Corsiva" panose="03010101010201010101" pitchFamily="66" charset="0"/>
              </a:rPr>
              <a:t>появляется живой интерес к самостоятельному познанию и размышлению </a:t>
            </a:r>
          </a:p>
          <a:p>
            <a:pPr>
              <a:lnSpc>
                <a:spcPct val="80000"/>
              </a:lnSpc>
            </a:pPr>
            <a:r>
              <a:rPr lang="ru-RU" altLang="ru-RU" b="1" dirty="0">
                <a:solidFill>
                  <a:srgbClr val="663300"/>
                </a:solidFill>
                <a:latin typeface="Monotype Corsiva" panose="03010101010201010101" pitchFamily="66" charset="0"/>
              </a:rPr>
              <a:t>совершенствует артикуляционный аппарат </a:t>
            </a:r>
          </a:p>
          <a:p>
            <a:pPr>
              <a:lnSpc>
                <a:spcPct val="80000"/>
              </a:lnSpc>
            </a:pPr>
            <a:r>
              <a:rPr lang="ru-RU" altLang="ru-RU" b="1" dirty="0">
                <a:solidFill>
                  <a:srgbClr val="663300"/>
                </a:solidFill>
                <a:latin typeface="Monotype Corsiva" panose="03010101010201010101" pitchFamily="66" charset="0"/>
              </a:rPr>
              <a:t>формируется диалогическая, эмоционально насыщенная речь</a:t>
            </a:r>
          </a:p>
          <a:p>
            <a:pPr>
              <a:lnSpc>
                <a:spcPct val="80000"/>
              </a:lnSpc>
            </a:pPr>
            <a:r>
              <a:rPr lang="ru-RU" altLang="ru-RU" b="1" dirty="0">
                <a:solidFill>
                  <a:srgbClr val="663300"/>
                </a:solidFill>
                <a:latin typeface="Monotype Corsiva" panose="03010101010201010101" pitchFamily="66" charset="0"/>
              </a:rPr>
              <a:t>улучшается усвоение содержания произведения, </a:t>
            </a:r>
            <a:r>
              <a:rPr lang="ru-RU" altLang="ru-RU" b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  <a:t/>
            </a:r>
            <a:br>
              <a:rPr lang="ru-RU" altLang="ru-RU" b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</a:br>
            <a:r>
              <a:rPr lang="ru-RU" altLang="ru-RU" b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  <a:t>логика </a:t>
            </a:r>
            <a:r>
              <a:rPr lang="ru-RU" altLang="ru-RU" b="1" dirty="0">
                <a:solidFill>
                  <a:srgbClr val="663300"/>
                </a:solidFill>
                <a:latin typeface="Monotype Corsiva" panose="03010101010201010101" pitchFamily="66" charset="0"/>
              </a:rPr>
              <a:t>и последовательность событий</a:t>
            </a:r>
          </a:p>
          <a:p>
            <a:pPr>
              <a:lnSpc>
                <a:spcPct val="80000"/>
              </a:lnSpc>
            </a:pPr>
            <a:r>
              <a:rPr lang="ru-RU" altLang="ru-RU" b="1" dirty="0">
                <a:solidFill>
                  <a:srgbClr val="663300"/>
                </a:solidFill>
                <a:latin typeface="Monotype Corsiva" panose="03010101010201010101" pitchFamily="66" charset="0"/>
              </a:rPr>
              <a:t>дети получают эмоциональный подъём</a:t>
            </a:r>
          </a:p>
          <a:p>
            <a:pPr>
              <a:lnSpc>
                <a:spcPct val="80000"/>
              </a:lnSpc>
            </a:pPr>
            <a:r>
              <a:rPr lang="ru-RU" altLang="ru-RU" b="1" dirty="0">
                <a:solidFill>
                  <a:srgbClr val="663300"/>
                </a:solidFill>
                <a:latin typeface="Monotype Corsiva" panose="03010101010201010101" pitchFamily="66" charset="0"/>
              </a:rPr>
              <a:t>способствует развитию элементов речевого общения: мимики, жестов, пантомимики, интонации</a:t>
            </a:r>
            <a:r>
              <a:rPr lang="ru-RU" altLang="ru-RU" b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  <a:t>,</a:t>
            </a:r>
            <a:br>
              <a:rPr lang="ru-RU" altLang="ru-RU" b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</a:br>
            <a:r>
              <a:rPr lang="ru-RU" altLang="ru-RU" b="1" dirty="0" smtClean="0">
                <a:solidFill>
                  <a:srgbClr val="663300"/>
                </a:solidFill>
                <a:latin typeface="Monotype Corsiva" panose="03010101010201010101" pitchFamily="66" charset="0"/>
              </a:rPr>
              <a:t>модуляции </a:t>
            </a:r>
            <a:r>
              <a:rPr lang="ru-RU" altLang="ru-RU" b="1" dirty="0">
                <a:solidFill>
                  <a:srgbClr val="663300"/>
                </a:solidFill>
                <a:latin typeface="Monotype Corsiva" panose="03010101010201010101" pitchFamily="66" charset="0"/>
              </a:rPr>
              <a:t>голоса </a:t>
            </a:r>
          </a:p>
          <a:p>
            <a:pPr>
              <a:lnSpc>
                <a:spcPct val="80000"/>
              </a:lnSpc>
            </a:pPr>
            <a:r>
              <a:rPr lang="ru-RU" altLang="ru-RU" b="1" dirty="0">
                <a:solidFill>
                  <a:srgbClr val="663300"/>
                </a:solidFill>
                <a:latin typeface="Monotype Corsiva" panose="03010101010201010101" pitchFamily="66" charset="0"/>
              </a:rPr>
              <a:t>позволяет формировать опыт социального поведения</a:t>
            </a:r>
            <a:endParaRPr lang="ru-RU" b="1" dirty="0">
              <a:solidFill>
                <a:srgbClr val="6633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2213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Рассказывание сказок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2066" y="2643182"/>
            <a:ext cx="3234624" cy="256679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290" y="1881722"/>
            <a:ext cx="3113151" cy="27028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0021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1556792"/>
            <a:ext cx="5832648" cy="5301208"/>
          </a:xfrm>
        </p:spPr>
        <p:txBody>
          <a:bodyPr>
            <a:noAutofit/>
          </a:bodyPr>
          <a:lstStyle/>
          <a:p>
            <a:r>
              <a:rPr lang="ru-RU" sz="4000" dirty="0">
                <a:effectLst/>
              </a:rPr>
              <a:t>В процессе театрализованной игры активизируется и совершенствуется словарный запас, грамматический строй речи, звукопроизношение, темп, выразительность речи. </a:t>
            </a:r>
            <a:endParaRPr lang="ru-RU" sz="4000" dirty="0"/>
          </a:p>
        </p:txBody>
      </p:sp>
    </p:spTree>
    <p:extLst>
      <p:ext uri="{BB962C8B-B14F-4D97-AF65-F5344CB8AC3E}">
        <p14:creationId xmlns="" xmlns:p14="http://schemas.microsoft.com/office/powerpoint/2010/main" val="186649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1720" y="2130425"/>
            <a:ext cx="5328592" cy="4106887"/>
          </a:xfrm>
        </p:spPr>
        <p:txBody>
          <a:bodyPr>
            <a:normAutofit/>
          </a:bodyPr>
          <a:lstStyle/>
          <a:p>
            <a:r>
              <a:rPr lang="ru-RU" sz="3600" dirty="0">
                <a:effectLst/>
              </a:rPr>
              <a:t>Т</a:t>
            </a:r>
            <a:r>
              <a:rPr lang="ru-RU" sz="3600" dirty="0" smtClean="0">
                <a:effectLst/>
              </a:rPr>
              <a:t>еатрализованная </a:t>
            </a:r>
            <a:r>
              <a:rPr lang="ru-RU" sz="3600" dirty="0">
                <a:effectLst/>
              </a:rPr>
              <a:t>игра оказывает большое влияние на речевое развитие ребенка.</a:t>
            </a:r>
            <a:endParaRPr lang="ru-RU" sz="3600" dirty="0"/>
          </a:p>
        </p:txBody>
      </p:sp>
    </p:spTree>
    <p:extLst>
      <p:ext uri="{BB962C8B-B14F-4D97-AF65-F5344CB8AC3E}">
        <p14:creationId xmlns="" xmlns:p14="http://schemas.microsoft.com/office/powerpoint/2010/main" val="288483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57224" y="1643051"/>
            <a:ext cx="5572164" cy="4892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lnSpc>
                <a:spcPct val="115000"/>
              </a:lnSpc>
              <a:spcAft>
                <a:spcPts val="1000"/>
              </a:spcAft>
            </a:pPr>
            <a:r>
              <a:rPr lang="ru-RU" sz="4400" b="1" dirty="0">
                <a:solidFill>
                  <a:srgbClr val="800000"/>
                </a:solidFill>
                <a:latin typeface="Monotype Corsiva" panose="03010101010201010101" pitchFamily="66" charset="0"/>
                <a:ea typeface="Times New Roman" panose="02020603050405020304" pitchFamily="18" charset="0"/>
                <a:cs typeface="Myanmar Text" panose="020B0502040204020203" pitchFamily="34" charset="0"/>
              </a:rPr>
              <a:t>«Мы играем не потому, что мы дети, но само детство нам дано для того, чтобы мы играли</a:t>
            </a:r>
            <a:r>
              <a:rPr lang="ru-RU" sz="4400" b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Times New Roman" panose="02020603050405020304" pitchFamily="18" charset="0"/>
                <a:cs typeface="Myanmar Text" panose="020B0502040204020203" pitchFamily="34" charset="0"/>
              </a:rPr>
              <a:t>».</a:t>
            </a:r>
            <a:r>
              <a:rPr lang="ru-RU" sz="4400" b="1" dirty="0">
                <a:solidFill>
                  <a:srgbClr val="800000"/>
                </a:solidFill>
                <a:latin typeface="Monotype Corsiva" panose="03010101010201010101" pitchFamily="66" charset="0"/>
                <a:cs typeface="Myanmar Text" panose="020B0502040204020203" pitchFamily="34" charset="0"/>
              </a:rPr>
              <a:t> </a:t>
            </a:r>
            <a:endParaRPr lang="ru-RU" sz="4400" b="1" dirty="0" smtClean="0">
              <a:solidFill>
                <a:srgbClr val="800000"/>
              </a:solidFill>
              <a:latin typeface="Monotype Corsiva" panose="03010101010201010101" pitchFamily="66" charset="0"/>
              <a:cs typeface="Myanmar Text" panose="020B0502040204020203" pitchFamily="34" charset="0"/>
            </a:endParaRPr>
          </a:p>
          <a:p>
            <a:pPr indent="450215">
              <a:lnSpc>
                <a:spcPct val="115000"/>
              </a:lnSpc>
              <a:spcAft>
                <a:spcPts val="1000"/>
              </a:spcAft>
            </a:pPr>
            <a:r>
              <a:rPr lang="ru-RU" sz="4400" b="1" dirty="0" smtClean="0">
                <a:solidFill>
                  <a:srgbClr val="800000"/>
                </a:solidFill>
                <a:latin typeface="Monotype Corsiva" panose="03010101010201010101" pitchFamily="66" charset="0"/>
                <a:cs typeface="Myanmar Text" panose="020B0502040204020203" pitchFamily="34" charset="0"/>
              </a:rPr>
              <a:t>Карлом </a:t>
            </a:r>
            <a:r>
              <a:rPr lang="ru-RU" sz="4400" b="1" dirty="0">
                <a:solidFill>
                  <a:srgbClr val="800000"/>
                </a:solidFill>
                <a:latin typeface="Monotype Corsiva" panose="03010101010201010101" pitchFamily="66" charset="0"/>
                <a:cs typeface="Myanmar Text" panose="020B0502040204020203" pitchFamily="34" charset="0"/>
              </a:rPr>
              <a:t>Гросс</a:t>
            </a:r>
            <a:endParaRPr lang="ru-RU" sz="4400" b="1" dirty="0">
              <a:solidFill>
                <a:srgbClr val="800000"/>
              </a:solidFill>
              <a:effectLst/>
              <a:latin typeface="Monotype Corsiva" panose="03010101010201010101" pitchFamily="66" charset="0"/>
              <a:ea typeface="Calibri" panose="020F0502020204030204" pitchFamily="34" charset="0"/>
              <a:cs typeface="Myanmar Text" panose="020B0502040204020203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6209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642918"/>
            <a:ext cx="644823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 должен уметь </a:t>
            </a:r>
            <a:r>
              <a:rPr lang="ru-RU" sz="3600" b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выразительно </a:t>
            </a:r>
            <a:r>
              <a:rPr lang="ru-RU" sz="3600" b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читать, рассказывать, </a:t>
            </a:r>
            <a:r>
              <a:rPr lang="ru-RU" sz="3600" b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смотреть </a:t>
            </a:r>
            <a:r>
              <a:rPr lang="ru-RU" sz="3600" b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и видеть, </a:t>
            </a:r>
            <a:r>
              <a:rPr lang="ru-RU" sz="3600" b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слушать </a:t>
            </a:r>
            <a:r>
              <a:rPr lang="ru-RU" sz="3600" b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и слышать, </a:t>
            </a:r>
            <a:r>
              <a:rPr lang="ru-RU" sz="3600" b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быть </a:t>
            </a:r>
            <a:r>
              <a:rPr lang="ru-RU" sz="3600" b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готовым к любому превращению, т.е. обладать основами актёрского мастерства и навыками режиссуры.</a:t>
            </a:r>
            <a:endParaRPr lang="ru-RU" sz="3600" b="1" dirty="0">
              <a:solidFill>
                <a:srgbClr val="800000"/>
              </a:solidFill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6135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571612"/>
            <a:ext cx="712879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4000" b="1" i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Артикуляционная гимнастика</a:t>
            </a:r>
            <a:r>
              <a:rPr lang="ru-RU" sz="4000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685800" indent="-6858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4000" b="1" i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упражнения </a:t>
            </a:r>
            <a:r>
              <a:rPr lang="ru-RU" sz="4000" b="1" i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на дыхание</a:t>
            </a:r>
            <a:r>
              <a:rPr lang="ru-RU" sz="4000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ru-RU" sz="4000" b="1" i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дикцию</a:t>
            </a:r>
            <a:r>
              <a:rPr lang="ru-RU" sz="4000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lang="ru-RU" sz="4000" b="1" i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силу голоса</a:t>
            </a:r>
            <a:r>
              <a:rPr lang="ru-RU" sz="4000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685800" indent="-6858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4000" b="1" i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психогимнастика</a:t>
            </a:r>
            <a:r>
              <a:rPr lang="ru-RU" sz="4000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685800" indent="-6858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4000" b="1" i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упражнение на ритмопластику</a:t>
            </a:r>
            <a:r>
              <a:rPr lang="ru-RU" sz="4000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800000"/>
              </a:solidFill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12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571612"/>
            <a:ext cx="646419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spcAft>
                <a:spcPts val="0"/>
              </a:spcAft>
            </a:pPr>
            <a:r>
              <a:rPr lang="ru-RU" sz="3600" b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Первый этап - </a:t>
            </a:r>
            <a:endParaRPr lang="ru-RU" sz="3600" b="1" dirty="0" smtClean="0">
              <a:solidFill>
                <a:srgbClr val="800000"/>
              </a:solidFill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ctr">
              <a:spcAft>
                <a:spcPts val="0"/>
              </a:spcAft>
            </a:pPr>
            <a:r>
              <a:rPr lang="ru-RU" sz="3600" b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Определение </a:t>
            </a:r>
            <a:r>
              <a:rPr lang="ru-RU" sz="3600" b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характера образа. </a:t>
            </a:r>
            <a:endParaRPr lang="ru-RU" sz="3600" b="1" dirty="0" smtClean="0">
              <a:solidFill>
                <a:srgbClr val="800000"/>
              </a:solidFill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ctr">
              <a:spcAft>
                <a:spcPts val="0"/>
              </a:spcAft>
            </a:pPr>
            <a:endParaRPr lang="ru-RU" sz="3600" b="1" dirty="0" smtClean="0">
              <a:solidFill>
                <a:srgbClr val="800000"/>
              </a:solidFill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ctr">
              <a:spcAft>
                <a:spcPts val="0"/>
              </a:spcAft>
            </a:pPr>
            <a:r>
              <a:rPr lang="ru-RU" sz="3600" b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Его </a:t>
            </a:r>
            <a:r>
              <a:rPr lang="ru-RU" sz="3600" b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задача - научить детей распознавать конкретный образ, выделяя характерные черты, присущие только ему.</a:t>
            </a:r>
            <a:endParaRPr lang="ru-RU" sz="3600" b="1" dirty="0">
              <a:solidFill>
                <a:srgbClr val="800000"/>
              </a:solidFill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9799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764704"/>
            <a:ext cx="644420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spcAft>
                <a:spcPts val="0"/>
              </a:spcAft>
            </a:pPr>
            <a:r>
              <a:rPr lang="ru-RU" sz="3600" b="1" i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Второй этап - </a:t>
            </a:r>
            <a:br>
              <a:rPr lang="ru-RU" sz="3600" b="1" i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b="1" i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</a:t>
            </a:r>
            <a:r>
              <a:rPr lang="ru-RU" sz="3600" b="1" i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над мимикой. </a:t>
            </a:r>
            <a:r>
              <a:rPr lang="ru-RU" sz="3600" b="1" i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</a:p>
          <a:p>
            <a:pPr indent="449580" algn="ctr">
              <a:spcAft>
                <a:spcPts val="0"/>
              </a:spcAft>
            </a:pPr>
            <a:r>
              <a:rPr lang="ru-RU" sz="3600" b="1" i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Его </a:t>
            </a:r>
            <a:r>
              <a:rPr lang="ru-RU" sz="3600" b="1" i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задача - </a:t>
            </a:r>
            <a:r>
              <a:rPr lang="ru-RU" sz="3600" b="1" i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b="1" i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b="1" i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научить детей передавать </a:t>
            </a:r>
            <a:r>
              <a:rPr lang="ru-RU" sz="3600" b="1" i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эмоциональное  </a:t>
            </a:r>
            <a:br>
              <a:rPr lang="ru-RU" sz="3600" b="1" i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b="1" i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состояние </a:t>
            </a:r>
            <a:r>
              <a:rPr lang="ru-RU" sz="3600" b="1" i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 героев   с </a:t>
            </a:r>
            <a:r>
              <a:rPr lang="ru-RU" sz="3600" b="1" i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помощью </a:t>
            </a:r>
            <a:r>
              <a:rPr lang="ru-RU" sz="3600" b="1" i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 мимики. </a:t>
            </a:r>
            <a:endParaRPr lang="ru-RU" sz="3600" b="1" dirty="0">
              <a:solidFill>
                <a:srgbClr val="800000"/>
              </a:solidFill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4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4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57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643041" y="1857364"/>
            <a:ext cx="5857917" cy="400052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 </a:t>
            </a:r>
            <a:r>
              <a:rPr lang="ru-RU" sz="2700" dirty="0" smtClean="0">
                <a:solidFill>
                  <a:srgbClr val="800000"/>
                </a:solidFill>
              </a:rPr>
              <a:t>“ </a:t>
            </a:r>
            <a:r>
              <a:rPr lang="ru-RU" sz="3200" dirty="0" smtClean="0">
                <a:solidFill>
                  <a:srgbClr val="800000"/>
                </a:solidFill>
              </a:rPr>
              <a:t>Театр – это волшебный мир. </a:t>
            </a:r>
            <a:br>
              <a:rPr lang="ru-RU" sz="3200" dirty="0" smtClean="0">
                <a:solidFill>
                  <a:srgbClr val="800000"/>
                </a:solidFill>
              </a:rPr>
            </a:br>
            <a:r>
              <a:rPr lang="ru-RU" sz="3200" dirty="0" smtClean="0">
                <a:solidFill>
                  <a:srgbClr val="800000"/>
                </a:solidFill>
              </a:rPr>
              <a:t>Он дает уроки красоты, морали и нравственности. А чем они богаче, тем успешнее идет развитие духовного мира детей…” </a:t>
            </a:r>
            <a:br>
              <a:rPr lang="ru-RU" sz="3200" dirty="0" smtClean="0">
                <a:solidFill>
                  <a:srgbClr val="800000"/>
                </a:solidFill>
              </a:rPr>
            </a:br>
            <a:r>
              <a:rPr lang="ru-RU" sz="3200" i="1" dirty="0" smtClean="0">
                <a:solidFill>
                  <a:srgbClr val="800000"/>
                </a:solidFill>
              </a:rPr>
              <a:t>(Б. М. Теплов)</a:t>
            </a:r>
            <a:r>
              <a:rPr lang="ru-RU" sz="3200" dirty="0" smtClean="0">
                <a:solidFill>
                  <a:srgbClr val="800000"/>
                </a:solidFill>
              </a:rPr>
              <a:t/>
            </a:r>
            <a:br>
              <a:rPr lang="ru-RU" sz="3200" dirty="0" smtClean="0">
                <a:solidFill>
                  <a:srgbClr val="800000"/>
                </a:solidFill>
              </a:rPr>
            </a:br>
            <a:r>
              <a:rPr lang="ru-RU" sz="3200" dirty="0" smtClean="0">
                <a:solidFill>
                  <a:srgbClr val="800000"/>
                </a:solidFill>
              </a:rPr>
              <a:t> </a:t>
            </a:r>
            <a:endParaRPr lang="ru-RU" sz="3200" dirty="0">
              <a:solidFill>
                <a:srgbClr val="8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5" y="2124075"/>
            <a:ext cx="1872208" cy="26098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10" y="548681"/>
            <a:ext cx="1907704" cy="273630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3" y="548681"/>
            <a:ext cx="1496937" cy="25922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6850" y="2195512"/>
            <a:ext cx="1671414" cy="25384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93096"/>
            <a:ext cx="1907705" cy="25649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4149080"/>
            <a:ext cx="1728192" cy="27336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4262" y="4293096"/>
            <a:ext cx="1895475" cy="25649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082810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980728"/>
            <a:ext cx="730830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spcAft>
                <a:spcPts val="0"/>
              </a:spcAft>
            </a:pPr>
            <a:r>
              <a:rPr lang="ru-RU" sz="3600" b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Третий этап - </a:t>
            </a:r>
            <a:br>
              <a:rPr lang="ru-RU" sz="3600" b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</a:t>
            </a:r>
            <a:r>
              <a:rPr lang="ru-RU" sz="3600" b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над жестом и движением. </a:t>
            </a:r>
            <a:r>
              <a:rPr lang="ru-RU" sz="3600" b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b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Его </a:t>
            </a:r>
            <a:r>
              <a:rPr lang="ru-RU" sz="3600" b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задача - научить детей двигаться в соответствии с характером персонажа. </a:t>
            </a:r>
            <a:r>
              <a:rPr lang="ru-RU" sz="5400" b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    </a:t>
            </a:r>
            <a:r>
              <a:rPr lang="ru-RU" sz="4400" i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4400" dirty="0">
              <a:solidFill>
                <a:srgbClr val="800000"/>
              </a:solidFill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134310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836712"/>
            <a:ext cx="70922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spcAft>
                <a:spcPts val="0"/>
              </a:spcAft>
            </a:pPr>
            <a:r>
              <a:rPr lang="ru-RU" sz="3600" b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Четвёртый </a:t>
            </a:r>
            <a:r>
              <a:rPr lang="ru-RU" sz="3600" b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этап-работа </a:t>
            </a:r>
            <a:r>
              <a:rPr lang="ru-RU" sz="3600" b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над голосом.  </a:t>
            </a:r>
            <a:br>
              <a:rPr lang="ru-RU" sz="3600" b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 Его </a:t>
            </a:r>
            <a:r>
              <a:rPr lang="ru-RU" sz="3600" b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задача </a:t>
            </a:r>
            <a:r>
              <a:rPr lang="ru-RU" sz="3600" b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-эмоциональная </a:t>
            </a:r>
            <a:r>
              <a:rPr lang="ru-RU" sz="3600" b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окраска речи персонажа.</a:t>
            </a:r>
            <a:endParaRPr lang="ru-RU" sz="3600" b="1" dirty="0">
              <a:solidFill>
                <a:srgbClr val="800000"/>
              </a:solidFill>
              <a:effectLst/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706798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96752"/>
            <a:ext cx="667848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>
              <a:spcAft>
                <a:spcPts val="0"/>
              </a:spcAft>
            </a:pPr>
            <a:r>
              <a:rPr lang="ru-RU" sz="6000" b="1" i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Пятый этап – Этюды.  </a:t>
            </a:r>
            <a:r>
              <a:rPr lang="ru-RU" sz="6000" b="1" i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6000" b="1" i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6000" b="1" i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Его </a:t>
            </a:r>
            <a:r>
              <a:rPr lang="ru-RU" sz="6000" b="1" i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задача </a:t>
            </a:r>
            <a:r>
              <a:rPr lang="ru-RU" sz="6000" b="1" i="1" dirty="0" smtClean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-применить </a:t>
            </a:r>
            <a:r>
              <a:rPr lang="ru-RU" sz="6000" b="1" i="1" dirty="0">
                <a:solidFill>
                  <a:srgbClr val="800000"/>
                </a:solidFill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изученные методы и приёмы на практике.</a:t>
            </a:r>
            <a:endParaRPr lang="ru-RU" sz="6000" b="1" dirty="0">
              <a:solidFill>
                <a:srgbClr val="800000"/>
              </a:solidFill>
              <a:latin typeface="Monotype Corsiva" panose="03010101010201010101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1189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1720" y="2130425"/>
            <a:ext cx="5328592" cy="3674839"/>
          </a:xfrm>
        </p:spPr>
        <p:txBody>
          <a:bodyPr>
            <a:normAutofit fontScale="90000"/>
          </a:bodyPr>
          <a:lstStyle/>
          <a:p>
            <a:r>
              <a:rPr lang="ru-RU" dirty="0">
                <a:effectLst/>
              </a:rPr>
              <a:t>В</a:t>
            </a:r>
            <a:r>
              <a:rPr lang="ru-RU" dirty="0" smtClean="0">
                <a:effectLst/>
              </a:rPr>
              <a:t>лияние </a:t>
            </a:r>
            <a:r>
              <a:rPr lang="ru-RU" dirty="0">
                <a:effectLst/>
              </a:rPr>
              <a:t>театрализованной деятельности на развитие речи неоспоримо.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817853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130425"/>
            <a:ext cx="8748464" cy="4034879"/>
          </a:xfrm>
        </p:spPr>
        <p:txBody>
          <a:bodyPr>
            <a:normAutofit/>
          </a:bodyPr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18932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71604" y="642918"/>
            <a:ext cx="6643734" cy="428628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800000"/>
                </a:solidFill>
              </a:rPr>
              <a:t>«Есть все фактические и теоретические основания утверждать, что не только интеллектуальное развитие ребенка, но и формирование его характера, эмоций и личности в целом находится </a:t>
            </a:r>
            <a:r>
              <a:rPr lang="ru-RU" sz="3200" b="1" dirty="0" smtClean="0">
                <a:solidFill>
                  <a:srgbClr val="800000"/>
                </a:solidFill>
              </a:rPr>
              <a:t>в непосредственной </a:t>
            </a:r>
            <a:r>
              <a:rPr lang="ru-RU" sz="3200" b="1" dirty="0">
                <a:solidFill>
                  <a:srgbClr val="800000"/>
                </a:solidFill>
              </a:rPr>
              <a:t>зависимости от речи</a:t>
            </a:r>
            <a:r>
              <a:rPr lang="ru-RU" sz="3200" b="1" dirty="0" smtClean="0">
                <a:solidFill>
                  <a:srgbClr val="800000"/>
                </a:solidFill>
              </a:rPr>
              <a:t>»</a:t>
            </a:r>
          </a:p>
          <a:p>
            <a:pPr algn="ctr"/>
            <a:r>
              <a:rPr lang="ru-RU" sz="3200" b="1" dirty="0">
                <a:solidFill>
                  <a:srgbClr val="800000"/>
                </a:solidFill>
              </a:rPr>
              <a:t>Л.С. Выготский </a:t>
            </a:r>
          </a:p>
        </p:txBody>
      </p:sp>
    </p:spTree>
    <p:extLst>
      <p:ext uri="{BB962C8B-B14F-4D97-AF65-F5344CB8AC3E}">
        <p14:creationId xmlns="" xmlns:p14="http://schemas.microsoft.com/office/powerpoint/2010/main" val="3377717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857232"/>
            <a:ext cx="7358082" cy="5857916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800000"/>
                </a:solidFill>
              </a:rPr>
              <a:t>Проблемы речи детей:</a:t>
            </a:r>
            <a:br>
              <a:rPr lang="ru-RU" sz="4000" dirty="0" smtClean="0">
                <a:solidFill>
                  <a:srgbClr val="800000"/>
                </a:solidFill>
              </a:rPr>
            </a:br>
            <a:r>
              <a:rPr lang="ru-RU" sz="4000" i="1" dirty="0" smtClean="0">
                <a:solidFill>
                  <a:srgbClr val="800000"/>
                </a:solidFill>
              </a:rPr>
              <a:t>Односложная, состоящая из простых предложений;</a:t>
            </a:r>
            <a:r>
              <a:rPr lang="ru-RU" sz="4000" dirty="0" smtClean="0">
                <a:solidFill>
                  <a:srgbClr val="800000"/>
                </a:solidFill>
              </a:rPr>
              <a:t/>
            </a:r>
            <a:br>
              <a:rPr lang="ru-RU" sz="4000" dirty="0" smtClean="0">
                <a:solidFill>
                  <a:srgbClr val="800000"/>
                </a:solidFill>
              </a:rPr>
            </a:br>
            <a:r>
              <a:rPr lang="ru-RU" sz="4000" i="1" dirty="0" smtClean="0">
                <a:solidFill>
                  <a:srgbClr val="800000"/>
                </a:solidFill>
              </a:rPr>
              <a:t>Бедность речи, недостаточный словарный запас;</a:t>
            </a:r>
            <a:r>
              <a:rPr lang="ru-RU" sz="4000" dirty="0" smtClean="0">
                <a:solidFill>
                  <a:srgbClr val="800000"/>
                </a:solidFill>
              </a:rPr>
              <a:t/>
            </a:r>
            <a:br>
              <a:rPr lang="ru-RU" sz="4000" dirty="0" smtClean="0">
                <a:solidFill>
                  <a:srgbClr val="800000"/>
                </a:solidFill>
              </a:rPr>
            </a:br>
            <a:r>
              <a:rPr lang="ru-RU" sz="4000" i="1" dirty="0" smtClean="0">
                <a:solidFill>
                  <a:srgbClr val="800000"/>
                </a:solidFill>
              </a:rPr>
              <a:t>Замусоривание речи сленговыми словами;</a:t>
            </a:r>
            <a:r>
              <a:rPr lang="ru-RU" sz="4000" dirty="0" smtClean="0">
                <a:solidFill>
                  <a:srgbClr val="800000"/>
                </a:solidFill>
              </a:rPr>
              <a:t/>
            </a:r>
            <a:br>
              <a:rPr lang="ru-RU" sz="4000" dirty="0" smtClean="0">
                <a:solidFill>
                  <a:srgbClr val="800000"/>
                </a:solidFill>
              </a:rPr>
            </a:br>
            <a:r>
              <a:rPr lang="ru-RU" sz="4000" i="1" dirty="0" smtClean="0">
                <a:solidFill>
                  <a:srgbClr val="800000"/>
                </a:solidFill>
              </a:rPr>
              <a:t>Бедная диалогическая речь;</a:t>
            </a:r>
            <a:r>
              <a:rPr lang="ru-RU" sz="4000" dirty="0" smtClean="0">
                <a:solidFill>
                  <a:srgbClr val="800000"/>
                </a:solidFill>
              </a:rPr>
              <a:t/>
            </a:r>
            <a:br>
              <a:rPr lang="ru-RU" sz="4000" dirty="0" smtClean="0">
                <a:solidFill>
                  <a:srgbClr val="800000"/>
                </a:solidFill>
              </a:rPr>
            </a:br>
            <a:r>
              <a:rPr lang="ru-RU" sz="4000" i="1" dirty="0" smtClean="0">
                <a:solidFill>
                  <a:srgbClr val="800000"/>
                </a:solidFill>
              </a:rPr>
              <a:t>Неспособность построить монолог;</a:t>
            </a:r>
            <a:r>
              <a:rPr lang="ru-RU" sz="4000" dirty="0" smtClean="0">
                <a:solidFill>
                  <a:srgbClr val="800000"/>
                </a:solidFill>
              </a:rPr>
              <a:t/>
            </a:r>
            <a:br>
              <a:rPr lang="ru-RU" sz="4000" dirty="0" smtClean="0">
                <a:solidFill>
                  <a:srgbClr val="800000"/>
                </a:solidFill>
              </a:rPr>
            </a:br>
            <a:r>
              <a:rPr lang="ru-RU" sz="4000" i="1" dirty="0" smtClean="0">
                <a:solidFill>
                  <a:srgbClr val="800000"/>
                </a:solidFill>
              </a:rPr>
              <a:t>Отсутствие навыков культуры речи.</a:t>
            </a:r>
            <a:r>
              <a:rPr lang="ru-RU" dirty="0" smtClean="0">
                <a:solidFill>
                  <a:srgbClr val="800000"/>
                </a:solidFill>
              </a:rPr>
              <a:t/>
            </a:r>
            <a:br>
              <a:rPr lang="ru-RU" dirty="0" smtClean="0">
                <a:solidFill>
                  <a:srgbClr val="800000"/>
                </a:solidFill>
              </a:rPr>
            </a:br>
            <a:endParaRPr lang="ru-RU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4596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0298" y="764704"/>
            <a:ext cx="6643702" cy="936104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Перевоплощение в образы</a:t>
            </a:r>
            <a:endParaRPr lang="ru-RU" sz="4000" dirty="0"/>
          </a:p>
        </p:txBody>
      </p:sp>
      <p:pic>
        <p:nvPicPr>
          <p:cNvPr id="5" name="Рисунок 4" descr="IMG-20190605-WA00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546" y="2143116"/>
            <a:ext cx="3000396" cy="3786214"/>
          </a:xfrm>
          <a:prstGeom prst="rect">
            <a:avLst/>
          </a:prstGeom>
        </p:spPr>
      </p:pic>
      <p:pic>
        <p:nvPicPr>
          <p:cNvPr id="6" name="Рисунок 5" descr="IMG-20190605-WA001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8" y="2143116"/>
            <a:ext cx="2928958" cy="378621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0430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0298" y="0"/>
            <a:ext cx="6643702" cy="92867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Перевоплощение в образы</a:t>
            </a:r>
            <a:endParaRPr lang="ru-RU" sz="2800" dirty="0"/>
          </a:p>
        </p:txBody>
      </p:sp>
      <p:pic>
        <p:nvPicPr>
          <p:cNvPr id="7" name="Рисунок 6" descr="DSC0676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00298" y="1428736"/>
            <a:ext cx="2786082" cy="2089562"/>
          </a:xfrm>
          <a:prstGeom prst="rect">
            <a:avLst/>
          </a:prstGeom>
        </p:spPr>
      </p:pic>
      <p:pic>
        <p:nvPicPr>
          <p:cNvPr id="8" name="Рисунок 7" descr="DSC0677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0694" y="4214818"/>
            <a:ext cx="3143272" cy="2257137"/>
          </a:xfrm>
          <a:prstGeom prst="rect">
            <a:avLst/>
          </a:prstGeom>
        </p:spPr>
      </p:pic>
      <p:pic>
        <p:nvPicPr>
          <p:cNvPr id="9" name="Рисунок 8" descr="DSC0676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28728" y="4143380"/>
            <a:ext cx="3143272" cy="2357454"/>
          </a:xfrm>
          <a:prstGeom prst="rect">
            <a:avLst/>
          </a:prstGeom>
        </p:spPr>
      </p:pic>
      <p:pic>
        <p:nvPicPr>
          <p:cNvPr id="10" name="Рисунок 9" descr="DSC0676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29322" y="1571612"/>
            <a:ext cx="2905146" cy="217886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0430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0298" y="285728"/>
            <a:ext cx="6643702" cy="100013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Перевоплощение в образы</a:t>
            </a:r>
            <a:endParaRPr lang="ru-RU" sz="2800" dirty="0"/>
          </a:p>
        </p:txBody>
      </p:sp>
      <p:pic>
        <p:nvPicPr>
          <p:cNvPr id="7" name="Рисунок 6" descr="DSC_008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1538" y="4214818"/>
            <a:ext cx="3286149" cy="2190766"/>
          </a:xfrm>
          <a:prstGeom prst="rect">
            <a:avLst/>
          </a:prstGeom>
        </p:spPr>
      </p:pic>
      <p:pic>
        <p:nvPicPr>
          <p:cNvPr id="8" name="Рисунок 7" descr="DSC_009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29256" y="1071546"/>
            <a:ext cx="3107553" cy="2071702"/>
          </a:xfrm>
          <a:prstGeom prst="rect">
            <a:avLst/>
          </a:prstGeom>
        </p:spPr>
      </p:pic>
      <p:pic>
        <p:nvPicPr>
          <p:cNvPr id="11" name="Рисунок 10" descr="DSC_022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00694" y="3857628"/>
            <a:ext cx="3393273" cy="2262182"/>
          </a:xfrm>
          <a:prstGeom prst="rect">
            <a:avLst/>
          </a:prstGeom>
        </p:spPr>
      </p:pic>
      <p:pic>
        <p:nvPicPr>
          <p:cNvPr id="12" name="Рисунок 11" descr="DSC0385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14612" y="1071546"/>
            <a:ext cx="1905014" cy="285752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0430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0298" y="0"/>
            <a:ext cx="6643702" cy="1214422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Перевоплощение в образы</a:t>
            </a:r>
            <a:endParaRPr lang="ru-RU" sz="4000" dirty="0"/>
          </a:p>
        </p:txBody>
      </p:sp>
      <p:pic>
        <p:nvPicPr>
          <p:cNvPr id="7" name="Рисунок 6" descr="DSCN146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57290" y="3500438"/>
            <a:ext cx="3905277" cy="2928958"/>
          </a:xfrm>
          <a:prstGeom prst="rect">
            <a:avLst/>
          </a:prstGeom>
        </p:spPr>
      </p:pic>
      <p:pic>
        <p:nvPicPr>
          <p:cNvPr id="8" name="Рисунок 7" descr="DSCN14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29322" y="1857364"/>
            <a:ext cx="2734627" cy="3775668"/>
          </a:xfrm>
          <a:prstGeom prst="rect">
            <a:avLst/>
          </a:prstGeom>
        </p:spPr>
      </p:pic>
      <p:pic>
        <p:nvPicPr>
          <p:cNvPr id="9" name="Рисунок 8" descr="DSC0002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14612" y="1285860"/>
            <a:ext cx="2643206" cy="19824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0430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357158" y="1000108"/>
            <a:ext cx="6572296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58838" algn="l"/>
              </a:tabLs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Виды театра в детском саду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Monotype Corsiva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58838" algn="l"/>
              </a:tabLs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• настольный театр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Monotype Corsiva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58838" algn="l"/>
              </a:tabLs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• книжка-театр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Monotype Corsiva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58838" algn="l"/>
              </a:tabLs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• театр пяти пальцев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Monotype Corsiva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58838" algn="l"/>
              </a:tabLs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• театр масок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Monotype Corsiva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58838" algn="l"/>
              </a:tabLs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• театр ручных теней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Monotype Corsiva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58838" algn="l"/>
              </a:tabLs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• пальчиковый теневой театр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Monotype Corsiva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58838" algn="l"/>
              </a:tabLs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• театр «живых» теней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Monotype Corsiva" pitchFamily="66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858838" algn="l"/>
              </a:tabLs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магнитный театр  и т. </a:t>
            </a:r>
            <a:r>
              <a:rPr lang="ru-RU" sz="4000" b="1" dirty="0">
                <a:solidFill>
                  <a:srgbClr val="80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lang="ru-RU" sz="4000" b="1" dirty="0" smtClean="0">
                <a:solidFill>
                  <a:srgbClr val="800000"/>
                </a:solidFill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1960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атраль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театральная</Template>
  <TotalTime>401</TotalTime>
  <Words>207</Words>
  <Application>Microsoft Office PowerPoint</Application>
  <PresentationFormat>Экран (4:3)</PresentationFormat>
  <Paragraphs>59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театральная</vt:lpstr>
      <vt:lpstr> Развитие речи детей через театрализованную деятельность</vt:lpstr>
      <vt:lpstr> “ Театр – это волшебный мир.  Он дает уроки красоты, морали и нравственности. А чем они богаче, тем успешнее идет развитие духовного мира детей…”  (Б. М. Теплов)  </vt:lpstr>
      <vt:lpstr>Слайд 3</vt:lpstr>
      <vt:lpstr>Проблемы речи детей: Односложная, состоящая из простых предложений; Бедность речи, недостаточный словарный запас; Замусоривание речи сленговыми словами; Бедная диалогическая речь; Неспособность построить монолог; Отсутствие навыков культуры речи. </vt:lpstr>
      <vt:lpstr>Перевоплощение в образы</vt:lpstr>
      <vt:lpstr>Перевоплощение в образы</vt:lpstr>
      <vt:lpstr>Перевоплощение в образы</vt:lpstr>
      <vt:lpstr>Перевоплощение в образы</vt:lpstr>
      <vt:lpstr>Слайд 9</vt:lpstr>
      <vt:lpstr>Слайд 10</vt:lpstr>
      <vt:lpstr>Значение театрализованной деятельности </vt:lpstr>
      <vt:lpstr>Рассказывание сказок</vt:lpstr>
      <vt:lpstr>В процессе театрализованной игры активизируется и совершенствуется словарный запас, грамматический строй речи, звукопроизношение, темп, выразительность речи. </vt:lpstr>
      <vt:lpstr>Театрализованная игра оказывает большое влияние на речевое развитие ребенка.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Влияние театрализованной деятельности на развитие речи неоспоримо. 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36</cp:revision>
  <dcterms:created xsi:type="dcterms:W3CDTF">2014-04-17T14:13:18Z</dcterms:created>
  <dcterms:modified xsi:type="dcterms:W3CDTF">2021-04-20T11:13:55Z</dcterms:modified>
</cp:coreProperties>
</file>