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2" r:id="rId2"/>
    <p:sldId id="281" r:id="rId3"/>
    <p:sldId id="279" r:id="rId4"/>
    <p:sldId id="272" r:id="rId5"/>
    <p:sldId id="302" r:id="rId6"/>
    <p:sldId id="282" r:id="rId7"/>
    <p:sldId id="277" r:id="rId8"/>
    <p:sldId id="278" r:id="rId9"/>
    <p:sldId id="275" r:id="rId10"/>
    <p:sldId id="295" r:id="rId11"/>
    <p:sldId id="280" r:id="rId12"/>
    <p:sldId id="303" r:id="rId13"/>
    <p:sldId id="257" r:id="rId14"/>
    <p:sldId id="306" r:id="rId15"/>
    <p:sldId id="305" r:id="rId16"/>
    <p:sldId id="287" r:id="rId17"/>
    <p:sldId id="30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1" autoAdjust="0"/>
    <p:restoredTop sz="94660"/>
  </p:normalViewPr>
  <p:slideViewPr>
    <p:cSldViewPr>
      <p:cViewPr>
        <p:scale>
          <a:sx n="79" d="100"/>
          <a:sy n="79" d="100"/>
        </p:scale>
        <p:origin x="-2544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знакомство с устным народным творчеством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60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участие в народных праздниках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40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знакомство с традициями своего народа</c:v>
                </c:pt>
              </c:strCache>
            </c:strRef>
          </c:tx>
          <c:invertIfNegative val="0"/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6733056"/>
        <c:axId val="136734592"/>
      </c:barChart>
      <c:catAx>
        <c:axId val="136733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36734592"/>
        <c:crosses val="autoZero"/>
        <c:auto val="1"/>
        <c:lblAlgn val="ctr"/>
        <c:lblOffset val="100"/>
        <c:noMultiLvlLbl val="0"/>
      </c:catAx>
      <c:valAx>
        <c:axId val="1367345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367330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200" dirty="0"/>
              <a:t>Мониторинг </a:t>
            </a:r>
            <a:endParaRPr lang="ru-RU" sz="1200" dirty="0" smtClean="0"/>
          </a:p>
          <a:p>
            <a:pPr>
              <a:defRPr/>
            </a:pPr>
            <a:r>
              <a:rPr lang="ru-RU" sz="1100" dirty="0" smtClean="0"/>
              <a:t>вовлеченности </a:t>
            </a:r>
            <a:r>
              <a:rPr lang="ru-RU" sz="1100" dirty="0"/>
              <a:t>детей к фольклорной </a:t>
            </a:r>
            <a:r>
              <a:rPr lang="ru-RU" sz="1100" dirty="0" smtClean="0"/>
              <a:t>деятельности </a:t>
            </a:r>
          </a:p>
          <a:p>
            <a:pPr>
              <a:defRPr/>
            </a:pPr>
            <a:r>
              <a:rPr lang="ru-RU" sz="1100" dirty="0" smtClean="0"/>
              <a:t>2020-2021 </a:t>
            </a:r>
            <a:r>
              <a:rPr lang="ru-RU" sz="1100" dirty="0" err="1" smtClean="0"/>
              <a:t>уч.год</a:t>
            </a:r>
            <a:endParaRPr lang="ru-RU" sz="1100" dirty="0" smtClean="0"/>
          </a:p>
          <a:p>
            <a:pPr>
              <a:defRPr/>
            </a:pPr>
            <a:endParaRPr lang="ru-RU" sz="1100" dirty="0"/>
          </a:p>
        </c:rich>
      </c:tx>
      <c:layout>
        <c:manualLayout>
          <c:xMode val="edge"/>
          <c:yMode val="edge"/>
          <c:x val="0.10178931381057696"/>
          <c:y val="7.5407437522594942E-3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Мониторинг вовлеченности детей к фольклорной деятельности 2020-2021уч.год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20</c:v>
                </c:pt>
                <c:pt idx="1">
                  <c:v>50</c:v>
                </c:pt>
                <c:pt idx="2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200" dirty="0"/>
              <a:t>Мониторинг </a:t>
            </a:r>
            <a:endParaRPr lang="ru-RU" sz="1200" dirty="0" smtClean="0"/>
          </a:p>
          <a:p>
            <a:pPr>
              <a:defRPr/>
            </a:pPr>
            <a:r>
              <a:rPr lang="ru-RU" sz="1100" dirty="0" smtClean="0"/>
              <a:t>вовлеченности </a:t>
            </a:r>
            <a:r>
              <a:rPr lang="ru-RU" sz="1100" dirty="0"/>
              <a:t>детей к фольклорной </a:t>
            </a:r>
            <a:r>
              <a:rPr lang="ru-RU" sz="1100" dirty="0" smtClean="0"/>
              <a:t>деятельности </a:t>
            </a:r>
          </a:p>
          <a:p>
            <a:pPr>
              <a:defRPr/>
            </a:pPr>
            <a:r>
              <a:rPr lang="ru-RU" sz="1100" dirty="0" smtClean="0"/>
              <a:t>2021-2022 </a:t>
            </a:r>
            <a:r>
              <a:rPr lang="ru-RU" sz="1100" dirty="0" err="1" smtClean="0"/>
              <a:t>уч</a:t>
            </a:r>
            <a:r>
              <a:rPr lang="ru-RU" sz="1100" dirty="0" smtClean="0"/>
              <a:t>. год</a:t>
            </a:r>
          </a:p>
          <a:p>
            <a:pPr>
              <a:defRPr/>
            </a:pPr>
            <a:endParaRPr lang="ru-RU" sz="1100" dirty="0"/>
          </a:p>
        </c:rich>
      </c:tx>
      <c:layout>
        <c:manualLayout>
          <c:xMode val="edge"/>
          <c:yMode val="edge"/>
          <c:x val="0.10178931381057695"/>
          <c:y val="7.5407437522594977E-3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Мониторинг вовлеченности детей к фольклорной деятельности 2020-2021уч.год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40</c:v>
                </c:pt>
                <c:pt idx="1">
                  <c:v>20</c:v>
                </c:pt>
                <c:pt idx="2">
                  <c:v>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200" dirty="0"/>
              <a:t>Мониторинг </a:t>
            </a:r>
            <a:endParaRPr lang="ru-RU" sz="1200" dirty="0" smtClean="0"/>
          </a:p>
          <a:p>
            <a:pPr>
              <a:defRPr/>
            </a:pPr>
            <a:r>
              <a:rPr lang="ru-RU" sz="1100" dirty="0" smtClean="0"/>
              <a:t>вовлеченности </a:t>
            </a:r>
            <a:r>
              <a:rPr lang="ru-RU" sz="1100" dirty="0"/>
              <a:t>детей к фольклорной </a:t>
            </a:r>
            <a:r>
              <a:rPr lang="ru-RU" sz="1100" dirty="0" smtClean="0"/>
              <a:t>деятельности </a:t>
            </a:r>
          </a:p>
          <a:p>
            <a:pPr>
              <a:defRPr/>
            </a:pPr>
            <a:r>
              <a:rPr lang="ru-RU" sz="1100" dirty="0" smtClean="0"/>
              <a:t>2022-2023 </a:t>
            </a:r>
            <a:r>
              <a:rPr lang="ru-RU" sz="1100" dirty="0" err="1" smtClean="0"/>
              <a:t>уч</a:t>
            </a:r>
            <a:r>
              <a:rPr lang="ru-RU" sz="1100" dirty="0" smtClean="0"/>
              <a:t>. год</a:t>
            </a:r>
          </a:p>
          <a:p>
            <a:pPr>
              <a:defRPr/>
            </a:pPr>
            <a:endParaRPr lang="ru-RU" sz="1100" dirty="0"/>
          </a:p>
        </c:rich>
      </c:tx>
      <c:layout>
        <c:manualLayout>
          <c:xMode val="edge"/>
          <c:yMode val="edge"/>
          <c:x val="0.13921604453475309"/>
          <c:y val="4.98684173689073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Мониторинг вовлеченности детей к фольклорной деятельности 2020-2021уч.год</c:v>
                </c:pt>
              </c:strCache>
            </c:strRef>
          </c:tx>
          <c:cat>
            <c:numRef>
              <c:f>Лист1!$A$2:$A$4</c:f>
              <c:numCache>
                <c:formatCode>General</c:formatCode>
                <c:ptCount val="3"/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30</c:v>
                </c:pt>
                <c:pt idx="1">
                  <c:v>10</c:v>
                </c:pt>
                <c:pt idx="2">
                  <c:v>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7336C-9339-41C1-BCD1-BEA9001D7BF7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F7715A-6D57-4325-8E2B-D96ADFBB1B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21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C6ACF1-F080-4F23-9A6E-283EAB1CD538}" type="datetimeFigureOut">
              <a:rPr lang="ru-RU" smtClean="0"/>
              <a:pPr/>
              <a:t>11.07.2023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B7A27D-9D23-4892-8070-C413907340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ds103-rzd.edu-sites.r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disk.yandex.ru/i/d1dWReXE0JXhj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isk.yandex.ru/i/mLNOaNv4wGcUzQ" TargetMode="External"/><Relationship Id="rId5" Type="http://schemas.openxmlformats.org/officeDocument/2006/relationships/hyperlink" Target="https://s3.eu-north-1.amazonaws.com/edu-sites.ru/elena72_607/fm/&#1086;&#1095;&#1077;&#1088;&#1082;%20&#1086;&#1073;&#1086;%20&#1084;&#1085;&#1077;.jpg" TargetMode="External"/><Relationship Id="rId4" Type="http://schemas.openxmlformats.org/officeDocument/2006/relationships/hyperlink" Target="https://disk.yandex.ru/i/JGfGQ8Px_SzM2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1472" y="428604"/>
            <a:ext cx="807249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Частное дошкольное образовательное учреждение </a:t>
            </a:r>
          </a:p>
          <a:p>
            <a:pPr algn="ctr"/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№103 Открытого Акционерного Общества "Российские железные дороги»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Наш адрес:</a:t>
            </a:r>
            <a:r>
              <a:rPr lang="ru-RU" sz="21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397904 Воронежская область,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                 г. Лиски, ул.Трудовые резервы д.90,</a:t>
            </a:r>
          </a:p>
          <a:p>
            <a:endParaRPr lang="ru-RU" sz="21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Тел.: 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8(47391)7-33-20,4-67-93,4-55-49</a:t>
            </a:r>
          </a:p>
          <a:p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электронный адрес: 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ndouds103@mail.ru</a:t>
            </a:r>
          </a:p>
          <a:p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Ссылка на сайт ДОУ: </a:t>
            </a:r>
            <a:r>
              <a:rPr lang="en-US" sz="21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https://ds103-rzd.edu-sites.ru/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85918" y="5214950"/>
            <a:ext cx="5929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Педагогических работников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-26</a:t>
            </a:r>
          </a:p>
          <a:p>
            <a:pPr algn="ctr"/>
            <a:r>
              <a:rPr lang="ru-RU" sz="2200" b="1" u="sng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воспитанников 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-189</a:t>
            </a:r>
            <a:endParaRPr lang="ru-RU" sz="22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285728"/>
            <a:ext cx="2593627" cy="3071810"/>
          </a:xfrm>
          <a:prstGeom prst="rect">
            <a:avLst/>
          </a:prstGeom>
        </p:spPr>
      </p:pic>
      <p:pic>
        <p:nvPicPr>
          <p:cNvPr id="7" name="Picture 2" descr="D:\рабочий стол\Новая папка (4)\SAM_66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3929066"/>
            <a:ext cx="3286148" cy="2465139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60" y="428604"/>
            <a:ext cx="2918518" cy="33335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612" y="3286124"/>
            <a:ext cx="3265273" cy="2024963"/>
          </a:xfrm>
          <a:prstGeom prst="rect">
            <a:avLst/>
          </a:prstGeom>
        </p:spPr>
      </p:pic>
      <p:pic>
        <p:nvPicPr>
          <p:cNvPr id="16390" name="Picture 6" descr="https://lh3.googleusercontent.com/798NDi3tic_JTzm2jE0FLXli5rz6w7obJ9RSADOW5U1dAqiZq7qAS8C1VUQ4hf7s_nc2oouS5Ll3rHnKKDih0WAX5eY_U1cQwr8zzSR2o5OR8HR5HnFv0XLlo3rqHAfZ-myDv5h5tsUhKQU=s204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714752"/>
            <a:ext cx="2643206" cy="2879207"/>
          </a:xfrm>
          <a:prstGeom prst="rect">
            <a:avLst/>
          </a:prstGeom>
          <a:noFill/>
        </p:spPr>
      </p:pic>
      <p:pic>
        <p:nvPicPr>
          <p:cNvPr id="12" name="Picture 2" descr="D:\рабочий стол\Новая папка (4)\SAM_669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642918"/>
            <a:ext cx="3214710" cy="21794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1428736"/>
            <a:ext cx="2663903" cy="4130967"/>
          </a:xfrm>
          <a:prstGeom prst="rect">
            <a:avLst/>
          </a:prstGeom>
        </p:spPr>
      </p:pic>
      <p:pic>
        <p:nvPicPr>
          <p:cNvPr id="11" name="Рисунок 10" descr="659885b0-87c6-4e97-b8c9-57523324e2e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00364" y="642918"/>
            <a:ext cx="3049501" cy="2428868"/>
          </a:xfrm>
          <a:prstGeom prst="rect">
            <a:avLst/>
          </a:prstGeom>
        </p:spPr>
      </p:pic>
      <p:pic>
        <p:nvPicPr>
          <p:cNvPr id="12" name="Рисунок 11" descr="7262f1c6-3b85-4d3e-918e-c14cbe6ea9d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86050" y="3429000"/>
            <a:ext cx="3357586" cy="316738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785794"/>
            <a:ext cx="2529179" cy="38967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00232" y="714356"/>
            <a:ext cx="5646420" cy="954107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Работа с детьми </a:t>
            </a:r>
            <a:r>
              <a:rPr lang="ru-RU" sz="28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режимных </a:t>
            </a:r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моментах: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744" y="1714488"/>
            <a:ext cx="2000264" cy="271464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86182" y="4714884"/>
            <a:ext cx="21431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Каша вкусная дымится,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Леша кашу есть садится,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Очень каша хороша,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Ели кашу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неспеша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Ложка за ложкой,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Ели понемножку.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826" y="1285860"/>
            <a:ext cx="1863090" cy="33051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1428736"/>
            <a:ext cx="2214578" cy="378621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85786" y="5429264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Водичка, водичка, умой мое личико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72198" y="4643446"/>
            <a:ext cx="22145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Баю-баю-баюшок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Ляжет дочка на пушок.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пуховую кровать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Будет дочка крепко спать.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-20230707-WA0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3429000"/>
            <a:ext cx="4212164" cy="3161098"/>
          </a:xfrm>
          <a:prstGeom prst="rect">
            <a:avLst/>
          </a:prstGeom>
        </p:spPr>
      </p:pic>
      <p:pic>
        <p:nvPicPr>
          <p:cNvPr id="6" name="Рисунок 5" descr="IMG-20230707-WA0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4876" y="285728"/>
            <a:ext cx="3987127" cy="2928958"/>
          </a:xfrm>
          <a:prstGeom prst="rect">
            <a:avLst/>
          </a:prstGeom>
        </p:spPr>
      </p:pic>
      <p:pic>
        <p:nvPicPr>
          <p:cNvPr id="8" name="Рисунок 7" descr="PICT09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214289"/>
            <a:ext cx="4095780" cy="3071835"/>
          </a:xfrm>
          <a:prstGeom prst="rect">
            <a:avLst/>
          </a:prstGeom>
        </p:spPr>
      </p:pic>
      <p:pic>
        <p:nvPicPr>
          <p:cNvPr id="10" name="Рисунок 9" descr="20b6e8ab-59bf-4631-b8d4-58678236222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86314" y="3429000"/>
            <a:ext cx="3643338" cy="3256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PICT09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500042"/>
            <a:ext cx="4119559" cy="3089669"/>
          </a:xfrm>
          <a:prstGeom prst="rect">
            <a:avLst/>
          </a:prstGeom>
        </p:spPr>
      </p:pic>
      <p:pic>
        <p:nvPicPr>
          <p:cNvPr id="40962" name="Picture 2" descr="C:\Users\User\Downloads\Рисунок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714752"/>
            <a:ext cx="3848369" cy="2887659"/>
          </a:xfrm>
          <a:prstGeom prst="rect">
            <a:avLst/>
          </a:prstGeom>
          <a:noFill/>
        </p:spPr>
      </p:pic>
      <p:pic>
        <p:nvPicPr>
          <p:cNvPr id="8" name="Рисунок 7" descr="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4876" y="3786190"/>
            <a:ext cx="4250529" cy="2833686"/>
          </a:xfrm>
          <a:prstGeom prst="rect">
            <a:avLst/>
          </a:prstGeom>
        </p:spPr>
      </p:pic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0800000">
            <a:off x="357157" y="500042"/>
            <a:ext cx="4286280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-20190605-WA0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357562"/>
            <a:ext cx="2500330" cy="3333773"/>
          </a:xfrm>
          <a:prstGeom prst="rect">
            <a:avLst/>
          </a:prstGeom>
        </p:spPr>
      </p:pic>
      <p:pic>
        <p:nvPicPr>
          <p:cNvPr id="5" name="Рисунок 4" descr="DSC086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214289"/>
            <a:ext cx="4214842" cy="3098327"/>
          </a:xfrm>
          <a:prstGeom prst="rect">
            <a:avLst/>
          </a:prstGeom>
        </p:spPr>
      </p:pic>
      <p:pic>
        <p:nvPicPr>
          <p:cNvPr id="8" name="Рисунок 7" descr="264a7e75-04ca-47df-b7ca-c31db42ba5f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282" y="3500438"/>
            <a:ext cx="4214843" cy="3161132"/>
          </a:xfrm>
          <a:prstGeom prst="rect">
            <a:avLst/>
          </a:prstGeom>
        </p:spPr>
      </p:pic>
      <p:pic>
        <p:nvPicPr>
          <p:cNvPr id="10" name="Рисунок 9" descr="деньбалалайки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4876" y="214290"/>
            <a:ext cx="4119507" cy="3088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571472" y="642918"/>
            <a:ext cx="792961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Вывод: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Ценность детского фольклора заключается в том, что с его помощью взрослый легко устанавливает с ребенком эмоциональный контакт, эмоциональное общение. Интересное содержание, богатство фантазии, яркие художественные образы привлекают внимание ребенка, доставляют ему радость и в тоже время оказывают на него свое воспитательное воздействие. Незатейливые по содержанию малые формы народного поэтического творчества таят в себе богатства – речевые, смысловые, звуковые.</a:t>
            </a:r>
            <a:endParaRPr kumimoji="0" lang="ru-RU" sz="24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s://i.yapx.cc/TyqCN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5000636"/>
            <a:ext cx="5500726" cy="1319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00034" y="642918"/>
            <a:ext cx="814393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Ссылки на ключевые публикации,</a:t>
            </a:r>
          </a:p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иллюстрирующие результаты практики 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22701" y="5501661"/>
            <a:ext cx="4112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disk.yandex.ru/i/d1dWReXE0JXhjg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06371" y="5486707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«От печки до Парижа»</a:t>
            </a:r>
          </a:p>
          <a:p>
            <a:r>
              <a:rPr lang="ru-RU" dirty="0"/>
              <a:t>Статья в газете «Коммуна»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1844824"/>
            <a:ext cx="4270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«У самовара я и моя Маша»</a:t>
            </a:r>
          </a:p>
          <a:p>
            <a:r>
              <a:rPr lang="ru-RU" dirty="0" smtClean="0"/>
              <a:t>Статья в газете «</a:t>
            </a:r>
            <a:r>
              <a:rPr lang="ru-RU" dirty="0" err="1" smtClean="0"/>
              <a:t>Лискинские</a:t>
            </a:r>
            <a:r>
              <a:rPr lang="ru-RU" dirty="0" smtClean="0"/>
              <a:t> известия»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30812" y="2644168"/>
            <a:ext cx="4176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«Она была в Париже»</a:t>
            </a:r>
          </a:p>
          <a:p>
            <a:r>
              <a:rPr lang="ru-RU" dirty="0" smtClean="0"/>
              <a:t>Статья в газете «</a:t>
            </a:r>
            <a:r>
              <a:rPr lang="ru-RU" dirty="0" err="1" smtClean="0"/>
              <a:t>Лискинские</a:t>
            </a:r>
            <a:r>
              <a:rPr lang="ru-RU" dirty="0" smtClean="0"/>
              <a:t> известия»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30812" y="4316722"/>
            <a:ext cx="37444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«Мастер раскрытия творческих способностей»</a:t>
            </a:r>
          </a:p>
          <a:p>
            <a:r>
              <a:rPr lang="ru-RU" dirty="0" smtClean="0"/>
              <a:t>Статья в газете «Гудок»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63470" y="1861370"/>
            <a:ext cx="4141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disk.yandex.ru/i/JGfGQ8Px_SzM2g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592797" y="2644169"/>
            <a:ext cx="41124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disk.yandex.ru/i/d1dWReXE0JXhjg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022701" y="4305870"/>
            <a:ext cx="46212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https://s3.eu-north-1.amazonaws.com/edu-sites.ru/elena72_607/fm/</a:t>
            </a:r>
            <a:r>
              <a:rPr lang="ru-RU" dirty="0">
                <a:hlinkClick r:id="rId5"/>
              </a:rPr>
              <a:t>очерк%20обо%20мне.</a:t>
            </a:r>
            <a:r>
              <a:rPr lang="en-US" dirty="0" smtClean="0">
                <a:hlinkClick r:id="rId5"/>
              </a:rPr>
              <a:t>jpg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06371" y="3441032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«Байкальский форум»</a:t>
            </a:r>
          </a:p>
          <a:p>
            <a:r>
              <a:rPr lang="ru-RU" dirty="0" smtClean="0"/>
              <a:t>Статья в газете «Вперед»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81961" y="3609474"/>
            <a:ext cx="4351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disk.yandex.ru/i/mLNOaNv4wGcUzQ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00232" y="285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1472" y="500042"/>
            <a:ext cx="8001056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Использование фольклора в развитии детей дошкольного возраста</a:t>
            </a:r>
          </a:p>
          <a:p>
            <a:pPr algn="ctr"/>
            <a:r>
              <a:rPr lang="ru-RU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«Чудесный мир народного творчества» </a:t>
            </a:r>
            <a:endParaRPr lang="ru-RU" sz="48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IMG-20230707-WA0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3143248"/>
            <a:ext cx="4093219" cy="30718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1214422"/>
            <a:ext cx="70009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786051" y="3500438"/>
            <a:ext cx="3857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42910" y="785794"/>
            <a:ext cx="800105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Подсевалова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Елена Петровна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ВКК, педагогический стаж 29 лет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7224" y="2357430"/>
            <a:ext cx="74295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Достижения: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Почетная грамота Отдела образования администрации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Лискинского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Благодарственное письмо начальника Юго-Восточной детской железной дороги  за подготовку участников ежегодного творческого конкурса «Моя железная дорога: увлекательное путешествие вчера, сегодня, завтра»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Благодарность начальника Юго-Восточной железной дороги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Лауреат всероссийского конкурса «Лучший педагогический работник ОАО «РЖД»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 второй степени «За заслуги перед ЮВЖД» начальника Юго-Восточной железной дороги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Именные часы начальника Юго-Восточной железной дороги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 автором рецензированной программы по театрализованной деятельности в ДОУ «Театр, где живет сказка»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1472" y="1214422"/>
            <a:ext cx="807249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Девиз: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«От того, кто будет воспитывать ребёнка, зависит его будущее, его мировоззрение, вся его жизнь…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714356"/>
            <a:ext cx="7929618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Актуальность: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то время, как стремительно развивается мир, в жизнь внедряется компьютеризация, народный язык начинает терять эмоциональность и значимость.</a:t>
            </a:r>
            <a:br>
              <a:rPr 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Многие люди забыли о своих русских ценностях. Родители детей «делают» часто карьеру, заняты домашним бытом им некогда рассказать сказку, спеть колыбельную. Дети растут на иностранных мультфильмах, компьютерных играх,  мечтают быть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супергероями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блогерами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т.е.происходить подменна истинных ценностей;</a:t>
            </a:r>
            <a:br>
              <a:rPr lang="ru-RU" sz="19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Мы не должны забывать  свое культурное наследие, наши памятники, литературу, язык, живопись и т.д. Национальные отличия сохранятся для будущих поколений , если мы будем озабочены воспитанием душ, а не только передачей знаний». </a:t>
            </a:r>
          </a:p>
          <a:p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Именно родная культура должна найти дорогу к сердцу, душе ребенка и лежать в основе его личности.</a:t>
            </a:r>
          </a:p>
          <a:p>
            <a:pPr algn="ctr"/>
            <a:endParaRPr lang="ru-RU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42910" y="714356"/>
            <a:ext cx="79296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642918"/>
            <a:ext cx="778674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Цель работы: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формирование у детей дошкольного возраста «базиса культуры» на основе ознакомления с бытом и жизнью родного народа, его характером, присущими ему нравственными ценностями, традициями, особенностями культуры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1928802"/>
            <a:ext cx="807249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1. Создать систему работы, по приобщению детей к истокам русской народной культуры на специально организованных занятиях.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2. Привлечь родителей в воспитательно-образовательный процесс через проведение русских народных подвижных игр, знакомство с календарными праздниками, их обычаями и традициями.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3.Создать условия для самостоятельного отражения полученных знаний, умений детьми. 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4. Воспитывать интерес и любовь к русской национальной культуре, народному творчеству, обычаям, традициям, обрядам, народному календарю, к народным играм.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5. Использовать все виды фольклора (сказки, песенки,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потешки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заклички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, пословицы, поговорки, загадки, хороводы), так как фольклор является богатейшим источником познавательного и нравственного развития детей.</a:t>
            </a:r>
          </a:p>
          <a:p>
            <a:pPr algn="ctr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6. Знакомство детей с народными праздниками и традициями, народными играми.  </a:t>
            </a: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сканирование0514_page-0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571480"/>
            <a:ext cx="3105869" cy="3986319"/>
          </a:xfrm>
          <a:prstGeom prst="rect">
            <a:avLst/>
          </a:prstGeom>
          <a:noFill/>
        </p:spPr>
      </p:pic>
      <p:pic>
        <p:nvPicPr>
          <p:cNvPr id="3" name="Рисунок 2" descr="1613465205_39-p-fon-dlya-prezentatsii-russkii-narodnii-sti-5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2023-07-10_12-27-5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481" y="1928802"/>
            <a:ext cx="5923593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28662" y="857232"/>
            <a:ext cx="73581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В своей работе используем парциальную программу 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«Приобщение детей к истокам русской народной культуры» О.Л. Князевой, М.Д. </a:t>
            </a:r>
            <a:r>
              <a:rPr lang="ru-RU" b="1" dirty="0" err="1" smtClean="0">
                <a:solidFill>
                  <a:srgbClr val="FF0000"/>
                </a:solidFill>
                <a:latin typeface="Monotype Corsiva" pitchFamily="66" charset="0"/>
              </a:rPr>
              <a:t>Маханевой</a:t>
            </a:r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,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которая является вариативной частью  Основной Образовательной Программы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детского сада</a:t>
            </a:r>
            <a:r>
              <a:rPr lang="ru-RU" b="1" dirty="0" smtClean="0"/>
              <a:t>.</a:t>
            </a:r>
            <a:endParaRPr lang="ru-RU" b="1" dirty="0"/>
          </a:p>
        </p:txBody>
      </p:sp>
      <p:pic>
        <p:nvPicPr>
          <p:cNvPr id="8" name="Рисунок 7" descr="img4_7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976" y="2357430"/>
            <a:ext cx="2786081" cy="3500462"/>
          </a:xfrm>
          <a:prstGeom prst="rect">
            <a:avLst/>
          </a:prstGeom>
        </p:spPr>
      </p:pic>
      <p:graphicFrame>
        <p:nvGraphicFramePr>
          <p:cNvPr id="10" name="Диаграмма 9"/>
          <p:cNvGraphicFramePr/>
          <p:nvPr/>
        </p:nvGraphicFramePr>
        <p:xfrm>
          <a:off x="4286248" y="3000372"/>
          <a:ext cx="4238612" cy="3206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сканирование0513_page-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1071546"/>
            <a:ext cx="3286148" cy="4616256"/>
          </a:xfrm>
          <a:prstGeom prst="rect">
            <a:avLst/>
          </a:prstGeom>
        </p:spPr>
      </p:pic>
      <p:pic>
        <p:nvPicPr>
          <p:cNvPr id="5" name="Рисунок 4" descr="2сканирование0513_page-00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1071546"/>
            <a:ext cx="3569407" cy="4730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1613465205_39-p-fon-dlya-prezentatsii-russkii-narodnii-sti-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/>
        </p:nvGraphicFramePr>
        <p:xfrm>
          <a:off x="928662" y="785794"/>
          <a:ext cx="3571900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/>
        </p:nvGraphicFramePr>
        <p:xfrm>
          <a:off x="5072066" y="857232"/>
          <a:ext cx="3214710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Диаграмма 5"/>
          <p:cNvGraphicFramePr/>
          <p:nvPr/>
        </p:nvGraphicFramePr>
        <p:xfrm>
          <a:off x="1285852" y="3571876"/>
          <a:ext cx="3357586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000760" y="4214818"/>
            <a:ext cx="214314" cy="21431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6000760" y="5214950"/>
            <a:ext cx="214314" cy="21431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00760" y="4714884"/>
            <a:ext cx="214314" cy="21431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572264" y="4071942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 вовлечены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572264" y="4714884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Мало вовлечены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572264" y="521495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Вовлечены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541</Words>
  <Application>Microsoft Office PowerPoint</Application>
  <PresentationFormat>Экран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Елена Валентиновна</cp:lastModifiedBy>
  <cp:revision>9</cp:revision>
  <dcterms:created xsi:type="dcterms:W3CDTF">2023-07-07T12:49:47Z</dcterms:created>
  <dcterms:modified xsi:type="dcterms:W3CDTF">2023-07-11T08:34:32Z</dcterms:modified>
</cp:coreProperties>
</file>