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_rels/presentation.xml.rels" ContentType="application/vnd.openxmlformats-package.relationships+xml"/>
  <Override PartName="/ppt/media/image28.jpeg" ContentType="image/jpeg"/>
  <Override PartName="/ppt/media/image27.jpeg" ContentType="image/jpeg"/>
  <Override PartName="/ppt/media/image26.jpeg" ContentType="image/jpeg"/>
  <Override PartName="/ppt/media/image25.jpeg" ContentType="image/jpeg"/>
  <Override PartName="/ppt/media/image24.jpeg" ContentType="image/jpeg"/>
  <Override PartName="/ppt/media/image23.jpeg" ContentType="image/jpeg"/>
  <Override PartName="/ppt/media/image22.jpeg" ContentType="image/jpeg"/>
  <Override PartName="/ppt/media/image20.jpeg" ContentType="image/jpeg"/>
  <Override PartName="/ppt/media/image4.png" ContentType="image/png"/>
  <Override PartName="/ppt/media/image6.png" ContentType="image/png"/>
  <Override PartName="/ppt/media/image8.png" ContentType="image/png"/>
  <Override PartName="/ppt/media/image2.png" ContentType="image/png"/>
  <Override PartName="/ppt/media/image29.png" ContentType="image/png"/>
  <Override PartName="/ppt/media/image21.png" ContentType="image/png"/>
  <Override PartName="/ppt/media/image17.png" ContentType="image/png"/>
  <Override PartName="/ppt/media/image5.jpeg" ContentType="image/jpeg"/>
  <Override PartName="/ppt/media/image3.jpeg" ContentType="image/jpeg"/>
  <Override PartName="/ppt/media/image1.jpeg" ContentType="image/jpeg"/>
  <Override PartName="/ppt/media/image7.jpeg" ContentType="image/jpeg"/>
  <Override PartName="/ppt/media/image9.jpeg" ContentType="image/jpeg"/>
  <Override PartName="/ppt/media/image15.png" ContentType="image/png"/>
  <Override PartName="/ppt/media/image19.jpeg" ContentType="image/jpeg"/>
  <Override PartName="/ppt/media/image18.jpeg" ContentType="image/jpeg"/>
  <Override PartName="/ppt/media/image13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4.jpeg" ContentType="image/jpeg"/>
  <Override PartName="/ppt/media/image16.jpeg" ContentType="image/jpeg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6858000"/>
  <p:notesSz cx="6858000" cy="91440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en-US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</p:spPr>
        <p:txBody>
          <a:bodyPr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4400" spc="-1" strike="noStrike">
                <a:solidFill>
                  <a:srgbClr val="000000"/>
                </a:solidFill>
                <a:latin typeface="Calibri"/>
              </a:rPr>
              <a:t>Образец заголовка</a:t>
            </a:r>
            <a:endParaRPr b="0" lang="ru-RU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</p:spPr>
        <p:txBody>
          <a:bodyPr>
            <a:noAutofit/>
          </a:bodyPr>
          <a:p>
            <a:pPr marL="343080" indent="-34272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3200" spc="-1" strike="noStrike">
                <a:solidFill>
                  <a:srgbClr val="000000"/>
                </a:solidFill>
                <a:latin typeface="Calibri"/>
              </a:rPr>
              <a:t>Образец текста</a:t>
            </a:r>
            <a:endParaRPr b="0" lang="ru-RU" sz="3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48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800" spc="-1" strike="noStrike">
                <a:solidFill>
                  <a:srgbClr val="000000"/>
                </a:solidFill>
                <a:latin typeface="Calibri"/>
              </a:rPr>
              <a:t>Второй уровень</a:t>
            </a:r>
            <a:endParaRPr b="0" lang="ru-RU" sz="2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24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ru-RU" sz="2400" spc="-1" strike="noStrike">
                <a:solidFill>
                  <a:srgbClr val="000000"/>
                </a:solidFill>
                <a:latin typeface="Calibri"/>
              </a:rPr>
              <a:t>Третий уровень</a:t>
            </a:r>
            <a:endParaRPr b="0" lang="ru-RU" sz="24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Четвертый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24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ru-RU" sz="2000" spc="-1" strike="noStrike">
                <a:solidFill>
                  <a:srgbClr val="000000"/>
                </a:solidFill>
                <a:latin typeface="Calibri"/>
              </a:rPr>
              <a:t>Пятый уровень</a:t>
            </a:r>
            <a:endParaRPr b="0" lang="ru-RU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>
              <a:lnSpc>
                <a:spcPct val="100000"/>
              </a:lnSpc>
            </a:pPr>
            <a:fld id="{26A6EE38-301D-4325-8D1F-E221385F15F9}" type="datetime">
              <a:rPr b="0" lang="en-US" sz="1200" spc="-1" strike="noStrike">
                <a:solidFill>
                  <a:srgbClr val="8b8b8b"/>
                </a:solidFill>
                <a:latin typeface="Calibri"/>
              </a:rPr>
              <a:t>7/8/19</a:t>
            </a:fld>
            <a:endParaRPr b="0" lang="en-US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</p:spPr>
        <p:txBody>
          <a:bodyPr anchor="ctr">
            <a:noAutofit/>
          </a:bodyPr>
          <a:p>
            <a:endParaRPr b="0" lang="en-US" sz="2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</p:spPr>
        <p:txBody>
          <a:bodyPr anchor="ctr">
            <a:noAutofit/>
          </a:bodyPr>
          <a:p>
            <a:pPr algn="r">
              <a:lnSpc>
                <a:spcPct val="100000"/>
              </a:lnSpc>
            </a:pPr>
            <a:fld id="{7A53D823-9415-44B8-AB0A-5FC1DE488E7C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US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jpeg"/><Relationship Id="rId3" Type="http://schemas.openxmlformats.org/officeDocument/2006/relationships/image" Target="../media/image11.jpeg"/><Relationship Id="rId4" Type="http://schemas.openxmlformats.org/officeDocument/2006/relationships/image" Target="../media/image12.jpeg"/><Relationship Id="rId5" Type="http://schemas.openxmlformats.org/officeDocument/2006/relationships/image" Target="../media/image13.jpeg"/><Relationship Id="rId6" Type="http://schemas.openxmlformats.org/officeDocument/2006/relationships/image" Target="../media/image14.jpeg"/><Relationship Id="rId7" Type="http://schemas.openxmlformats.org/officeDocument/2006/relationships/image" Target="../media/image15.png"/><Relationship Id="rId8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png"/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png"/><Relationship Id="rId3" Type="http://schemas.openxmlformats.org/officeDocument/2006/relationships/image" Target="../media/image22.jpeg"/><Relationship Id="rId4" Type="http://schemas.openxmlformats.org/officeDocument/2006/relationships/image" Target="../media/image23.jpeg"/><Relationship Id="rId5" Type="http://schemas.openxmlformats.org/officeDocument/2006/relationships/image" Target="../media/image24.jpeg"/><Relationship Id="rId6" Type="http://schemas.openxmlformats.org/officeDocument/2006/relationships/image" Target="../media/image25.jpeg"/><Relationship Id="rId7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26.jpeg"/><Relationship Id="rId2" Type="http://schemas.openxmlformats.org/officeDocument/2006/relationships/image" Target="../media/image27.jpeg"/><Relationship Id="rId3" Type="http://schemas.openxmlformats.org/officeDocument/2006/relationships/image" Target="../media/image28.jpeg"/><Relationship Id="rId4" Type="http://schemas.openxmlformats.org/officeDocument/2006/relationships/hyperlink" Target="https://vashobereg.ru/kukly/ptitsa-radost" TargetMode="External"/><Relationship Id="rId5" Type="http://schemas.openxmlformats.org/officeDocument/2006/relationships/image" Target="../media/image29.png"/><Relationship Id="rId6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CustomShape 2"/>
          <p:cNvSpPr/>
          <p:nvPr/>
        </p:nvSpPr>
        <p:spPr>
          <a:xfrm>
            <a:off x="1403280" y="2793600"/>
            <a:ext cx="6264000" cy="822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   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43" name="Picture 5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44" name="Рисунок 4" descr=""/>
          <p:cNvPicPr/>
          <p:nvPr/>
        </p:nvPicPr>
        <p:blipFill>
          <a:blip r:embed="rId2"/>
          <a:stretch/>
        </p:blipFill>
        <p:spPr>
          <a:xfrm>
            <a:off x="7843320" y="0"/>
            <a:ext cx="1300320" cy="1213920"/>
          </a:xfrm>
          <a:prstGeom prst="rect">
            <a:avLst/>
          </a:prstGeom>
          <a:ln>
            <a:noFill/>
          </a:ln>
        </p:spPr>
      </p:pic>
      <p:sp>
        <p:nvSpPr>
          <p:cNvPr id="45" name="CustomShape 3"/>
          <p:cNvSpPr/>
          <p:nvPr/>
        </p:nvSpPr>
        <p:spPr>
          <a:xfrm>
            <a:off x="1357200" y="571320"/>
            <a:ext cx="6429240" cy="5850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953735"/>
                </a:solidFill>
                <a:latin typeface="Monotype Corsiva"/>
              </a:rPr>
              <a:t>ПЕДАГОГИЧЕСКИЙ ПРОЕКТ 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953735"/>
                </a:solidFill>
                <a:latin typeface="Monotype Corsiva"/>
              </a:rPr>
              <a:t>«КУКЛА СВОИМИ РУКАМИ»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 u="sng">
                <a:solidFill>
                  <a:srgbClr val="953735"/>
                </a:solidFill>
                <a:uFillTx/>
                <a:latin typeface="Monotype Corsiva"/>
              </a:rPr>
              <a:t>(краткосрочный)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 u="sng">
                <a:solidFill>
                  <a:srgbClr val="953735"/>
                </a:solidFill>
                <a:uFillTx/>
                <a:latin typeface="Monotype Corsiva"/>
              </a:rPr>
              <a:t>Цель исследования: 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Пробудить интерес детей к русской народной  культуре.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 u="sng">
                <a:solidFill>
                  <a:srgbClr val="953735"/>
                </a:solidFill>
                <a:uFillTx/>
                <a:latin typeface="Monotype Corsiva"/>
              </a:rPr>
              <a:t>Задачи проекта: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Познакомиться с  историей возникновения народной куклы.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953735"/>
                </a:solidFill>
                <a:latin typeface="Monotype Corsiva"/>
              </a:rPr>
              <a:t>Изучить виды кукол.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Изучить технологию изготовления народных кукол.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953735"/>
                </a:solidFill>
                <a:latin typeface="Monotype Corsiva"/>
              </a:rPr>
              <a:t>Изготовить: </a:t>
            </a: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обереговую  куклу.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Этапы реализации проекта.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 </a:t>
            </a: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Знакомство с историей возникновения народной куклы.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 </a:t>
            </a: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Изучение видов кукол.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 </a:t>
            </a: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Изучение технологии изготовления кукол.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 </a:t>
            </a: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Изготовление обереговых и игровых кукол.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953735"/>
                </a:solidFill>
                <a:latin typeface="Monotype Corsiva"/>
              </a:rPr>
              <a:t>Методы: </a:t>
            </a: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исследовательские; социальный опрос и анализ результатов; практические.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</p:spTree>
  </p:cSld>
  <p:transition advTm="7000">
    <p:random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7" name="CustomShape 2"/>
          <p:cNvSpPr/>
          <p:nvPr/>
        </p:nvSpPr>
        <p:spPr>
          <a:xfrm>
            <a:off x="1403280" y="2793600"/>
            <a:ext cx="6264000" cy="822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   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48" name="Picture 5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49" name="Рисунок 4" descr=""/>
          <p:cNvPicPr/>
          <p:nvPr/>
        </p:nvPicPr>
        <p:blipFill>
          <a:blip r:embed="rId2"/>
          <a:stretch/>
        </p:blipFill>
        <p:spPr>
          <a:xfrm>
            <a:off x="7843320" y="0"/>
            <a:ext cx="1300320" cy="1213920"/>
          </a:xfrm>
          <a:prstGeom prst="rect">
            <a:avLst/>
          </a:prstGeom>
          <a:ln>
            <a:noFill/>
          </a:ln>
        </p:spPr>
      </p:pic>
      <p:sp>
        <p:nvSpPr>
          <p:cNvPr id="50" name="CustomShape 3"/>
          <p:cNvSpPr/>
          <p:nvPr/>
        </p:nvSpPr>
        <p:spPr>
          <a:xfrm>
            <a:off x="1357200" y="642960"/>
            <a:ext cx="6643440" cy="667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Выбранная тема показалась интересной потому, что кукла – самая древняя и наиболее популярная игрушка. Она обязательный спутник детских игр и самое доступное детям произведение искусства. В наше время на прилавках магазинов можно увидеть много красивых игрушек. Но они сделаны на фабрике и не несут тепла души их создателей. Поэтому мы считаем, что в 21 веке дети вновь должны видеть не только игрушки изготовленные машинами, но и своими руками.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	</a:t>
            </a: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Мы решили изучить эту тему, чтобы выяснить, когда появились традиционные тряпичные куклы, какие традиционные куклы были у русского народа, какое назначение имела каждая кукла, до какого возраста играли дети в куклы. Было также интересно узнать технологию изготовления традиционной народной куклы.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	</a:t>
            </a: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Поэтому предметом нашего исследования стали традиционные народные куклы. Работая над проектом, мы узнали историю возникновения народной игрушки. Искусство это очень древнее, дохристианское. Об этом свидетельствуют образы и технология изготовления тряпичной куклы: кукла не шилась, а сворачивалась из цельного куска материи, или сматывалась из ниток (мотанка).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</p:spTree>
  </p:cSld>
  <p:transition advTm="7000">
    <p:random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CustomShape 2"/>
          <p:cNvSpPr/>
          <p:nvPr/>
        </p:nvSpPr>
        <p:spPr>
          <a:xfrm>
            <a:off x="1403280" y="2793600"/>
            <a:ext cx="6264000" cy="822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   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53" name="Picture 5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54" name="Рисунок 4" descr=""/>
          <p:cNvPicPr/>
          <p:nvPr/>
        </p:nvPicPr>
        <p:blipFill>
          <a:blip r:embed="rId2"/>
          <a:stretch/>
        </p:blipFill>
        <p:spPr>
          <a:xfrm>
            <a:off x="7843320" y="0"/>
            <a:ext cx="1300320" cy="1213920"/>
          </a:xfrm>
          <a:prstGeom prst="rect">
            <a:avLst/>
          </a:prstGeom>
          <a:ln>
            <a:noFill/>
          </a:ln>
        </p:spPr>
      </p:pic>
      <p:sp>
        <p:nvSpPr>
          <p:cNvPr id="55" name="CustomShape 3"/>
          <p:cNvSpPr/>
          <p:nvPr/>
        </p:nvSpPr>
        <p:spPr>
          <a:xfrm>
            <a:off x="1285920" y="714240"/>
            <a:ext cx="6571800" cy="61246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Мы узнали, что куклы были:  обереговые  и игровые.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Изучив технологию изготовления, я провела занятие,на котором вместе с  детьми мы изготовили кукол из шерстяных ниток. Очень важен эмоциональный настрой то есть куклу надо делать с добрыми намереньями и в хорошем настроении 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Каждая девочка любит играть в куклы, да и многие взрослые женщины не отказались, бы вернуться в детство. Не зря же на Руси существовало поверье: «Чем дольше девочка играет в куклы, тем счастливее она будет». Но в древние времена славянские куклы служили и мощными оберегами и сопровождали наших предков с рождения до смерти.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Была даже такая примета – когда дети много и усердно играют в куклы, в семье прибыль; если же небрежно обращаются с игрушками, в доме быть беде. Особенно поощрялась в народе игра с куклами у девочек, так как кукла считалась ещё и символом продолжения рода. На Руси считалось плохой приметой прерывать игравшего ребёнка. Чем дольше дети играли в куклы, тем спокойнее была атмосфера в семье.</a:t>
            </a:r>
            <a:endParaRPr b="0" lang="en-US" sz="18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</p:txBody>
      </p:sp>
    </p:spTree>
  </p:cSld>
  <p:transition advTm="7000">
    <p:random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7" name="CustomShape 2"/>
          <p:cNvSpPr/>
          <p:nvPr/>
        </p:nvSpPr>
        <p:spPr>
          <a:xfrm>
            <a:off x="1403280" y="2793600"/>
            <a:ext cx="6264000" cy="822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   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58" name="Picture 5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59" name="Рисунок 4" descr=""/>
          <p:cNvPicPr/>
          <p:nvPr/>
        </p:nvPicPr>
        <p:blipFill>
          <a:blip r:embed="rId2"/>
          <a:stretch/>
        </p:blipFill>
        <p:spPr>
          <a:xfrm>
            <a:off x="7843320" y="0"/>
            <a:ext cx="1300320" cy="1213920"/>
          </a:xfrm>
          <a:prstGeom prst="rect">
            <a:avLst/>
          </a:prstGeom>
          <a:ln>
            <a:noFill/>
          </a:ln>
        </p:spPr>
      </p:pic>
      <p:sp>
        <p:nvSpPr>
          <p:cNvPr id="60" name="CustomShape 3"/>
          <p:cNvSpPr/>
          <p:nvPr/>
        </p:nvSpPr>
        <p:spPr>
          <a:xfrm>
            <a:off x="1428840" y="571320"/>
            <a:ext cx="6143400" cy="6691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953735"/>
                </a:solidFill>
                <a:latin typeface="Monotype Corsiva"/>
              </a:rPr>
              <a:t>Традиционной игрушкой в быту русской деревни в крестьянских семьях с давних времён была тряпичная кукла. В иных домах их до ста штук накапливалось. Играли в куклы до 7-8 лет все дети, пока ходили в рубахах. Но лишь мальчики начинали носить порты, а девочки – юбки, их роли и сами игры строго разделялись.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953735"/>
                </a:solidFill>
                <a:latin typeface="Monotype Corsiva"/>
              </a:rPr>
              <a:t>Однако все славянские куклы обереги были похожи в одном: у них не было лица. Кукла без лица считалась предметом неодушевлённым, недоступным для вселения в него злых, недобрых сил, а значит, и безвредной. Кукла изготовлялась быстро: туго скручивались тряпочки или солома, или нитки перевязывались верёвочкой, надевался платочек, и кукла готова.На Руси, да впрочем, и у всех славянских народов было большое многообразие кукол.   </a:t>
            </a:r>
            <a:r>
              <a:rPr b="1" lang="en-US" sz="1600" spc="-1" strike="noStrike" u="sng">
                <a:solidFill>
                  <a:srgbClr val="953735"/>
                </a:solidFill>
                <a:uFillTx/>
                <a:latin typeface="Monotype Corsiva"/>
              </a:rPr>
              <a:t>Выводы: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953735"/>
                </a:solidFill>
                <a:latin typeface="Monotype Corsiva"/>
              </a:rPr>
              <a:t> </a:t>
            </a:r>
            <a:r>
              <a:rPr b="0" lang="en-US" sz="1600" spc="-1" strike="noStrike">
                <a:solidFill>
                  <a:srgbClr val="953735"/>
                </a:solidFill>
                <a:latin typeface="Monotype Corsiva"/>
              </a:rPr>
              <a:t>Кукла не рождается сама: ее создает человек. Она обретает жизнь при помощи воображения и воли своего создателя.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953735"/>
                </a:solidFill>
                <a:latin typeface="Monotype Corsiva"/>
              </a:rPr>
              <a:t> </a:t>
            </a:r>
            <a:r>
              <a:rPr b="0" lang="en-US" sz="1600" spc="-1" strike="noStrike">
                <a:solidFill>
                  <a:srgbClr val="953735"/>
                </a:solidFill>
                <a:latin typeface="Monotype Corsiva"/>
              </a:rPr>
              <a:t>Являясь частью культуры всего человечества, кукла сохраняет в своем образе самобытность и характерные черты создающего ее народа. В этом главная ценность традиционной народной куклы.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953735"/>
                </a:solidFill>
                <a:latin typeface="Monotype Corsiva"/>
              </a:rPr>
              <a:t>Чем дальше в будущее входим,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953735"/>
                </a:solidFill>
                <a:latin typeface="Monotype Corsiva"/>
              </a:rPr>
              <a:t>Тем больше прошлым дорожим.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953735"/>
                </a:solidFill>
                <a:latin typeface="Monotype Corsiva"/>
              </a:rPr>
              <a:t>И в прошлом красоту находим,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953735"/>
                </a:solidFill>
                <a:latin typeface="Monotype Corsiva"/>
              </a:rPr>
              <a:t>Хоть новому принадлежим.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600" spc="-1" strike="noStrike">
                <a:solidFill>
                  <a:srgbClr val="953735"/>
                </a:solidFill>
                <a:latin typeface="Monotype Corsiva"/>
              </a:rPr>
              <a:t>Результатом нашего проекта: стали куклы – обереги  сделанные своими руками и презентация куклы-оберега</a:t>
            </a:r>
            <a:r>
              <a:rPr b="0" lang="en-US" sz="1600" spc="-1" strike="noStrike">
                <a:solidFill>
                  <a:srgbClr val="000000"/>
                </a:solidFill>
                <a:latin typeface="Monotype Corsiva"/>
              </a:rPr>
              <a:t>.</a:t>
            </a:r>
            <a:endParaRPr b="0" lang="en-US" sz="1600" spc="-1" strike="noStrike">
              <a:latin typeface="Arial"/>
            </a:endParaRPr>
          </a:p>
          <a:p>
            <a:pPr>
              <a:lnSpc>
                <a:spcPct val="100000"/>
              </a:lnSpc>
            </a:pPr>
            <a:endParaRPr b="0" lang="en-US" sz="1600" spc="-1" strike="noStrike">
              <a:latin typeface="Arial"/>
            </a:endParaRPr>
          </a:p>
        </p:txBody>
      </p:sp>
    </p:spTree>
  </p:cSld>
  <p:transition advTm="7000">
    <p:random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CustomShape 2"/>
          <p:cNvSpPr/>
          <p:nvPr/>
        </p:nvSpPr>
        <p:spPr>
          <a:xfrm>
            <a:off x="1403280" y="2793600"/>
            <a:ext cx="6264000" cy="822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   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63" name="Picture 5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64" name="Рисунок 4" descr=""/>
          <p:cNvPicPr/>
          <p:nvPr/>
        </p:nvPicPr>
        <p:blipFill>
          <a:blip r:embed="rId2"/>
          <a:stretch/>
        </p:blipFill>
        <p:spPr>
          <a:xfrm>
            <a:off x="1428840" y="3643200"/>
            <a:ext cx="2714400" cy="2142720"/>
          </a:xfrm>
          <a:prstGeom prst="rect">
            <a:avLst/>
          </a:prstGeom>
          <a:ln>
            <a:noFill/>
          </a:ln>
        </p:spPr>
      </p:pic>
      <p:sp>
        <p:nvSpPr>
          <p:cNvPr id="65" name="CustomShape 3"/>
          <p:cNvSpPr/>
          <p:nvPr/>
        </p:nvSpPr>
        <p:spPr>
          <a:xfrm>
            <a:off x="2428920" y="500040"/>
            <a:ext cx="4344840" cy="1186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953735"/>
                </a:solidFill>
                <a:latin typeface="Monotype Corsiva"/>
              </a:rPr>
              <a:t>Изготовление обрядовой куклы «Веснянка» техника Ниткография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66" name="Рисунок 7" descr=""/>
          <p:cNvPicPr/>
          <p:nvPr/>
        </p:nvPicPr>
        <p:blipFill>
          <a:blip r:embed="rId3"/>
          <a:stretch/>
        </p:blipFill>
        <p:spPr>
          <a:xfrm>
            <a:off x="1428840" y="1571760"/>
            <a:ext cx="1999800" cy="1444320"/>
          </a:xfrm>
          <a:prstGeom prst="rect">
            <a:avLst/>
          </a:prstGeom>
          <a:ln>
            <a:noFill/>
          </a:ln>
        </p:spPr>
      </p:pic>
      <p:pic>
        <p:nvPicPr>
          <p:cNvPr id="67" name="Рисунок 8" descr=""/>
          <p:cNvPicPr/>
          <p:nvPr/>
        </p:nvPicPr>
        <p:blipFill>
          <a:blip r:embed="rId4"/>
          <a:stretch/>
        </p:blipFill>
        <p:spPr>
          <a:xfrm>
            <a:off x="3571920" y="1357200"/>
            <a:ext cx="1999800" cy="1785600"/>
          </a:xfrm>
          <a:prstGeom prst="rect">
            <a:avLst/>
          </a:prstGeom>
          <a:ln>
            <a:noFill/>
          </a:ln>
        </p:spPr>
      </p:pic>
      <p:pic>
        <p:nvPicPr>
          <p:cNvPr id="68" name="Рисунок 11" descr=""/>
          <p:cNvPicPr/>
          <p:nvPr/>
        </p:nvPicPr>
        <p:blipFill>
          <a:blip r:embed="rId5"/>
          <a:stretch/>
        </p:blipFill>
        <p:spPr>
          <a:xfrm>
            <a:off x="5786280" y="1428840"/>
            <a:ext cx="1999800" cy="1571400"/>
          </a:xfrm>
          <a:prstGeom prst="rect">
            <a:avLst/>
          </a:prstGeom>
          <a:ln>
            <a:noFill/>
          </a:ln>
        </p:spPr>
      </p:pic>
      <p:pic>
        <p:nvPicPr>
          <p:cNvPr id="69" name="Рисунок 12" descr=""/>
          <p:cNvPicPr/>
          <p:nvPr/>
        </p:nvPicPr>
        <p:blipFill>
          <a:blip r:embed="rId6"/>
          <a:stretch/>
        </p:blipFill>
        <p:spPr>
          <a:xfrm>
            <a:off x="4286160" y="3286080"/>
            <a:ext cx="3428640" cy="2642760"/>
          </a:xfrm>
          <a:prstGeom prst="rect">
            <a:avLst/>
          </a:prstGeom>
          <a:ln>
            <a:noFill/>
          </a:ln>
        </p:spPr>
      </p:pic>
      <p:pic>
        <p:nvPicPr>
          <p:cNvPr id="70" name="Рисунок 10" descr=""/>
          <p:cNvPicPr/>
          <p:nvPr/>
        </p:nvPicPr>
        <p:blipFill>
          <a:blip r:embed="rId7"/>
          <a:stretch/>
        </p:blipFill>
        <p:spPr>
          <a:xfrm>
            <a:off x="7643880" y="0"/>
            <a:ext cx="1499760" cy="1342800"/>
          </a:xfrm>
          <a:prstGeom prst="rect">
            <a:avLst/>
          </a:prstGeom>
          <a:ln>
            <a:noFill/>
          </a:ln>
        </p:spPr>
      </p:pic>
    </p:spTree>
  </p:cSld>
  <p:transition advTm="7000">
    <p:random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CustomShape 2"/>
          <p:cNvSpPr/>
          <p:nvPr/>
        </p:nvSpPr>
        <p:spPr>
          <a:xfrm>
            <a:off x="1403280" y="2793600"/>
            <a:ext cx="6264000" cy="822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   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73" name="Picture 5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74" name="Рисунок 4" descr=""/>
          <p:cNvPicPr/>
          <p:nvPr/>
        </p:nvPicPr>
        <p:blipFill>
          <a:blip r:embed="rId2"/>
          <a:stretch/>
        </p:blipFill>
        <p:spPr>
          <a:xfrm>
            <a:off x="7843320" y="0"/>
            <a:ext cx="1300320" cy="1213920"/>
          </a:xfrm>
          <a:prstGeom prst="rect">
            <a:avLst/>
          </a:prstGeom>
          <a:ln>
            <a:noFill/>
          </a:ln>
        </p:spPr>
      </p:pic>
      <p:pic>
        <p:nvPicPr>
          <p:cNvPr id="75" name="Рисунок 7" descr=""/>
          <p:cNvPicPr/>
          <p:nvPr/>
        </p:nvPicPr>
        <p:blipFill>
          <a:blip r:embed="rId3"/>
          <a:stretch/>
        </p:blipFill>
        <p:spPr>
          <a:xfrm>
            <a:off x="1285920" y="785880"/>
            <a:ext cx="3428640" cy="4714560"/>
          </a:xfrm>
          <a:prstGeom prst="rect">
            <a:avLst/>
          </a:prstGeom>
          <a:ln>
            <a:noFill/>
          </a:ln>
        </p:spPr>
      </p:pic>
      <p:pic>
        <p:nvPicPr>
          <p:cNvPr id="76" name="Рисунок 8" descr=""/>
          <p:cNvPicPr/>
          <p:nvPr/>
        </p:nvPicPr>
        <p:blipFill>
          <a:blip r:embed="rId4"/>
          <a:stretch/>
        </p:blipFill>
        <p:spPr>
          <a:xfrm>
            <a:off x="4786200" y="785880"/>
            <a:ext cx="3134520" cy="4714560"/>
          </a:xfrm>
          <a:prstGeom prst="rect">
            <a:avLst/>
          </a:prstGeom>
          <a:ln>
            <a:noFill/>
          </a:ln>
        </p:spPr>
      </p:pic>
      <p:sp>
        <p:nvSpPr>
          <p:cNvPr id="77" name="CustomShape 3"/>
          <p:cNvSpPr/>
          <p:nvPr/>
        </p:nvSpPr>
        <p:spPr>
          <a:xfrm>
            <a:off x="1500120" y="5572080"/>
            <a:ext cx="6286320" cy="576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600" spc="-1" strike="noStrike">
                <a:solidFill>
                  <a:srgbClr val="953735"/>
                </a:solidFill>
                <a:latin typeface="Monotype Corsiva"/>
              </a:rPr>
              <a:t>«В моменты творчества на нас действует только один закон –закон любви</a:t>
            </a:r>
            <a:r>
              <a:rPr b="1" lang="en-US" sz="1600" spc="-1" strike="noStrike">
                <a:solidFill>
                  <a:srgbClr val="953735"/>
                </a:solidFill>
                <a:latin typeface="Calibri"/>
              </a:rPr>
              <a:t>»</a:t>
            </a:r>
            <a:endParaRPr b="0" lang="en-US" sz="1600" spc="-1" strike="noStrike">
              <a:latin typeface="Arial"/>
            </a:endParaRPr>
          </a:p>
        </p:txBody>
      </p:sp>
    </p:spTree>
  </p:cSld>
  <p:transition advTm="7000">
    <p:random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9" name="CustomShape 2"/>
          <p:cNvSpPr/>
          <p:nvPr/>
        </p:nvSpPr>
        <p:spPr>
          <a:xfrm>
            <a:off x="1403280" y="2793600"/>
            <a:ext cx="6264000" cy="822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   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80" name="Picture 5" descr=""/>
          <p:cNvPicPr/>
          <p:nvPr/>
        </p:nvPicPr>
        <p:blipFill>
          <a:blip r:embed="rId1"/>
          <a:stretch/>
        </p:blipFill>
        <p:spPr>
          <a:xfrm>
            <a:off x="0" y="0"/>
            <a:ext cx="9143640" cy="6857640"/>
          </a:xfrm>
          <a:prstGeom prst="rect">
            <a:avLst/>
          </a:prstGeom>
          <a:ln>
            <a:noFill/>
          </a:ln>
        </p:spPr>
      </p:pic>
      <p:pic>
        <p:nvPicPr>
          <p:cNvPr id="81" name="Рисунок 4" descr=""/>
          <p:cNvPicPr/>
          <p:nvPr/>
        </p:nvPicPr>
        <p:blipFill>
          <a:blip r:embed="rId2"/>
          <a:stretch/>
        </p:blipFill>
        <p:spPr>
          <a:xfrm>
            <a:off x="7843320" y="0"/>
            <a:ext cx="1300320" cy="1213920"/>
          </a:xfrm>
          <a:prstGeom prst="rect">
            <a:avLst/>
          </a:prstGeom>
          <a:ln>
            <a:noFill/>
          </a:ln>
        </p:spPr>
      </p:pic>
      <p:pic>
        <p:nvPicPr>
          <p:cNvPr id="82" name="Рисунок 5" descr=""/>
          <p:cNvPicPr/>
          <p:nvPr/>
        </p:nvPicPr>
        <p:blipFill>
          <a:blip r:embed="rId3"/>
          <a:stretch/>
        </p:blipFill>
        <p:spPr>
          <a:xfrm>
            <a:off x="4643280" y="857160"/>
            <a:ext cx="2637000" cy="3374640"/>
          </a:xfrm>
          <a:prstGeom prst="rect">
            <a:avLst/>
          </a:prstGeom>
          <a:ln>
            <a:noFill/>
          </a:ln>
        </p:spPr>
      </p:pic>
      <p:pic>
        <p:nvPicPr>
          <p:cNvPr id="83" name="Рисунок 7" descr=""/>
          <p:cNvPicPr/>
          <p:nvPr/>
        </p:nvPicPr>
        <p:blipFill>
          <a:blip r:embed="rId4"/>
          <a:stretch/>
        </p:blipFill>
        <p:spPr>
          <a:xfrm>
            <a:off x="1428840" y="857160"/>
            <a:ext cx="2142720" cy="1538280"/>
          </a:xfrm>
          <a:prstGeom prst="rect">
            <a:avLst/>
          </a:prstGeom>
          <a:ln>
            <a:noFill/>
          </a:ln>
        </p:spPr>
      </p:pic>
      <p:pic>
        <p:nvPicPr>
          <p:cNvPr id="84" name="Рисунок 8" descr=""/>
          <p:cNvPicPr/>
          <p:nvPr/>
        </p:nvPicPr>
        <p:blipFill>
          <a:blip r:embed="rId5"/>
          <a:stretch/>
        </p:blipFill>
        <p:spPr>
          <a:xfrm>
            <a:off x="2214720" y="2643120"/>
            <a:ext cx="1928520" cy="1642680"/>
          </a:xfrm>
          <a:prstGeom prst="rect">
            <a:avLst/>
          </a:prstGeom>
          <a:ln>
            <a:noFill/>
          </a:ln>
        </p:spPr>
      </p:pic>
      <p:pic>
        <p:nvPicPr>
          <p:cNvPr id="85" name="Рисунок 9" descr=""/>
          <p:cNvPicPr/>
          <p:nvPr/>
        </p:nvPicPr>
        <p:blipFill>
          <a:blip r:embed="rId6"/>
          <a:stretch/>
        </p:blipFill>
        <p:spPr>
          <a:xfrm>
            <a:off x="1428840" y="4429080"/>
            <a:ext cx="2285640" cy="1649520"/>
          </a:xfrm>
          <a:prstGeom prst="rect">
            <a:avLst/>
          </a:prstGeom>
          <a:ln>
            <a:noFill/>
          </a:ln>
        </p:spPr>
      </p:pic>
      <p:sp>
        <p:nvSpPr>
          <p:cNvPr id="86" name="CustomShape 3"/>
          <p:cNvSpPr/>
          <p:nvPr/>
        </p:nvSpPr>
        <p:spPr>
          <a:xfrm>
            <a:off x="4214880" y="4572000"/>
            <a:ext cx="3285720" cy="22842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953735"/>
                </a:solidFill>
                <a:latin typeface="Monotype Corsiva"/>
              </a:rPr>
              <a:t>Пусть поднимает настроение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953735"/>
                </a:solidFill>
                <a:latin typeface="Monotype Corsiva"/>
              </a:rPr>
              <a:t>И дарит радость каждый час</a:t>
            </a: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en-US" sz="1800" spc="-1" strike="noStrike">
                <a:solidFill>
                  <a:srgbClr val="953735"/>
                </a:solidFill>
                <a:latin typeface="Monotype Corsiva"/>
              </a:rPr>
              <a:t>Все то, что сделано руками </a:t>
            </a:r>
            <a:br/>
            <a:r>
              <a:rPr b="1" lang="en-US" sz="1800" spc="-1" strike="noStrike">
                <a:solidFill>
                  <a:srgbClr val="953735"/>
                </a:solidFill>
                <a:latin typeface="Monotype Corsiva"/>
              </a:rPr>
              <a:t>С любовью именно для вас </a:t>
            </a:r>
            <a:r>
              <a:rPr b="0" lang="en-US" sz="1800" spc="-1" strike="noStrike">
                <a:solidFill>
                  <a:srgbClr val="953735"/>
                </a:solidFill>
                <a:latin typeface="Monotype Corsiva"/>
              </a:rPr>
              <a:t>!</a:t>
            </a:r>
            <a:endParaRPr b="0" lang="en-US" sz="1800" spc="-1" strike="noStrike">
              <a:latin typeface="Arial"/>
            </a:endParaRPr>
          </a:p>
        </p:txBody>
      </p:sp>
    </p:spTree>
  </p:cSld>
  <p:transition advTm="7000">
    <p:random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TextShape 1"/>
          <p:cNvSpPr txBox="1"/>
          <p:nvPr/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p>
            <a:endParaRPr b="0" lang="ru-RU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CustomShape 2"/>
          <p:cNvSpPr/>
          <p:nvPr/>
        </p:nvSpPr>
        <p:spPr>
          <a:xfrm>
            <a:off x="1403280" y="2793600"/>
            <a:ext cx="6264000" cy="8222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sp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en-US" sz="1800" spc="-1" strike="noStrike">
                <a:solidFill>
                  <a:srgbClr val="000000"/>
                </a:solidFill>
                <a:latin typeface="Calibri"/>
              </a:rPr>
              <a:t>   </a:t>
            </a: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 </a:t>
            </a:r>
            <a:endParaRPr b="0" lang="en-US" sz="2000" spc="-1" strike="noStrike">
              <a:latin typeface="Arial"/>
            </a:endParaRPr>
          </a:p>
        </p:txBody>
      </p:sp>
      <p:pic>
        <p:nvPicPr>
          <p:cNvPr id="89" name="Picture 5" descr=""/>
          <p:cNvPicPr/>
          <p:nvPr/>
        </p:nvPicPr>
        <p:blipFill>
          <a:blip r:embed="rId1"/>
          <a:stretch/>
        </p:blipFill>
        <p:spPr>
          <a:xfrm>
            <a:off x="-285840" y="0"/>
            <a:ext cx="9429480" cy="6857640"/>
          </a:xfrm>
          <a:prstGeom prst="rect">
            <a:avLst/>
          </a:prstGeom>
          <a:ln>
            <a:noFill/>
          </a:ln>
        </p:spPr>
      </p:pic>
      <p:pic>
        <p:nvPicPr>
          <p:cNvPr id="90" name="Рисунок 4" descr=""/>
          <p:cNvPicPr/>
          <p:nvPr/>
        </p:nvPicPr>
        <p:blipFill>
          <a:blip r:embed="rId2"/>
          <a:stretch/>
        </p:blipFill>
        <p:spPr>
          <a:xfrm>
            <a:off x="1357200" y="4143240"/>
            <a:ext cx="2928600" cy="2071440"/>
          </a:xfrm>
          <a:prstGeom prst="rect">
            <a:avLst/>
          </a:prstGeom>
          <a:ln>
            <a:noFill/>
          </a:ln>
        </p:spPr>
      </p:pic>
      <p:sp>
        <p:nvSpPr>
          <p:cNvPr id="91" name="CustomShape 3"/>
          <p:cNvSpPr/>
          <p:nvPr/>
        </p:nvSpPr>
        <p:spPr>
          <a:xfrm>
            <a:off x="2071800" y="357120"/>
            <a:ext cx="4857480" cy="4561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spAutoFit/>
          </a:bodyPr>
          <a:p>
            <a:pPr algn="ctr">
              <a:lnSpc>
                <a:spcPct val="100000"/>
              </a:lnSpc>
            </a:pPr>
            <a:r>
              <a:rPr b="1" lang="en-US" sz="2400" spc="-1" strike="noStrike">
                <a:solidFill>
                  <a:srgbClr val="953735"/>
                </a:solidFill>
                <a:latin typeface="Monotype Corsiva"/>
              </a:rPr>
              <a:t>Весну звали, зиму гнали</a:t>
            </a:r>
            <a:endParaRPr b="0" lang="en-US" sz="2400" spc="-1" strike="noStrike">
              <a:latin typeface="Arial"/>
            </a:endParaRPr>
          </a:p>
        </p:txBody>
      </p:sp>
      <p:pic>
        <p:nvPicPr>
          <p:cNvPr id="92" name="Рисунок 6" descr=""/>
          <p:cNvPicPr/>
          <p:nvPr/>
        </p:nvPicPr>
        <p:blipFill>
          <a:blip r:embed="rId3"/>
          <a:stretch/>
        </p:blipFill>
        <p:spPr>
          <a:xfrm>
            <a:off x="4857840" y="4143240"/>
            <a:ext cx="2714400" cy="2103480"/>
          </a:xfrm>
          <a:prstGeom prst="rect">
            <a:avLst/>
          </a:prstGeom>
          <a:ln>
            <a:noFill/>
          </a:ln>
        </p:spPr>
      </p:pic>
      <p:sp>
        <p:nvSpPr>
          <p:cNvPr id="93" name="CustomShape 4"/>
          <p:cNvSpPr/>
          <p:nvPr/>
        </p:nvSpPr>
        <p:spPr>
          <a:xfrm flipH="1" flipV="1">
            <a:off x="1857240" y="5214240"/>
            <a:ext cx="213840" cy="3690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94" name="CustomShape 5"/>
          <p:cNvSpPr/>
          <p:nvPr/>
        </p:nvSpPr>
        <p:spPr>
          <a:xfrm>
            <a:off x="1214280" y="439920"/>
            <a:ext cx="6357600" cy="3923640"/>
          </a:xfrm>
          <a:prstGeom prst="rect">
            <a:avLst/>
          </a:prstGeom>
          <a:noFill/>
          <a:ln w="9360">
            <a:noFill/>
          </a:ln>
        </p:spPr>
        <p:style>
          <a:lnRef idx="0"/>
          <a:fillRef idx="0"/>
          <a:effectRef idx="0"/>
          <a:fontRef idx="minor"/>
        </p:style>
        <p:txBody>
          <a:bodyPr anchor="ctr">
            <a:spAutoFit/>
          </a:bodyPr>
          <a:p>
            <a:pPr algn="just">
              <a:lnSpc>
                <a:spcPct val="100000"/>
              </a:lnSpc>
            </a:pPr>
            <a:r>
              <a:rPr b="0" lang="en-US" sz="1200" spc="-1" strike="noStrike">
                <a:solidFill>
                  <a:srgbClr val="943634"/>
                </a:solidFill>
                <a:latin typeface="Monotype Corsiva"/>
                <a:ea typeface="Times New Roman"/>
              </a:rPr>
              <a:t>Кукла Веснянка — это красивый славянский оберег, символизирующий красоту и хорошую жизнь. </a:t>
            </a:r>
            <a:endParaRPr b="0" lang="en-US" sz="1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US" sz="1200" spc="-1" strike="noStrike">
                <a:solidFill>
                  <a:srgbClr val="943634"/>
                </a:solidFill>
                <a:latin typeface="Monotype Corsiva"/>
                <a:ea typeface="Times New Roman"/>
              </a:rPr>
              <a:t>В древности славянские женщины мастерили его с наступлением тепла, чтобы привлечь в этот сезон счастье.</a:t>
            </a:r>
            <a:endParaRPr b="0" lang="en-US" sz="1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US" sz="1200" spc="-1" strike="noStrike">
                <a:solidFill>
                  <a:srgbClr val="943634"/>
                </a:solidFill>
                <a:latin typeface="Monotype Corsiva"/>
                <a:ea typeface="Times New Roman"/>
              </a:rPr>
              <a:t>Для славян наступление весны было большим событием, настоящим праздником. </a:t>
            </a:r>
            <a:endParaRPr b="0" lang="en-US" sz="1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US" sz="1200" spc="-1" strike="noStrike">
                <a:solidFill>
                  <a:srgbClr val="943634"/>
                </a:solidFill>
                <a:latin typeface="Monotype Corsiva"/>
                <a:ea typeface="Times New Roman"/>
              </a:rPr>
              <a:t>Наши предки не только ждали весну, но и закликали. Способов было довольно много: от проведения различных обрядов, до изготовления специальной куколки, </a:t>
            </a:r>
            <a:r>
              <a:rPr b="0" lang="en-US" sz="1200" spc="-1" strike="noStrike">
                <a:solidFill>
                  <a:srgbClr val="0000ff"/>
                </a:solidFill>
                <a:latin typeface="Monotype Corsiva"/>
                <a:ea typeface="Times New Roman"/>
                <a:hlinkClick r:id="rId4"/>
              </a:rPr>
              <a:t>Птицы Радости</a:t>
            </a:r>
            <a:r>
              <a:rPr b="0" lang="en-US" sz="1200" spc="-1" strike="noStrike">
                <a:solidFill>
                  <a:srgbClr val="943634"/>
                </a:solidFill>
                <a:latin typeface="Monotype Corsiva"/>
                <a:ea typeface="Times New Roman"/>
              </a:rPr>
              <a:t>, когда теплая пора года опаздывала</a:t>
            </a:r>
            <a:endParaRPr b="0" lang="en-US" sz="1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US" sz="1200" spc="-1" strike="noStrike">
                <a:solidFill>
                  <a:srgbClr val="943634"/>
                </a:solidFill>
                <a:latin typeface="Monotype Corsiva"/>
                <a:ea typeface="Times New Roman"/>
              </a:rPr>
              <a:t>Когда же весна - красна наконец приходила, ее чествовали специальной обрядовой мотанкой — куклой-оберегом Веснянкой.</a:t>
            </a:r>
            <a:endParaRPr b="0" lang="en-US" sz="1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US" sz="1200" spc="-1" strike="noStrike">
                <a:solidFill>
                  <a:srgbClr val="943634"/>
                </a:solidFill>
                <a:latin typeface="Monotype Corsiva"/>
                <a:ea typeface="Times New Roman"/>
              </a:rPr>
              <a:t>Еще Веснянку называют Весенницей или Весновкой. Также есть названия Плющиха, Свистунья. Плющиха, потому что с наступлением тепла проседает нападавший снег, а Свистунья от того, что весной дуют сильные ветра.</a:t>
            </a:r>
            <a:endParaRPr b="0" lang="en-US" sz="1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US" sz="1200" spc="-1" strike="noStrike">
                <a:solidFill>
                  <a:srgbClr val="943634"/>
                </a:solidFill>
                <a:latin typeface="Monotype Corsiva"/>
                <a:ea typeface="Times New Roman"/>
              </a:rPr>
              <a:t>По традиции незамужние девушки самостоятельно изготавливали эту куклу, а затем дарили близким. Небольшая по формату, но очень яркая и красивая, мотанка стала символом прихода весны.</a:t>
            </a:r>
            <a:endParaRPr b="0" lang="en-US" sz="1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US" sz="1200" spc="-1" strike="noStrike">
                <a:solidFill>
                  <a:srgbClr val="943634"/>
                </a:solidFill>
                <a:latin typeface="Monotype Corsiva"/>
                <a:ea typeface="Times New Roman"/>
              </a:rPr>
              <a:t>Когда точно стали делать оберег, никто не знает, ведь славяне издавна почитали весну. Просто в один момент появилась такая лялька и прижилась в славянской культуре. Стремление</a:t>
            </a:r>
            <a:endParaRPr b="0" lang="en-US" sz="12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en-US" sz="1200" spc="-1" strike="noStrike">
                <a:solidFill>
                  <a:srgbClr val="943634"/>
                </a:solidFill>
                <a:latin typeface="Monotype Corsiva"/>
                <a:ea typeface="Times New Roman"/>
              </a:rPr>
              <a:t> </a:t>
            </a:r>
            <a:r>
              <a:rPr b="0" lang="en-US" sz="1200" spc="-1" strike="noStrike">
                <a:solidFill>
                  <a:srgbClr val="943634"/>
                </a:solidFill>
                <a:latin typeface="Monotype Corsiva"/>
                <a:ea typeface="Times New Roman"/>
              </a:rPr>
              <a:t>наших предков поддерживать традиции привело к тому, что информация о Веснянке дошла и до нас.</a:t>
            </a:r>
            <a:endParaRPr b="0" lang="en-US" sz="1200" spc="-1" strike="noStrike">
              <a:latin typeface="Arial"/>
            </a:endParaRPr>
          </a:p>
        </p:txBody>
      </p:sp>
      <p:pic>
        <p:nvPicPr>
          <p:cNvPr id="95" name="Рисунок 9" descr=""/>
          <p:cNvPicPr/>
          <p:nvPr/>
        </p:nvPicPr>
        <p:blipFill>
          <a:blip r:embed="rId5"/>
          <a:stretch/>
        </p:blipFill>
        <p:spPr>
          <a:xfrm>
            <a:off x="7843320" y="0"/>
            <a:ext cx="1300320" cy="1213920"/>
          </a:xfrm>
          <a:prstGeom prst="rect">
            <a:avLst/>
          </a:prstGeom>
          <a:ln>
            <a:noFill/>
          </a:ln>
        </p:spPr>
      </p:pic>
    </p:spTree>
  </p:cSld>
  <p:transition advTm="7000">
    <p:random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Application>LibreOffice/6.2.3.2$Linux_X86_64 LibreOffice_project/aecc05fe267cc68dde00352a451aa867b3b546ac</Application>
  <Words>673</Words>
  <Paragraphs>65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2019-07-02T17:49:01Z</dcterms:created>
  <dc:creator>User</dc:creator>
  <dc:description/>
  <dc:language>en-US</dc:language>
  <cp:lastModifiedBy>User</cp:lastModifiedBy>
  <dcterms:modified xsi:type="dcterms:W3CDTF">2019-07-03T04:11:57Z</dcterms:modified>
  <cp:revision>2</cp:revision>
  <dc:subject/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1</vt:i4>
  </property>
  <property fmtid="{D5CDD505-2E9C-101B-9397-08002B2CF9AE}" pid="8" name="PresentationFormat">
    <vt:lpwstr>Экран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8</vt:i4>
  </property>
</Properties>
</file>