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3" r:id="rId2"/>
    <p:sldId id="280" r:id="rId3"/>
    <p:sldId id="281" r:id="rId4"/>
    <p:sldId id="283" r:id="rId5"/>
    <p:sldId id="272" r:id="rId6"/>
    <p:sldId id="258" r:id="rId7"/>
    <p:sldId id="259" r:id="rId8"/>
    <p:sldId id="284" r:id="rId9"/>
    <p:sldId id="285" r:id="rId10"/>
    <p:sldId id="260" r:id="rId11"/>
    <p:sldId id="286" r:id="rId12"/>
    <p:sldId id="261" r:id="rId13"/>
    <p:sldId id="262" r:id="rId14"/>
    <p:sldId id="287" r:id="rId15"/>
    <p:sldId id="288" r:id="rId16"/>
    <p:sldId id="267" r:id="rId17"/>
    <p:sldId id="268" r:id="rId18"/>
    <p:sldId id="269" r:id="rId19"/>
    <p:sldId id="278" r:id="rId20"/>
    <p:sldId id="279" r:id="rId21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65" autoAdjust="0"/>
  </p:normalViewPr>
  <p:slideViewPr>
    <p:cSldViewPr snapToGrid="0">
      <p:cViewPr>
        <p:scale>
          <a:sx n="100" d="100"/>
          <a:sy n="100" d="100"/>
        </p:scale>
        <p:origin x="95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CB504-BCCA-4DC5-8BB9-193F3F6A0BAE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DD503-10DC-4498-91E7-0A4BD338DE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5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DD503-10DC-4498-91E7-0A4BD338DED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159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DD503-10DC-4498-91E7-0A4BD338DED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423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DD503-10DC-4498-91E7-0A4BD338DED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583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DD503-10DC-4498-91E7-0A4BD338DED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335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DD503-10DC-4498-91E7-0A4BD338DED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06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DD503-10DC-4498-91E7-0A4BD338DED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5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1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4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09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7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16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2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1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076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6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00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201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39952-D858-431B-9924-A58BE8F87118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783B4-8AF0-4642-A86E-201A2C6290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5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attest.viro36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attest.viro36.ru/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cs.cntd.ru/document/728250577#64S0IJ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attest.viro36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536686"/>
            <a:ext cx="12192000" cy="1242094"/>
            <a:chOff x="0" y="318521"/>
            <a:chExt cx="12192000" cy="567456"/>
          </a:xfrm>
          <a:solidFill>
            <a:srgbClr val="4472C4">
              <a:lumMod val="75000"/>
            </a:srgbClr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0" y="318521"/>
              <a:ext cx="12192000" cy="567456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0" y="472888"/>
              <a:ext cx="12192000" cy="2419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8" y="536686"/>
            <a:ext cx="1242094" cy="12420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6469" y="2740074"/>
            <a:ext cx="9919062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Информация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о проведении аттестации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педагогических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работников</a:t>
            </a:r>
          </a:p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в целях присвоения квалификационных категорий с 01.09.2023 г.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5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747" t="16090" r="30243" b="10242"/>
          <a:stretch/>
        </p:blipFill>
        <p:spPr>
          <a:xfrm>
            <a:off x="1630074" y="452761"/>
            <a:ext cx="4532667" cy="475843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293804" y="452761"/>
            <a:ext cx="5667460" cy="60456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18" y="186448"/>
            <a:ext cx="1242094" cy="1242094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1613606" y="4988448"/>
            <a:ext cx="756419" cy="644434"/>
            <a:chOff x="6290469" y="10492011"/>
            <a:chExt cx="756419" cy="644434"/>
          </a:xfrm>
        </p:grpSpPr>
        <p:sp>
          <p:nvSpPr>
            <p:cNvPr id="16" name="Овал 15"/>
            <p:cNvSpPr/>
            <p:nvPr/>
          </p:nvSpPr>
          <p:spPr>
            <a:xfrm>
              <a:off x="6290469" y="10492011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424602" y="10572231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7.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096417" y="1211039"/>
            <a:ext cx="3505393" cy="435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672831" y="1268361"/>
            <a:ext cx="489910" cy="320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94882" y="1115251"/>
            <a:ext cx="53946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- заверенная </a:t>
            </a:r>
            <a:r>
              <a:rPr lang="ru-RU" sz="1200" b="1" dirty="0"/>
              <a:t>копия трудовой книжки </a:t>
            </a:r>
            <a:r>
              <a:rPr lang="ru-RU" sz="1200" dirty="0"/>
              <a:t>(все страницы, на последней странице запись «работает в должности …. по настоящее время», ОБЯЗАТЕЛЬНО С ДАТОЙ!!!), для совместителей дополнительно - справка с места работы. Должность в трудовой книжке (справке с места работы) должна соответствовать должности, по которой педагог желает пройти аттестацию;  </a:t>
            </a:r>
            <a:endParaRPr lang="ru-RU" sz="1200" dirty="0" smtClean="0"/>
          </a:p>
          <a:p>
            <a:endParaRPr lang="ru-RU" sz="1200" dirty="0"/>
          </a:p>
          <a:p>
            <a:r>
              <a:rPr lang="ru-RU" sz="1200" dirty="0" smtClean="0"/>
              <a:t>- </a:t>
            </a:r>
            <a:r>
              <a:rPr lang="ru-RU" sz="1200" b="1" dirty="0"/>
              <a:t>документ, подтверждающий присвоение квалификационной категории </a:t>
            </a:r>
            <a:r>
              <a:rPr lang="ru-RU" sz="1200" dirty="0"/>
              <a:t>– приказ о присвоении квалификационной категории (</a:t>
            </a:r>
            <a:r>
              <a:rPr lang="ru-RU" sz="1200" b="1" dirty="0">
                <a:solidFill>
                  <a:srgbClr val="FF0000"/>
                </a:solidFill>
              </a:rPr>
              <a:t>прилагается только в случае отсутствия в трудовой книжке записи о ранее присвоенной квалификационной категории</a:t>
            </a:r>
            <a:r>
              <a:rPr lang="ru-RU" sz="1200" dirty="0"/>
              <a:t>); </a:t>
            </a:r>
            <a:endParaRPr lang="ru-RU" sz="1200" dirty="0" smtClean="0"/>
          </a:p>
          <a:p>
            <a:endParaRPr lang="ru-RU" sz="1200" dirty="0" smtClean="0"/>
          </a:p>
          <a:p>
            <a:r>
              <a:rPr lang="ru-RU" sz="1200" b="1" dirty="0" smtClean="0"/>
              <a:t>- заполненная </a:t>
            </a:r>
            <a:r>
              <a:rPr lang="ru-RU" sz="1200" b="1" dirty="0"/>
              <a:t>форма для представления информации о результатах профессиональной деятельности в </a:t>
            </a:r>
            <a:r>
              <a:rPr lang="ru-RU" sz="1200" b="1" dirty="0" err="1"/>
              <a:t>межаттестационный</a:t>
            </a:r>
            <a:r>
              <a:rPr lang="ru-RU" sz="1200" b="1" dirty="0"/>
              <a:t> период</a:t>
            </a:r>
            <a:r>
              <a:rPr lang="ru-RU" sz="1200" dirty="0"/>
              <a:t>. Скачать PDF версию формы можно в личном кабинете на сайте </a:t>
            </a:r>
            <a:r>
              <a:rPr lang="ru-RU" sz="1200" dirty="0">
                <a:hlinkClick r:id="rId4"/>
              </a:rPr>
              <a:t>http://attest.viro36.ru</a:t>
            </a:r>
            <a:r>
              <a:rPr lang="ru-RU" sz="1200" dirty="0" smtClean="0"/>
              <a:t>.</a:t>
            </a:r>
          </a:p>
          <a:p>
            <a:endParaRPr lang="ru-RU" sz="1200" dirty="0"/>
          </a:p>
          <a:p>
            <a:r>
              <a:rPr lang="ru-RU" sz="1200" b="1" dirty="0" smtClean="0"/>
              <a:t>- заполненное </a:t>
            </a:r>
            <a:r>
              <a:rPr lang="ru-RU" sz="1200" b="1" dirty="0"/>
              <a:t>согласие на обработку персональных данных </a:t>
            </a:r>
            <a:r>
              <a:rPr lang="ru-RU" sz="1200" dirty="0"/>
              <a:t>(автоматически формируется  на сайте </a:t>
            </a:r>
            <a:r>
              <a:rPr lang="ru-RU" sz="1200" dirty="0">
                <a:hlinkClick r:id="rId4"/>
              </a:rPr>
              <a:t>http://attest.viro36.ru</a:t>
            </a:r>
            <a:r>
              <a:rPr lang="ru-RU" sz="1200" dirty="0"/>
              <a:t>). Скачать PDF версию </a:t>
            </a:r>
            <a:r>
              <a:rPr lang="ru-RU" sz="1200" dirty="0" smtClean="0"/>
              <a:t>согласия для заполнения можно </a:t>
            </a:r>
            <a:r>
              <a:rPr lang="ru-RU" sz="1200" dirty="0"/>
              <a:t>в личном кабинете на сайте </a:t>
            </a:r>
            <a:r>
              <a:rPr lang="ru-RU" sz="1200" dirty="0">
                <a:hlinkClick r:id="rId4"/>
              </a:rPr>
              <a:t>http://attest.viro36.ru</a:t>
            </a:r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Для педагогов, проходящих процедуру аттестации по упрощенной форме – дополнительно: </a:t>
            </a:r>
          </a:p>
          <a:p>
            <a:r>
              <a:rPr lang="ru-RU" sz="1200" dirty="0"/>
              <a:t>- скан-копию документов, подтверждающих наличие государственных наград, почетных званий, ведомственных знаков отличия, полученных за достижения в педагогической деятельности, наличие побед и призовых мест в конкурсах профессионального мастерства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30963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5214" y="4214949"/>
            <a:ext cx="3501392" cy="957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18" y="186448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5002" y="4430039"/>
            <a:ext cx="3592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Подтвердите данные своего паспорта, нажав «Верно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01013" y="3892732"/>
            <a:ext cx="778191" cy="644434"/>
            <a:chOff x="1478772" y="5294812"/>
            <a:chExt cx="778191" cy="644434"/>
          </a:xfrm>
        </p:grpSpPr>
        <p:sp>
          <p:nvSpPr>
            <p:cNvPr id="16" name="Овал 15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8.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2" r="17412"/>
          <a:stretch/>
        </p:blipFill>
        <p:spPr>
          <a:xfrm>
            <a:off x="4207288" y="522696"/>
            <a:ext cx="5755318" cy="594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365214" y="4214949"/>
            <a:ext cx="3321831" cy="957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9" y="188343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11593" y="4336871"/>
            <a:ext cx="2955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Подтвердите контактный номер телефона, нажав «Верно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78509" y="3953693"/>
            <a:ext cx="778191" cy="644434"/>
            <a:chOff x="1478772" y="5294812"/>
            <a:chExt cx="778191" cy="644434"/>
          </a:xfrm>
        </p:grpSpPr>
        <p:sp>
          <p:nvSpPr>
            <p:cNvPr id="16" name="Овал 15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9.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7" r="14714"/>
          <a:stretch/>
        </p:blipFill>
        <p:spPr>
          <a:xfrm>
            <a:off x="3929130" y="1018902"/>
            <a:ext cx="6714813" cy="484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6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5214" y="4214949"/>
            <a:ext cx="3501392" cy="1242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9" y="197052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958" y="4543923"/>
            <a:ext cx="3294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Подтвердите электронную почту заявителя, нажав «Верно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78509" y="3953693"/>
            <a:ext cx="870492" cy="644434"/>
            <a:chOff x="1478772" y="5294812"/>
            <a:chExt cx="870492" cy="644434"/>
          </a:xfrm>
        </p:grpSpPr>
        <p:sp>
          <p:nvSpPr>
            <p:cNvPr id="13" name="Овал 12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39427" y="5355419"/>
              <a:ext cx="80983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10.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3" r="11337"/>
          <a:stretch/>
        </p:blipFill>
        <p:spPr>
          <a:xfrm>
            <a:off x="4053311" y="818099"/>
            <a:ext cx="6989113" cy="507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5214" y="4214948"/>
            <a:ext cx="3501392" cy="16758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9" y="197052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958" y="4543923"/>
            <a:ext cx="3294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b="1" dirty="0"/>
              <a:t>Укажите реквизиты решения об установлении высшей </a:t>
            </a:r>
            <a:r>
              <a:rPr lang="ru-RU" sz="1600" b="1" dirty="0" smtClean="0"/>
              <a:t>категории</a:t>
            </a:r>
            <a:r>
              <a:rPr lang="en-US" sz="1600" b="1" dirty="0" smtClean="0"/>
              <a:t> (</a:t>
            </a:r>
            <a:r>
              <a:rPr lang="ru-RU" sz="1600" b="1" dirty="0" smtClean="0"/>
              <a:t>для ВКК, «педагог-методист», «педагог-наставник»)</a:t>
            </a:r>
            <a:endParaRPr lang="ru-RU" sz="1600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78509" y="3953693"/>
            <a:ext cx="965743" cy="644434"/>
            <a:chOff x="1478772" y="5294812"/>
            <a:chExt cx="965743" cy="644434"/>
          </a:xfrm>
        </p:grpSpPr>
        <p:sp>
          <p:nvSpPr>
            <p:cNvPr id="13" name="Овал 12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57439" y="5355419"/>
              <a:ext cx="88707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11.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2257" t="14881" r="32209" b="31213"/>
          <a:stretch/>
        </p:blipFill>
        <p:spPr>
          <a:xfrm>
            <a:off x="4572000" y="518034"/>
            <a:ext cx="6067897" cy="498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6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5214" y="4214948"/>
            <a:ext cx="4481994" cy="11382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9" y="197052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958" y="4543923"/>
            <a:ext cx="3294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b="1" dirty="0"/>
              <a:t>Укажите </a:t>
            </a:r>
            <a:r>
              <a:rPr lang="ru-RU" sz="1600" b="1" dirty="0" smtClean="0"/>
              <a:t>сведения об образовании</a:t>
            </a:r>
            <a:endParaRPr lang="ru-RU" sz="1600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78509" y="3953693"/>
            <a:ext cx="965743" cy="644434"/>
            <a:chOff x="1478772" y="5294812"/>
            <a:chExt cx="965743" cy="644434"/>
          </a:xfrm>
        </p:grpSpPr>
        <p:sp>
          <p:nvSpPr>
            <p:cNvPr id="13" name="Овал 12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47913" y="5355419"/>
              <a:ext cx="89660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12.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821" t="16359" r="29587" b="6076"/>
          <a:stretch/>
        </p:blipFill>
        <p:spPr>
          <a:xfrm>
            <a:off x="5175681" y="550415"/>
            <a:ext cx="4705165" cy="512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69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5212" y="1890944"/>
            <a:ext cx="4464239" cy="46840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0" y="188343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9394" y="2195922"/>
            <a:ext cx="382046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Укажите: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сведения о месте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 (полное наименование образовательной организации согласно Уставу),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район / район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г.о.г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Воронеж, работники учреждений культуры и СПО, расположенные в г. Воронеж, указывают «г. Воронеж» без указания района (ОБЯЗАТЕЛЬНО!)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занимаемую на данный должность, по которой желаете пройти аттестацию.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2820" y="5257376"/>
            <a:ext cx="1968137" cy="191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39294" y="2455817"/>
            <a:ext cx="2131426" cy="422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365213" y="1631440"/>
            <a:ext cx="797812" cy="644434"/>
            <a:chOff x="327039" y="2233748"/>
            <a:chExt cx="797812" cy="644434"/>
          </a:xfrm>
        </p:grpSpPr>
        <p:sp>
          <p:nvSpPr>
            <p:cNvPr id="15" name="Овал 14"/>
            <p:cNvSpPr/>
            <p:nvPr/>
          </p:nvSpPr>
          <p:spPr>
            <a:xfrm>
              <a:off x="327039" y="2233748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37456" y="2289648"/>
              <a:ext cx="7873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700" b="1" dirty="0" smtClean="0">
                  <a:solidFill>
                    <a:schemeClr val="accent1">
                      <a:lumMod val="50000"/>
                    </a:schemeClr>
                  </a:solidFill>
                </a:rPr>
                <a:t>13.</a:t>
              </a:r>
              <a:r>
                <a:rPr lang="ru-RU" sz="2700" b="1" dirty="0" smtClean="0"/>
                <a:t> </a:t>
              </a:r>
              <a:r>
                <a:rPr lang="ru-RU" sz="2800" b="1" dirty="0" smtClean="0"/>
                <a:t> </a:t>
              </a:r>
              <a:endParaRPr lang="ru-RU" sz="2800" b="1" dirty="0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2767" t="15418" r="31335" b="31214"/>
          <a:stretch/>
        </p:blipFill>
        <p:spPr>
          <a:xfrm>
            <a:off x="5131292" y="448341"/>
            <a:ext cx="5826378" cy="469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32659" y="748430"/>
            <a:ext cx="5662325" cy="56878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4" y="127383"/>
            <a:ext cx="1242094" cy="1242094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4883162" y="381298"/>
            <a:ext cx="670560" cy="64443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926627" y="503241"/>
            <a:ext cx="62709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14.</a:t>
            </a:r>
            <a:endParaRPr lang="ru-RU" sz="2700" dirty="0"/>
          </a:p>
        </p:txBody>
      </p:sp>
      <p:sp>
        <p:nvSpPr>
          <p:cNvPr id="17" name="Стрелка вниз 16"/>
          <p:cNvSpPr/>
          <p:nvPr/>
        </p:nvSpPr>
        <p:spPr>
          <a:xfrm rot="5400000" flipV="1">
            <a:off x="6320898" y="1656699"/>
            <a:ext cx="558673" cy="6329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1821" t="16090" r="32791" b="15889"/>
          <a:stretch/>
        </p:blipFill>
        <p:spPr>
          <a:xfrm>
            <a:off x="7005486" y="810574"/>
            <a:ext cx="4952735" cy="51565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7490" y="1270921"/>
            <a:ext cx="53293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- заверенная копия трудовой книжки </a:t>
            </a:r>
            <a:r>
              <a:rPr lang="ru-RU" sz="1200" dirty="0"/>
              <a:t>(все страницы, на последней странице запись «работает в должности …. по настоящее время», ОБЯЗАТЕЛЬНО С ДАТОЙ</a:t>
            </a:r>
            <a:r>
              <a:rPr lang="ru-RU" sz="1200" dirty="0" smtClean="0"/>
              <a:t>!!!, сканированная в формате </a:t>
            </a:r>
            <a:r>
              <a:rPr lang="en-US" sz="1200" dirty="0" smtClean="0"/>
              <a:t>PDF</a:t>
            </a:r>
            <a:r>
              <a:rPr lang="ru-RU" sz="1200" dirty="0" smtClean="0"/>
              <a:t> одним файлом), </a:t>
            </a:r>
            <a:r>
              <a:rPr lang="ru-RU" sz="1200" dirty="0"/>
              <a:t>для совместителей дополнительно - справка с места работы. Должность в трудовой книжке (справке с места работы) должна соответствовать должности, по которой педагог желает пройти аттестацию;  </a:t>
            </a:r>
          </a:p>
          <a:p>
            <a:endParaRPr lang="ru-RU" sz="1200" dirty="0"/>
          </a:p>
          <a:p>
            <a:r>
              <a:rPr lang="ru-RU" sz="1200" dirty="0"/>
              <a:t>- </a:t>
            </a:r>
            <a:r>
              <a:rPr lang="ru-RU" sz="1200" b="1" dirty="0"/>
              <a:t>документ, подтверждающий присвоение квалификационной категории </a:t>
            </a:r>
            <a:r>
              <a:rPr lang="ru-RU" sz="1200" dirty="0"/>
              <a:t>– приказ о присвоении квалификационной категории (</a:t>
            </a:r>
            <a:r>
              <a:rPr lang="ru-RU" sz="1200" b="1" dirty="0">
                <a:solidFill>
                  <a:srgbClr val="FF0000"/>
                </a:solidFill>
              </a:rPr>
              <a:t>прилагается только в случае отсутствия в трудовой книжке записи о ранее присвоенной квалификационной категории</a:t>
            </a:r>
            <a:r>
              <a:rPr lang="ru-RU" sz="1200" dirty="0"/>
              <a:t>); </a:t>
            </a:r>
          </a:p>
          <a:p>
            <a:endParaRPr lang="ru-RU" sz="1200" dirty="0"/>
          </a:p>
          <a:p>
            <a:r>
              <a:rPr lang="ru-RU" sz="1200" b="1" dirty="0"/>
              <a:t>- заполненная форма для представления информации о результатах профессиональной деятельности в </a:t>
            </a:r>
            <a:r>
              <a:rPr lang="ru-RU" sz="1200" b="1" dirty="0" err="1"/>
              <a:t>межаттестационный</a:t>
            </a:r>
            <a:r>
              <a:rPr lang="ru-RU" sz="1200" b="1" dirty="0"/>
              <a:t> период</a:t>
            </a:r>
            <a:r>
              <a:rPr lang="ru-RU" sz="1200" dirty="0"/>
              <a:t>. Скачать PDF версию формы можно в личном кабинете на сайте </a:t>
            </a:r>
            <a:r>
              <a:rPr lang="ru-RU" sz="1200" dirty="0">
                <a:hlinkClick r:id="rId5"/>
              </a:rPr>
              <a:t>http://attest.viro36.ru</a:t>
            </a:r>
            <a:r>
              <a:rPr lang="ru-RU" sz="1200" dirty="0"/>
              <a:t>.</a:t>
            </a:r>
          </a:p>
          <a:p>
            <a:endParaRPr lang="ru-RU" sz="1200" dirty="0"/>
          </a:p>
          <a:p>
            <a:r>
              <a:rPr lang="ru-RU" sz="1200" b="1" dirty="0"/>
              <a:t>- заполненное согласие на обработку персональных данных </a:t>
            </a:r>
            <a:r>
              <a:rPr lang="ru-RU" sz="1200" dirty="0"/>
              <a:t>(автоматически формируется  на сайте </a:t>
            </a:r>
            <a:r>
              <a:rPr lang="ru-RU" sz="1200" dirty="0">
                <a:hlinkClick r:id="rId5"/>
              </a:rPr>
              <a:t>http://attest.viro36.ru</a:t>
            </a:r>
            <a:r>
              <a:rPr lang="ru-RU" sz="1200" dirty="0"/>
              <a:t>). Скачать PDF версию согласия для заполнения можно в личном кабинете на сайте </a:t>
            </a:r>
            <a:r>
              <a:rPr lang="ru-RU" sz="1200" dirty="0">
                <a:hlinkClick r:id="rId5"/>
              </a:rPr>
              <a:t>http://attest.viro36.ru</a:t>
            </a:r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Для педагогов, проходящих процедуру аттестации по упрощенной форме – дополнительно: </a:t>
            </a:r>
          </a:p>
          <a:p>
            <a:r>
              <a:rPr lang="ru-RU" sz="1200" dirty="0"/>
              <a:t>- скан-копию документов, подтверждающих наличие государственных наград, почетных званий, ведомственных знаков отличия, полученных за достижения в педагогической деятельности, наличие побед и призовых мест в конкурсах профессионального мастерства (при наличии).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41516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8" t="8428" r="898" b="1774"/>
          <a:stretch/>
        </p:blipFill>
        <p:spPr>
          <a:xfrm>
            <a:off x="1937021" y="612558"/>
            <a:ext cx="9962343" cy="490047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0539" y="4127864"/>
            <a:ext cx="3501392" cy="17313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8" y="179635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958" y="4417050"/>
            <a:ext cx="3294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Выберите подразделение,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«Министерство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Воронежской области»,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нажав кнопку «Выбрать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2062" y="3868952"/>
            <a:ext cx="670560" cy="64443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3795" y="3937254"/>
            <a:ext cx="62709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15.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30439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187878"/>
            <a:ext cx="12192000" cy="1242094"/>
            <a:chOff x="0" y="318521"/>
            <a:chExt cx="12192000" cy="567456"/>
          </a:xfrm>
          <a:solidFill>
            <a:srgbClr val="4472C4">
              <a:lumMod val="75000"/>
            </a:srgbClr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0" y="318521"/>
              <a:ext cx="12192000" cy="567456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0" y="472888"/>
              <a:ext cx="12192000" cy="2419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62" y="187878"/>
            <a:ext cx="1242094" cy="12420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54927" y="456106"/>
            <a:ext cx="90133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8"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2. Подача заявления по почте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2213" y="1698200"/>
            <a:ext cx="4993558" cy="34572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62213" y="1767863"/>
            <a:ext cx="49325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Скачайте форму заявления о присвоении квалификационной категории с Образовательного портала Воронежской области (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obrvrn.ru/for-teachers/attestatsiya-pedagogicheskikh-rabotnikov/blanki/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заполните его.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Сформируйте архив в формате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*RAR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 пакета аттестационных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Направьте данный архив на электронную почту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att36@virovrn.ru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с уведомлением на почтовый адрес  394043, г. Воронеж, ул. Березовая роща, 54.  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17714" t="6648" r="10000" b="12120"/>
          <a:stretch/>
        </p:blipFill>
        <p:spPr>
          <a:xfrm>
            <a:off x="5653363" y="1698200"/>
            <a:ext cx="5381896" cy="323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9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536686"/>
            <a:ext cx="12192000" cy="1242094"/>
            <a:chOff x="0" y="318521"/>
            <a:chExt cx="12192000" cy="567456"/>
          </a:xfrm>
          <a:solidFill>
            <a:srgbClr val="4472C4">
              <a:lumMod val="75000"/>
            </a:srgbClr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0" y="318521"/>
              <a:ext cx="12192000" cy="567456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0" y="472888"/>
              <a:ext cx="12192000" cy="2419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8" y="536686"/>
            <a:ext cx="1242094" cy="12420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93005" y="1855061"/>
            <a:ext cx="9919062" cy="3570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 1 сентября 2023 года вступил в силу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Приказ Министерства просвещения Российской Федерации от 24.03.2023 №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196 «Об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утверждении Порядка проведения аттестации педагогических работников организаций, осуществляющих образовательную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деятельность»</a:t>
            </a:r>
          </a:p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1400" dirty="0"/>
          </a:p>
          <a:p>
            <a:r>
              <a:rPr lang="ru-RU" sz="1600" dirty="0" smtClean="0"/>
              <a:t>Заявление </a:t>
            </a:r>
            <a:r>
              <a:rPr lang="ru-RU" sz="1600" dirty="0"/>
              <a:t>на высшую категорию могут подавать педагогические работники, имеющие (имевшие) по одной из должностей первую или высшую квалификационную категорию.</a:t>
            </a:r>
          </a:p>
          <a:p>
            <a:endParaRPr lang="ru-RU" sz="1600" dirty="0"/>
          </a:p>
          <a:p>
            <a:r>
              <a:rPr lang="ru-RU" sz="1600" dirty="0" smtClean="0"/>
              <a:t>Первая </a:t>
            </a:r>
            <a:r>
              <a:rPr lang="ru-RU" sz="1600" dirty="0"/>
              <a:t>и высшая квалификационные категории могут быть установлены на основе сведений, подтверждающих наличие наград, званий, знаков отличия, сведений о награждениях за участие в профессиональных конкурсах (без всестороннего анализа информации о профессиональной деятельности).</a:t>
            </a:r>
          </a:p>
          <a:p>
            <a:endParaRPr lang="ru-RU" sz="1600" dirty="0"/>
          </a:p>
          <a:p>
            <a:r>
              <a:rPr lang="ru-RU" sz="1600" dirty="0"/>
              <a:t>Введены новые квалификационные категории: «педагог-методист» и «педагог-наставник».</a:t>
            </a:r>
          </a:p>
          <a:p>
            <a:pPr algn="ctr"/>
            <a:endParaRPr lang="ru-RU" sz="1600" dirty="0"/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614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187878"/>
            <a:ext cx="12192000" cy="1242094"/>
            <a:chOff x="0" y="318521"/>
            <a:chExt cx="12192000" cy="567456"/>
          </a:xfrm>
          <a:solidFill>
            <a:srgbClr val="4472C4">
              <a:lumMod val="75000"/>
            </a:srgbClr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0" y="318521"/>
              <a:ext cx="12192000" cy="567456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0" y="472888"/>
              <a:ext cx="12192000" cy="2419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62" y="187878"/>
            <a:ext cx="1242094" cy="12420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54927" y="456106"/>
            <a:ext cx="90133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8"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3. Подача заявления через личный прием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2213" y="1698200"/>
            <a:ext cx="5193856" cy="3575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7714" t="6648" r="10000" b="12120"/>
          <a:stretch/>
        </p:blipFill>
        <p:spPr>
          <a:xfrm>
            <a:off x="5653363" y="1698200"/>
            <a:ext cx="5381896" cy="32388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9268" y="1767863"/>
            <a:ext cx="45981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Придите на прием к специалисту. 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Заполните заявление о присвоении квалификационной категории по образцу, выданному специалистом (можно принести заранее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заполненную форму заявления, скачанную с сайта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https://obrvrn.ru/for-teachers/attestatsiya-pedagogicheskikh-rabotnikov/blanki/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Предоставьте пакет аттестационных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материалов.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4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536686"/>
            <a:ext cx="12192000" cy="1242094"/>
            <a:chOff x="0" y="318521"/>
            <a:chExt cx="12192000" cy="567456"/>
          </a:xfrm>
          <a:solidFill>
            <a:srgbClr val="4472C4">
              <a:lumMod val="75000"/>
            </a:srgbClr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0" y="318521"/>
              <a:ext cx="12192000" cy="567456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0" y="472888"/>
              <a:ext cx="12192000" cy="2419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8" y="536686"/>
            <a:ext cx="1242094" cy="12420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2997" y="2301916"/>
            <a:ext cx="11825056" cy="44935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300" dirty="0"/>
              <a:t>- отсутствует пакет аттестационных материалов;</a:t>
            </a:r>
          </a:p>
          <a:p>
            <a:endParaRPr lang="ru-RU" sz="1300" dirty="0"/>
          </a:p>
          <a:p>
            <a:r>
              <a:rPr lang="ru-RU" sz="1300" dirty="0"/>
              <a:t>- замещение заявителем педагогической должности в государственной, муниципальной, частной организации, осуществляющей образовательную деятельность не на территории Воронежской области, замещение заявителем педагогической должности в образовательной организации, учредителем которой является федеральный государственный орган;</a:t>
            </a:r>
          </a:p>
          <a:p>
            <a:pPr marL="285750" indent="-285750">
              <a:buFontTx/>
              <a:buChar char="-"/>
            </a:pPr>
            <a:endParaRPr lang="ru-RU" sz="1300" dirty="0"/>
          </a:p>
          <a:p>
            <a:r>
              <a:rPr lang="ru-RU" sz="1300" dirty="0"/>
              <a:t>- увольнение педагогического работника;</a:t>
            </a:r>
          </a:p>
          <a:p>
            <a:endParaRPr lang="ru-RU" sz="1300" dirty="0"/>
          </a:p>
          <a:p>
            <a:r>
              <a:rPr lang="ru-RU" sz="1300" dirty="0"/>
              <a:t>- перевод педагогического работника на другую должность;</a:t>
            </a:r>
          </a:p>
          <a:p>
            <a:endParaRPr lang="ru-RU" sz="1300" dirty="0"/>
          </a:p>
          <a:p>
            <a:r>
              <a:rPr lang="ru-RU" sz="1300" dirty="0"/>
              <a:t>- обращение заявителя с целью установления высшей квалификационной категории при отсутствии у него первой квалификационной категории;</a:t>
            </a:r>
          </a:p>
          <a:p>
            <a:endParaRPr lang="ru-RU" sz="1300" dirty="0"/>
          </a:p>
          <a:p>
            <a:r>
              <a:rPr lang="ru-RU" sz="1300" dirty="0"/>
              <a:t>- обращение заявителя с заявлением ранее, чем через год со дня принятия решения об отказе в установлении заявленной квалификационной категории;</a:t>
            </a:r>
          </a:p>
          <a:p>
            <a:endParaRPr lang="ru-RU" sz="1300" dirty="0"/>
          </a:p>
          <a:p>
            <a:r>
              <a:rPr lang="ru-RU" sz="1300" dirty="0"/>
              <a:t>- обращение заявителя с целью установления первой или высшей квалификационной категории по должности, отсутствующей в подразделе 2 раздела I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утвержденной </a:t>
            </a:r>
            <a:r>
              <a:rPr lang="ru-RU" sz="1300" dirty="0">
                <a:hlinkClick r:id="rId4"/>
              </a:rPr>
              <a:t>постановлением Правительства Российской Федерации от 21 февраля 2022 г. №225 «Об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</a:t>
            </a:r>
            <a:r>
              <a:rPr lang="ru-RU" sz="1300" dirty="0"/>
              <a:t>»;</a:t>
            </a:r>
          </a:p>
          <a:p>
            <a:endParaRPr lang="ru-RU" sz="1300" dirty="0"/>
          </a:p>
          <a:p>
            <a:r>
              <a:rPr lang="ru-RU" sz="1300" dirty="0"/>
              <a:t>- обращение заявителя с целью установления квалификационной категории «педагог-методист», «педагог-наставник», не имеющего действующей высшей квалификационной категории.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62382" y="1855682"/>
            <a:ext cx="10381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Основания для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отказа в рассмотрении заявления о прохождении аттестации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2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05"/>
            <a:ext cx="1242094" cy="12420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25139" y="266284"/>
            <a:ext cx="991906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Как подать заявление на аттестацию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?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20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82446" y="1097281"/>
            <a:ext cx="2582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ru-RU" sz="1200" b="1" dirty="0" smtClean="0">
                <a:solidFill>
                  <a:schemeClr val="lt1"/>
                </a:solidFill>
              </a:rPr>
              <a:t>Подача заявления </a:t>
            </a:r>
            <a:r>
              <a:rPr lang="ru-RU" sz="1200" b="1" dirty="0">
                <a:solidFill>
                  <a:schemeClr val="lt1"/>
                </a:solidFill>
              </a:rPr>
              <a:t>и </a:t>
            </a:r>
            <a:r>
              <a:rPr lang="ru-RU" sz="1200" b="1" dirty="0" smtClean="0">
                <a:solidFill>
                  <a:schemeClr val="lt1"/>
                </a:solidFill>
              </a:rPr>
              <a:t>пакета </a:t>
            </a:r>
            <a:r>
              <a:rPr lang="ru-RU" sz="1200" b="1" dirty="0">
                <a:solidFill>
                  <a:schemeClr val="lt1"/>
                </a:solidFill>
              </a:rPr>
              <a:t>аттестационных материалов  непосредственно в </a:t>
            </a:r>
            <a:r>
              <a:rPr lang="ru-RU" sz="1200" b="1" dirty="0" smtClean="0">
                <a:solidFill>
                  <a:schemeClr val="lt1"/>
                </a:solidFill>
              </a:rPr>
              <a:t>аттестационную </a:t>
            </a:r>
            <a:r>
              <a:rPr lang="ru-RU" sz="1200" b="1" dirty="0">
                <a:solidFill>
                  <a:schemeClr val="lt1"/>
                </a:solidFill>
              </a:rPr>
              <a:t>комиссию департамента образования Воронежской 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62296" y="6590345"/>
            <a:ext cx="515547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7792" y="1338050"/>
            <a:ext cx="3872002" cy="26413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40750" y="1408967"/>
            <a:ext cx="3681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Зайти в личный кабинет на сайте </a:t>
            </a:r>
            <a:r>
              <a:rPr lang="ru-RU" sz="1200" dirty="0">
                <a:hlinkClick r:id="rId4"/>
              </a:rPr>
              <a:t>http://attest.viro36.ru</a:t>
            </a:r>
            <a:r>
              <a:rPr lang="ru-RU" sz="1200" dirty="0"/>
              <a:t>, заполнить анкету и электронную форму для представления информации о результатах профессиональной деятельности в </a:t>
            </a:r>
            <a:r>
              <a:rPr lang="ru-RU" sz="1200" dirty="0" err="1"/>
              <a:t>межаттестационный</a:t>
            </a:r>
            <a:r>
              <a:rPr lang="ru-RU" sz="1200" dirty="0"/>
              <a:t> период. </a:t>
            </a:r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smtClean="0"/>
              <a:t>С </a:t>
            </a:r>
            <a:r>
              <a:rPr lang="ru-RU" sz="1200" dirty="0"/>
              <a:t>01.09.2023 г. в электронную форму будет добавлена колонка «ссылка на подтверждающий документ».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906272" y="1084492"/>
            <a:ext cx="744157" cy="644434"/>
            <a:chOff x="5581943" y="4808442"/>
            <a:chExt cx="744157" cy="644434"/>
          </a:xfrm>
        </p:grpSpPr>
        <p:sp>
          <p:nvSpPr>
            <p:cNvPr id="14" name="Овал 13"/>
            <p:cNvSpPr/>
            <p:nvPr/>
          </p:nvSpPr>
          <p:spPr>
            <a:xfrm>
              <a:off x="5581943" y="480844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703814" y="4898175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1.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381892" y="2560323"/>
            <a:ext cx="3177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23454" y="1275185"/>
            <a:ext cx="7198580" cy="36326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757424" y="1346101"/>
            <a:ext cx="67611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Сформировать </a:t>
            </a:r>
            <a:r>
              <a:rPr lang="ru-RU" sz="1100" b="1" dirty="0">
                <a:solidFill>
                  <a:srgbClr val="FF0000"/>
                </a:solidFill>
              </a:rPr>
              <a:t>пакет аттестационных </a:t>
            </a:r>
            <a:r>
              <a:rPr lang="ru-RU" sz="1100" b="1" dirty="0" smtClean="0">
                <a:solidFill>
                  <a:srgbClr val="FF0000"/>
                </a:solidFill>
              </a:rPr>
              <a:t>материалов</a:t>
            </a:r>
            <a:r>
              <a:rPr lang="ru-RU" sz="1100" dirty="0" smtClean="0">
                <a:solidFill>
                  <a:srgbClr val="FF0000"/>
                </a:solidFill>
              </a:rPr>
              <a:t>: </a:t>
            </a:r>
            <a:endParaRPr lang="ru-RU" sz="1100" dirty="0">
              <a:solidFill>
                <a:srgbClr val="FF0000"/>
              </a:solidFill>
            </a:endParaRPr>
          </a:p>
          <a:p>
            <a:r>
              <a:rPr lang="ru-RU" sz="1100" dirty="0" smtClean="0"/>
              <a:t>- заверенная </a:t>
            </a:r>
            <a:r>
              <a:rPr lang="ru-RU" sz="1100" dirty="0"/>
              <a:t>копия трудовой книжки </a:t>
            </a:r>
            <a:r>
              <a:rPr lang="ru-RU" sz="1100" dirty="0" smtClean="0"/>
              <a:t>(все страницы, на последней странице запись «работает </a:t>
            </a:r>
            <a:r>
              <a:rPr lang="ru-RU" sz="1100" dirty="0"/>
              <a:t>в должности …. по настоящее </a:t>
            </a:r>
            <a:r>
              <a:rPr lang="ru-RU" sz="1100" dirty="0" smtClean="0"/>
              <a:t>время», </a:t>
            </a:r>
            <a:r>
              <a:rPr lang="ru-RU" sz="1100" dirty="0" smtClean="0">
                <a:solidFill>
                  <a:srgbClr val="FF0000"/>
                </a:solidFill>
              </a:rPr>
              <a:t>ОБЯЗАТЕЛЬНО С ДАТОЙ!!!</a:t>
            </a:r>
            <a:r>
              <a:rPr lang="ru-RU" sz="1100" dirty="0" smtClean="0"/>
              <a:t>), </a:t>
            </a:r>
            <a:r>
              <a:rPr lang="ru-RU" sz="1100" dirty="0"/>
              <a:t>для совместителей дополнительно - справка с места работы. Должность в трудовой книжке (справке с места работы) должна соответствовать должности, по которой педагог желает пройти аттестацию;   </a:t>
            </a:r>
          </a:p>
          <a:p>
            <a:r>
              <a:rPr lang="ru-RU" sz="1100" dirty="0" smtClean="0"/>
              <a:t>- документ</a:t>
            </a:r>
            <a:r>
              <a:rPr lang="ru-RU" sz="1100" dirty="0"/>
              <a:t>, подтверждающий присвоение квалификационной категории </a:t>
            </a:r>
            <a:r>
              <a:rPr lang="ru-RU" sz="1100" dirty="0" smtClean="0"/>
              <a:t>– приказ о присвоении квалификационной категории (прилагается только в случае отсутствия в трудовой книжке записи о ранее присвоенной квалификационной категории); </a:t>
            </a:r>
            <a:endParaRPr lang="ru-RU" sz="1100" dirty="0"/>
          </a:p>
          <a:p>
            <a:r>
              <a:rPr lang="ru-RU" sz="1100" dirty="0" smtClean="0"/>
              <a:t>- заполненная </a:t>
            </a:r>
            <a:r>
              <a:rPr lang="ru-RU" sz="1100" dirty="0"/>
              <a:t>форма для представления информации о результатах профессиональной деятельности в </a:t>
            </a:r>
            <a:r>
              <a:rPr lang="ru-RU" sz="1100" dirty="0" err="1"/>
              <a:t>межаттестационный</a:t>
            </a:r>
            <a:r>
              <a:rPr lang="ru-RU" sz="1100" dirty="0"/>
              <a:t> период. Скачать PDF версию формы можно в личном кабинете на сайте http://</a:t>
            </a:r>
            <a:r>
              <a:rPr lang="ru-RU" sz="1100" dirty="0" smtClean="0"/>
              <a:t>attest.viro36.ru.</a:t>
            </a:r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заполненное согласие </a:t>
            </a:r>
            <a:r>
              <a:rPr lang="ru-RU" sz="1100" dirty="0"/>
              <a:t>на обработку персональных данных </a:t>
            </a:r>
            <a:r>
              <a:rPr lang="ru-RU" sz="1100" dirty="0" smtClean="0"/>
              <a:t>(автоматически формируется  </a:t>
            </a:r>
            <a:r>
              <a:rPr lang="ru-RU" sz="1100" dirty="0"/>
              <a:t>на </a:t>
            </a:r>
            <a:r>
              <a:rPr lang="ru-RU" sz="1100" dirty="0" smtClean="0"/>
              <a:t>сайте </a:t>
            </a:r>
            <a:r>
              <a:rPr lang="ru-RU" sz="1100" dirty="0" smtClean="0">
                <a:hlinkClick r:id="rId4"/>
              </a:rPr>
              <a:t>http</a:t>
            </a:r>
            <a:r>
              <a:rPr lang="ru-RU" sz="1100" dirty="0">
                <a:hlinkClick r:id="rId4"/>
              </a:rPr>
              <a:t>://attest.viro36.ru</a:t>
            </a:r>
            <a:r>
              <a:rPr lang="ru-RU" sz="1100" dirty="0"/>
              <a:t>). Скачать PDF версию анкеты можно в личном кабинете на сайте </a:t>
            </a:r>
            <a:r>
              <a:rPr lang="ru-RU" sz="1100" dirty="0">
                <a:hlinkClick r:id="rId4"/>
              </a:rPr>
              <a:t>http://</a:t>
            </a:r>
            <a:r>
              <a:rPr lang="ru-RU" sz="1100" dirty="0" smtClean="0">
                <a:hlinkClick r:id="rId4"/>
              </a:rPr>
              <a:t>attest.viro36.ru</a:t>
            </a:r>
            <a:endParaRPr lang="ru-RU" sz="1100" dirty="0" smtClean="0"/>
          </a:p>
          <a:p>
            <a:pPr marL="171450" indent="-171450">
              <a:buFontTx/>
              <a:buChar char="-"/>
            </a:pPr>
            <a:endParaRPr lang="ru-RU" sz="1100" dirty="0"/>
          </a:p>
          <a:p>
            <a:r>
              <a:rPr lang="ru-RU" sz="1100" dirty="0" smtClean="0"/>
              <a:t>Для педагогов, проходящих процедуру аттестации по упрощенной форме – дополнительно: </a:t>
            </a:r>
          </a:p>
          <a:p>
            <a:r>
              <a:rPr lang="ru-RU" sz="1100" dirty="0" smtClean="0"/>
              <a:t>- скан-копию документов, подтверждающих </a:t>
            </a:r>
            <a:r>
              <a:rPr lang="ru-RU" sz="1100" dirty="0"/>
              <a:t>наличие государственных наград, почетных званий, ведомственных знаков отличия, полученных за достижения в педагогической деятельности, наличие побед и призовых мест в конкурсах профессионального мастерства (при наличии</a:t>
            </a:r>
            <a:r>
              <a:rPr lang="ru-RU" sz="1100" dirty="0" smtClean="0"/>
              <a:t>).</a:t>
            </a:r>
            <a:endParaRPr lang="ru-RU" sz="1100" dirty="0"/>
          </a:p>
          <a:p>
            <a:pPr marL="171450" indent="-171450">
              <a:buFontTx/>
              <a:buChar char="-"/>
            </a:pPr>
            <a:endParaRPr lang="ru-RU" sz="110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11445510" y="1064153"/>
            <a:ext cx="695311" cy="644434"/>
            <a:chOff x="7769073" y="4850969"/>
            <a:chExt cx="695311" cy="644434"/>
          </a:xfrm>
        </p:grpSpPr>
        <p:sp>
          <p:nvSpPr>
            <p:cNvPr id="21" name="Овал 20"/>
            <p:cNvSpPr/>
            <p:nvPr/>
          </p:nvSpPr>
          <p:spPr>
            <a:xfrm>
              <a:off x="7769073" y="4850969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842098" y="4919037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2.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430485" y="5214305"/>
            <a:ext cx="3872002" cy="1210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47792" y="5557771"/>
            <a:ext cx="3681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Заполнить заявление о прохождении аттестации и отправить его </a:t>
            </a:r>
            <a:r>
              <a:rPr lang="ru-RU" sz="1200" dirty="0" smtClean="0"/>
              <a:t>одним из способов  </a:t>
            </a:r>
            <a:r>
              <a:rPr lang="ru-RU" sz="1200" dirty="0"/>
              <a:t>с прикреплением архива, содержащего пакет аттестационных материалов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791110" y="5050958"/>
            <a:ext cx="746075" cy="644434"/>
            <a:chOff x="5503580" y="5373346"/>
            <a:chExt cx="746075" cy="644434"/>
          </a:xfrm>
        </p:grpSpPr>
        <p:sp>
          <p:nvSpPr>
            <p:cNvPr id="28" name="Овал 27"/>
            <p:cNvSpPr/>
            <p:nvPr/>
          </p:nvSpPr>
          <p:spPr>
            <a:xfrm>
              <a:off x="5503580" y="5373346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627369" y="5452876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3.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4723454" y="5167569"/>
            <a:ext cx="7198580" cy="1210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798968" y="5485871"/>
            <a:ext cx="6761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Подайте заявление одним из способов, указанных </a:t>
            </a:r>
            <a:r>
              <a:rPr lang="ru-RU" sz="1200" dirty="0"/>
              <a:t>в «Положение об аттестационной комиссии департамента образования Воронежской области для проведения аттестации педагогических работников организаций, осуществляющих образовательную деятельность, в целях установления квалификационной категории</a:t>
            </a:r>
            <a:r>
              <a:rPr lang="ru-RU" sz="1200" dirty="0" smtClean="0"/>
              <a:t>».  </a:t>
            </a:r>
            <a:endParaRPr lang="ru-RU" sz="1200" dirty="0"/>
          </a:p>
        </p:txBody>
      </p:sp>
      <p:grpSp>
        <p:nvGrpSpPr>
          <p:cNvPr id="34" name="Группа 33"/>
          <p:cNvGrpSpPr/>
          <p:nvPr/>
        </p:nvGrpSpPr>
        <p:grpSpPr>
          <a:xfrm>
            <a:off x="11456437" y="5018788"/>
            <a:ext cx="730943" cy="644434"/>
            <a:chOff x="9039793" y="6169149"/>
            <a:chExt cx="766459" cy="644434"/>
          </a:xfrm>
        </p:grpSpPr>
        <p:sp>
          <p:nvSpPr>
            <p:cNvPr id="35" name="Овал 34"/>
            <p:cNvSpPr/>
            <p:nvPr/>
          </p:nvSpPr>
          <p:spPr>
            <a:xfrm>
              <a:off x="9039793" y="6169149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9148687" y="6270113"/>
              <a:ext cx="65756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4.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9444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187878"/>
            <a:ext cx="12192000" cy="1242094"/>
            <a:chOff x="0" y="318521"/>
            <a:chExt cx="12192000" cy="567456"/>
          </a:xfrm>
          <a:solidFill>
            <a:srgbClr val="4472C4">
              <a:lumMod val="75000"/>
            </a:srgbClr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0" y="318521"/>
              <a:ext cx="12192000" cy="567456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0" y="472888"/>
              <a:ext cx="12192000" cy="2419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1" i="0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362213" y="3766106"/>
            <a:ext cx="3617603" cy="13893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62" y="187878"/>
            <a:ext cx="1242094" cy="124209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288972" y="2204763"/>
            <a:ext cx="5024845" cy="4374942"/>
            <a:chOff x="4302034" y="844730"/>
            <a:chExt cx="5477692" cy="5111933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/>
            <a:srcRect l="35286" t="10869" r="19786" b="11725"/>
            <a:stretch/>
          </p:blipFill>
          <p:spPr>
            <a:xfrm>
              <a:off x="4302034" y="844730"/>
              <a:ext cx="5477692" cy="5111933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6017623" y="2299063"/>
              <a:ext cx="609600" cy="1132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71958" y="4098661"/>
            <a:ext cx="3431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Войдите в свой личный кабинет на портале  Государственных услуг Российской Федерации.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82862" y="3456472"/>
            <a:ext cx="778191" cy="644434"/>
            <a:chOff x="1478772" y="5294812"/>
            <a:chExt cx="778191" cy="644434"/>
          </a:xfrm>
        </p:grpSpPr>
        <p:sp>
          <p:nvSpPr>
            <p:cNvPr id="3" name="Овал 2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1.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854927" y="456106"/>
            <a:ext cx="9013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8"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1. Подача заявления через «Единый </a:t>
            </a: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портал государственных и муниципальных услуг (функций)» (</a:t>
            </a:r>
            <a:r>
              <a:rPr lang="ru-RU" sz="1600" dirty="0" err="1">
                <a:solidFill>
                  <a:schemeClr val="bg1"/>
                </a:solidFill>
                <a:latin typeface="Arial Black" panose="020B0A04020102020204" pitchFamily="34" charset="0"/>
              </a:rPr>
              <a:t>Госуслуги</a:t>
            </a: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551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608908" y="3731007"/>
            <a:ext cx="3831772" cy="1807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8786" t="70473" r="22357"/>
          <a:stretch/>
        </p:blipFill>
        <p:spPr>
          <a:xfrm>
            <a:off x="1599148" y="791201"/>
            <a:ext cx="5695406" cy="154768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984274" y="1168284"/>
            <a:ext cx="3744686" cy="996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64923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15614" y="1191753"/>
            <a:ext cx="3592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Введите в поисковой строке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запрос «аттестация педагогических работников».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848394" y="3961110"/>
            <a:ext cx="326353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предложенном результате поиска ознакомьтесь с «Порядком подачи заявления», после выберите раздел «Подать заявление на присвоение категории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17857" t="26165" r="28072"/>
          <a:stretch/>
        </p:blipFill>
        <p:spPr>
          <a:xfrm>
            <a:off x="5347064" y="2541595"/>
            <a:ext cx="5651862" cy="4180412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0379335" y="857802"/>
            <a:ext cx="778191" cy="644434"/>
            <a:chOff x="1478772" y="5294812"/>
            <a:chExt cx="778191" cy="644434"/>
          </a:xfrm>
        </p:grpSpPr>
        <p:sp>
          <p:nvSpPr>
            <p:cNvPr id="17" name="Овал 16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2.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424975" y="3408790"/>
            <a:ext cx="778191" cy="644434"/>
            <a:chOff x="1478772" y="5294812"/>
            <a:chExt cx="778191" cy="644434"/>
          </a:xfrm>
        </p:grpSpPr>
        <p:sp>
          <p:nvSpPr>
            <p:cNvPr id="20" name="Овал 19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3.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3234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5214" y="4371703"/>
            <a:ext cx="2944043" cy="8882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62" y="203926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9910" y="4543923"/>
            <a:ext cx="3592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открывшемся окне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нажмите кнопку «Начать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82862" y="4054176"/>
            <a:ext cx="778191" cy="644434"/>
            <a:chOff x="1478772" y="5294812"/>
            <a:chExt cx="778191" cy="644434"/>
          </a:xfrm>
        </p:grpSpPr>
        <p:sp>
          <p:nvSpPr>
            <p:cNvPr id="7" name="Овал 6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4.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3058" t="15284" r="33301" b="39279"/>
          <a:stretch/>
        </p:blipFill>
        <p:spPr>
          <a:xfrm>
            <a:off x="4064643" y="438127"/>
            <a:ext cx="6480634" cy="474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5214" y="4371702"/>
            <a:ext cx="2848503" cy="1762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62" y="203926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9910" y="4543923"/>
            <a:ext cx="2324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 сведения об имеющейся или имевшейся ранее квалификационной категории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82862" y="4054176"/>
            <a:ext cx="778191" cy="644434"/>
            <a:chOff x="1478772" y="5294812"/>
            <a:chExt cx="778191" cy="644434"/>
          </a:xfrm>
        </p:grpSpPr>
        <p:sp>
          <p:nvSpPr>
            <p:cNvPr id="7" name="Овал 6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5.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873" t="15687" r="31626" b="33096"/>
          <a:stretch/>
        </p:blipFill>
        <p:spPr>
          <a:xfrm>
            <a:off x="3648722" y="656946"/>
            <a:ext cx="6612000" cy="489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49299" y="2041922"/>
            <a:ext cx="3938192" cy="36575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62" y="203926"/>
            <a:ext cx="1242094" cy="12420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37507" y="2308223"/>
            <a:ext cx="326581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Выберите квалификационную категорию, на какую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претендуете. 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Обратите внимание, что на квалификационные категории «педагог-методист» и «педагог-наставник» можно подать документы только при наличии действующей высшей квалификационной категории.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66947" y="1724396"/>
            <a:ext cx="778191" cy="644434"/>
            <a:chOff x="1478772" y="5294812"/>
            <a:chExt cx="778191" cy="644434"/>
          </a:xfrm>
        </p:grpSpPr>
        <p:sp>
          <p:nvSpPr>
            <p:cNvPr id="7" name="Овал 6"/>
            <p:cNvSpPr/>
            <p:nvPr/>
          </p:nvSpPr>
          <p:spPr>
            <a:xfrm>
              <a:off x="1478772" y="5294812"/>
              <a:ext cx="670560" cy="64443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634677" y="5355419"/>
              <a:ext cx="62228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6.</a:t>
              </a:r>
              <a:r>
                <a:rPr lang="ru-RU" sz="2800" b="1" dirty="0" smtClean="0"/>
                <a:t>  </a:t>
              </a:r>
              <a:endParaRPr lang="ru-RU" sz="2800" b="1" dirty="0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2039" t="16359" r="31990" b="35785"/>
          <a:stretch/>
        </p:blipFill>
        <p:spPr>
          <a:xfrm>
            <a:off x="5075699" y="824973"/>
            <a:ext cx="6782540" cy="488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6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1387</Words>
  <Application>Microsoft Office PowerPoint</Application>
  <PresentationFormat>Широкоэкранный</PresentationFormat>
  <Paragraphs>124</Paragraphs>
  <Slides>20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101</cp:revision>
  <cp:lastPrinted>2023-06-08T06:51:18Z</cp:lastPrinted>
  <dcterms:created xsi:type="dcterms:W3CDTF">2023-05-23T11:45:49Z</dcterms:created>
  <dcterms:modified xsi:type="dcterms:W3CDTF">2024-05-23T12:15:04Z</dcterms:modified>
</cp:coreProperties>
</file>