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044" autoAdjust="0"/>
  </p:normalViewPr>
  <p:slideViewPr>
    <p:cSldViewPr>
      <p:cViewPr>
        <p:scale>
          <a:sx n="101" d="100"/>
          <a:sy n="101" d="100"/>
        </p:scale>
        <p:origin x="-91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75FA-A56D-49F1-A142-3619A04B246E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19BA0-505A-4AFA-A9F5-3E68B6E7E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2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19BA0-505A-4AFA-A9F5-3E68B6E7E5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36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19BA0-505A-4AFA-A9F5-3E68B6E7E5B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184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19BA0-505A-4AFA-A9F5-3E68B6E7E5B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72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19BA0-505A-4AFA-A9F5-3E68B6E7E5B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49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F993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993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993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993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13479" y="56768"/>
            <a:ext cx="5413375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F993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jp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59.png"/><Relationship Id="rId7" Type="http://schemas.openxmlformats.org/officeDocument/2006/relationships/image" Target="../media/image6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png"/><Relationship Id="rId7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png"/><Relationship Id="rId7" Type="http://schemas.openxmlformats.org/officeDocument/2006/relationships/image" Target="../media/image2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76929" y="2971219"/>
            <a:ext cx="3002280" cy="0"/>
          </a:xfrm>
          <a:custGeom>
            <a:avLst/>
            <a:gdLst/>
            <a:ahLst/>
            <a:cxnLst/>
            <a:rect l="l" t="t" r="r" b="b"/>
            <a:pathLst>
              <a:path w="3002279">
                <a:moveTo>
                  <a:pt x="0" y="0"/>
                </a:moveTo>
                <a:lnTo>
                  <a:pt x="3002243" y="0"/>
                </a:lnTo>
              </a:path>
            </a:pathLst>
          </a:custGeom>
          <a:ln w="22978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376930" y="2516581"/>
            <a:ext cx="5513706" cy="19357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0905">
              <a:lnSpc>
                <a:spcPts val="3715"/>
              </a:lnSpc>
              <a:spcBef>
                <a:spcPts val="95"/>
              </a:spcBef>
            </a:pPr>
            <a:r>
              <a:rPr lang="ru-RU" sz="3200" dirty="0" smtClean="0">
                <a:solidFill>
                  <a:srgbClr val="FFFFFF"/>
                </a:solidFill>
                <a:latin typeface="Cambria"/>
                <a:cs typeface="Cambria"/>
              </a:rPr>
              <a:t>Круговая тренировка</a:t>
            </a:r>
          </a:p>
          <a:p>
            <a:pPr marL="890905">
              <a:lnSpc>
                <a:spcPts val="3715"/>
              </a:lnSpc>
              <a:spcBef>
                <a:spcPts val="95"/>
              </a:spcBef>
            </a:pPr>
            <a:r>
              <a:rPr lang="ru-RU" sz="3200" dirty="0" smtClean="0">
                <a:solidFill>
                  <a:srgbClr val="FFFFFF"/>
                </a:solidFill>
                <a:latin typeface="Cambria"/>
                <a:cs typeface="Cambria"/>
              </a:rPr>
              <a:t>«Физкультурный </a:t>
            </a:r>
            <a:r>
              <a:rPr lang="ru-RU" sz="3200" dirty="0" smtClean="0">
                <a:solidFill>
                  <a:srgbClr val="FFFFFF"/>
                </a:solidFill>
                <a:latin typeface="Cambria"/>
                <a:cs typeface="Cambria"/>
              </a:rPr>
              <a:t>к</a:t>
            </a:r>
            <a:r>
              <a:rPr lang="ru-RU" sz="3200" dirty="0">
                <a:solidFill>
                  <a:srgbClr val="FFFFFF"/>
                </a:solidFill>
                <a:latin typeface="Cambria"/>
                <a:cs typeface="Cambria"/>
              </a:rPr>
              <a:t>а</a:t>
            </a:r>
            <a:r>
              <a:rPr lang="ru-RU" sz="3200" dirty="0" smtClean="0">
                <a:solidFill>
                  <a:srgbClr val="FFFFFF"/>
                </a:solidFill>
                <a:latin typeface="Cambria"/>
                <a:cs typeface="Cambria"/>
              </a:rPr>
              <a:t>лейдоскоп</a:t>
            </a:r>
            <a:r>
              <a:rPr lang="ru-RU" sz="3200" dirty="0" smtClean="0">
                <a:solidFill>
                  <a:srgbClr val="FFFFFF"/>
                </a:solidFill>
                <a:latin typeface="Cambria"/>
                <a:cs typeface="Cambria"/>
              </a:rPr>
              <a:t>»</a:t>
            </a:r>
          </a:p>
          <a:p>
            <a:pPr marL="890905">
              <a:lnSpc>
                <a:spcPts val="3715"/>
              </a:lnSpc>
              <a:spcBef>
                <a:spcPts val="95"/>
              </a:spcBef>
            </a:pPr>
            <a:endParaRPr sz="16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05800" y="3962400"/>
            <a:ext cx="3288665" cy="228972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l">
              <a:lnSpc>
                <a:spcPct val="100000"/>
              </a:lnSpc>
              <a:spcBef>
                <a:spcPts val="115"/>
              </a:spcBef>
            </a:pPr>
            <a:r>
              <a:rPr lang="ru-RU" sz="2100" b="1" spc="-10" dirty="0" err="1" smtClean="0">
                <a:solidFill>
                  <a:srgbClr val="FFFFFF"/>
                </a:solidFill>
                <a:latin typeface="Cambria"/>
                <a:cs typeface="Cambria"/>
              </a:rPr>
              <a:t>Пышнограева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 Марина Сергеевна </a:t>
            </a:r>
          </a:p>
          <a:p>
            <a:pPr marR="5080" algn="l">
              <a:lnSpc>
                <a:spcPct val="100000"/>
              </a:lnSpc>
              <a:spcBef>
                <a:spcPts val="115"/>
              </a:spcBef>
            </a:pP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Инструктор по физической культуре, 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РЖД 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детский 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сад №25,</a:t>
            </a:r>
          </a:p>
          <a:p>
            <a:pPr marR="5080" algn="l">
              <a:lnSpc>
                <a:spcPct val="100000"/>
              </a:lnSpc>
              <a:spcBef>
                <a:spcPts val="115"/>
              </a:spcBef>
            </a:pP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. Лиски, </a:t>
            </a:r>
            <a:r>
              <a:rPr lang="ru-RU" sz="2100" b="1" spc="-10" dirty="0" err="1" smtClean="0">
                <a:solidFill>
                  <a:srgbClr val="FFFFFF"/>
                </a:solidFill>
                <a:latin typeface="Cambria"/>
                <a:cs typeface="Cambria"/>
              </a:rPr>
              <a:t>Лискинский</a:t>
            </a:r>
            <a:r>
              <a:rPr lang="ru-RU" sz="2100" b="1" spc="-10" dirty="0" smtClean="0">
                <a:solidFill>
                  <a:srgbClr val="FFFFFF"/>
                </a:solidFill>
                <a:latin typeface="Cambria"/>
                <a:cs typeface="Cambria"/>
              </a:rPr>
              <a:t> район.</a:t>
            </a:r>
            <a:endParaRPr sz="210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80891" y="557276"/>
            <a:ext cx="52177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08885" algn="l"/>
              </a:tabLst>
            </a:pPr>
            <a:r>
              <a:rPr lang="ru-RU" sz="3600" b="0" u="sng" dirty="0" smtClean="0">
                <a:solidFill>
                  <a:srgbClr val="1E83DE"/>
                </a:solidFill>
                <a:uFill>
                  <a:solidFill>
                    <a:srgbClr val="1D82DD"/>
                  </a:solidFill>
                </a:uFill>
                <a:latin typeface="Times New Roman"/>
                <a:cs typeface="Times New Roman"/>
              </a:rPr>
              <a:t>2024-2025</a:t>
            </a:r>
            <a:r>
              <a:rPr sz="3600" b="0" u="sng" dirty="0">
                <a:solidFill>
                  <a:srgbClr val="1E83DE"/>
                </a:solidFill>
                <a:uFill>
                  <a:solidFill>
                    <a:srgbClr val="1D82DD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600" b="0" spc="-245" dirty="0">
                <a:solidFill>
                  <a:srgbClr val="1E83DE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1E83DE"/>
                </a:solidFill>
                <a:latin typeface="Cambria"/>
                <a:cs typeface="Cambria"/>
              </a:rPr>
              <a:t>учебный</a:t>
            </a:r>
            <a:r>
              <a:rPr sz="3600" b="0" spc="-100" dirty="0">
                <a:solidFill>
                  <a:srgbClr val="1E83DE"/>
                </a:solidFill>
                <a:latin typeface="Cambria"/>
                <a:cs typeface="Cambria"/>
              </a:rPr>
              <a:t> </a:t>
            </a:r>
            <a:r>
              <a:rPr sz="3600" b="0" dirty="0">
                <a:solidFill>
                  <a:srgbClr val="1E83DE"/>
                </a:solidFill>
                <a:latin typeface="Cambria"/>
                <a:cs typeface="Cambria"/>
              </a:rPr>
              <a:t>год</a:t>
            </a:r>
            <a:endParaRPr sz="36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7920" y="6400798"/>
            <a:ext cx="1947672" cy="4572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09520" y="6310837"/>
            <a:ext cx="770128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Использование рекреаций ДОУ для активной двигательной деятельности</a:t>
            </a:r>
            <a:endParaRPr sz="1600" dirty="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74735" y="6123432"/>
            <a:ext cx="2456687" cy="46329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587240" y="0"/>
            <a:ext cx="2771140" cy="515620"/>
            <a:chOff x="4587240" y="0"/>
            <a:chExt cx="2771140" cy="5156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40" y="0"/>
              <a:ext cx="445008" cy="5151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1352" y="0"/>
              <a:ext cx="2636520" cy="51511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21733" y="56768"/>
            <a:ext cx="248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2.</a:t>
            </a:r>
            <a:r>
              <a:rPr sz="1800" b="1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АКТИВНЫЙ</a:t>
            </a:r>
            <a:r>
              <a:rPr sz="1800" b="1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41120" y="390143"/>
            <a:ext cx="9881870" cy="5666740"/>
          </a:xfrm>
          <a:custGeom>
            <a:avLst/>
            <a:gdLst/>
            <a:ahLst/>
            <a:cxnLst/>
            <a:rect l="l" t="t" r="r" b="b"/>
            <a:pathLst>
              <a:path w="9881870" h="5666740">
                <a:moveTo>
                  <a:pt x="3977627" y="27432"/>
                </a:moveTo>
                <a:lnTo>
                  <a:pt x="0" y="27432"/>
                </a:lnTo>
                <a:lnTo>
                  <a:pt x="0" y="5666232"/>
                </a:lnTo>
                <a:lnTo>
                  <a:pt x="3977627" y="5666232"/>
                </a:lnTo>
                <a:lnTo>
                  <a:pt x="3977627" y="27432"/>
                </a:lnTo>
                <a:close/>
              </a:path>
              <a:path w="9881870" h="5666740">
                <a:moveTo>
                  <a:pt x="9881616" y="0"/>
                </a:moveTo>
                <a:lnTo>
                  <a:pt x="5903976" y="0"/>
                </a:lnTo>
                <a:lnTo>
                  <a:pt x="5903976" y="5638800"/>
                </a:lnTo>
                <a:lnTo>
                  <a:pt x="9881616" y="5638800"/>
                </a:lnTo>
                <a:lnTo>
                  <a:pt x="9881616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410541"/>
            <a:ext cx="3992880" cy="56463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488" y="356488"/>
            <a:ext cx="4016502" cy="57003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87240" y="0"/>
            <a:ext cx="2771140" cy="515620"/>
            <a:chOff x="4587240" y="0"/>
            <a:chExt cx="2771140" cy="515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240" y="0"/>
              <a:ext cx="445008" cy="5151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1352" y="0"/>
              <a:ext cx="2636520" cy="51511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721733" y="56768"/>
            <a:ext cx="248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2.</a:t>
            </a:r>
            <a:r>
              <a:rPr sz="1800" b="1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АКТИВНЫЙ</a:t>
            </a:r>
            <a:r>
              <a:rPr sz="1800" b="1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01000" y="5870447"/>
            <a:ext cx="1993900" cy="463550"/>
            <a:chOff x="8001000" y="5870447"/>
            <a:chExt cx="1993900" cy="4635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5870447"/>
              <a:ext cx="1283207" cy="46329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03791" y="5870447"/>
              <a:ext cx="990600" cy="46329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47788" y="6080788"/>
            <a:ext cx="4724400" cy="5187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92D050"/>
                </a:solidFill>
                <a:latin typeface="Cambria"/>
                <a:cs typeface="Cambria"/>
              </a:rPr>
              <a:t>Спортивный комплекс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92D050"/>
                </a:solidFill>
                <a:latin typeface="Cambria"/>
                <a:cs typeface="Cambria"/>
              </a:rPr>
              <a:t>для физкультурных занятий</a:t>
            </a:r>
            <a:endParaRPr sz="1600" dirty="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133600" y="5879591"/>
            <a:ext cx="1993900" cy="463550"/>
            <a:chOff x="2133600" y="5879591"/>
            <a:chExt cx="1993900" cy="46355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600" y="5879591"/>
              <a:ext cx="1283208" cy="4632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6391" y="5879591"/>
              <a:ext cx="990600" cy="46329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09600" y="5934252"/>
            <a:ext cx="5029199" cy="5187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92D050"/>
                </a:solidFill>
                <a:latin typeface="Cambria"/>
                <a:cs typeface="Cambria"/>
              </a:rPr>
              <a:t>Мини-стадион на территории ДОУ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92D050"/>
                </a:solidFill>
                <a:latin typeface="Cambria"/>
                <a:cs typeface="Cambria"/>
              </a:rPr>
              <a:t>для занятий на открытом воздухе</a:t>
            </a:r>
            <a:endParaRPr sz="1600" dirty="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5279" y="609600"/>
            <a:ext cx="5699760" cy="5300980"/>
          </a:xfrm>
          <a:custGeom>
            <a:avLst/>
            <a:gdLst/>
            <a:ahLst/>
            <a:cxnLst/>
            <a:rect l="l" t="t" r="r" b="b"/>
            <a:pathLst>
              <a:path w="5699760" h="5300980">
                <a:moveTo>
                  <a:pt x="5699760" y="0"/>
                </a:moveTo>
                <a:lnTo>
                  <a:pt x="0" y="0"/>
                </a:lnTo>
                <a:lnTo>
                  <a:pt x="0" y="5300472"/>
                </a:lnTo>
                <a:lnTo>
                  <a:pt x="5699760" y="5300472"/>
                </a:lnTo>
                <a:lnTo>
                  <a:pt x="569976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11823" y="640080"/>
            <a:ext cx="5715000" cy="5321935"/>
          </a:xfrm>
          <a:custGeom>
            <a:avLst/>
            <a:gdLst/>
            <a:ahLst/>
            <a:cxnLst/>
            <a:rect l="l" t="t" r="r" b="b"/>
            <a:pathLst>
              <a:path w="5715000" h="5321935">
                <a:moveTo>
                  <a:pt x="5715000" y="0"/>
                </a:moveTo>
                <a:lnTo>
                  <a:pt x="0" y="0"/>
                </a:lnTo>
                <a:lnTo>
                  <a:pt x="0" y="5321808"/>
                </a:lnTo>
                <a:lnTo>
                  <a:pt x="5715000" y="5321808"/>
                </a:lnTo>
                <a:lnTo>
                  <a:pt x="5715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40081"/>
            <a:ext cx="5614668" cy="52395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24" y="681582"/>
            <a:ext cx="5715000" cy="52423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524" y="6100673"/>
            <a:ext cx="34182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</a:t>
            </a:r>
            <a:r>
              <a:rPr sz="1800" spc="-35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диалога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1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родителями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60485" y="6039713"/>
            <a:ext cx="3423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2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 диалога</a:t>
            </a:r>
            <a:r>
              <a:rPr sz="1800" spc="-25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 родителями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37709" y="6030569"/>
            <a:ext cx="3419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2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диалога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 родителями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mbria"/>
                <a:cs typeface="Cambria"/>
              </a:rPr>
              <a:t>4.</a:t>
            </a:r>
            <a:r>
              <a:rPr spc="-50" dirty="0">
                <a:latin typeface="Cambria"/>
                <a:cs typeface="Cambria"/>
              </a:rPr>
              <a:t> </a:t>
            </a:r>
            <a:r>
              <a:rPr dirty="0"/>
              <a:t>Организация</a:t>
            </a:r>
            <a:r>
              <a:rPr spc="-5" dirty="0"/>
              <a:t> </a:t>
            </a:r>
            <a:r>
              <a:rPr dirty="0"/>
              <a:t>среды</a:t>
            </a:r>
            <a:r>
              <a:rPr spc="-20" dirty="0"/>
              <a:t> </a:t>
            </a:r>
            <a:r>
              <a:rPr dirty="0"/>
              <a:t>для</a:t>
            </a:r>
            <a:r>
              <a:rPr spc="-50" dirty="0"/>
              <a:t> </a:t>
            </a:r>
            <a:r>
              <a:rPr dirty="0"/>
              <a:t>диалога</a:t>
            </a:r>
            <a:r>
              <a:rPr spc="-40" dirty="0"/>
              <a:t> </a:t>
            </a:r>
            <a:r>
              <a:rPr dirty="0"/>
              <a:t>с</a:t>
            </a:r>
            <a:r>
              <a:rPr spc="-60" dirty="0"/>
              <a:t> </a:t>
            </a:r>
            <a:r>
              <a:rPr spc="-10" dirty="0"/>
              <a:t>родителями</a:t>
            </a:r>
          </a:p>
        </p:txBody>
      </p:sp>
      <p:sp>
        <p:nvSpPr>
          <p:cNvPr id="6" name="object 6"/>
          <p:cNvSpPr/>
          <p:nvPr/>
        </p:nvSpPr>
        <p:spPr>
          <a:xfrm>
            <a:off x="12191" y="381000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5279" y="399288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39" y="0"/>
                </a:moveTo>
                <a:lnTo>
                  <a:pt x="0" y="0"/>
                </a:lnTo>
                <a:lnTo>
                  <a:pt x="0" y="5638800"/>
                </a:lnTo>
                <a:lnTo>
                  <a:pt x="3977639" y="5638800"/>
                </a:lnTo>
                <a:lnTo>
                  <a:pt x="3977639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57031" y="377952"/>
            <a:ext cx="3931920" cy="5638800"/>
          </a:xfrm>
          <a:custGeom>
            <a:avLst/>
            <a:gdLst/>
            <a:ahLst/>
            <a:cxnLst/>
            <a:rect l="l" t="t" r="r" b="b"/>
            <a:pathLst>
              <a:path w="3931920" h="5638800">
                <a:moveTo>
                  <a:pt x="3931920" y="0"/>
                </a:moveTo>
                <a:lnTo>
                  <a:pt x="0" y="0"/>
                </a:lnTo>
                <a:lnTo>
                  <a:pt x="0" y="5638800"/>
                </a:lnTo>
                <a:lnTo>
                  <a:pt x="3931920" y="5638800"/>
                </a:lnTo>
                <a:lnTo>
                  <a:pt x="393192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" y="356488"/>
            <a:ext cx="3967353" cy="57441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744" y="399288"/>
            <a:ext cx="3942207" cy="56174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029" y="399288"/>
            <a:ext cx="3945890" cy="57013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31" y="6333845"/>
            <a:ext cx="374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</a:t>
            </a:r>
            <a:r>
              <a:rPr sz="1800" spc="-35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диалога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1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воспитателями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95893" y="6326225"/>
            <a:ext cx="3754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2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диалога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5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воспитателями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73117" y="6030569"/>
            <a:ext cx="3750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Среда</a:t>
            </a:r>
            <a:r>
              <a:rPr sz="1800" spc="-2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для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диалога</a:t>
            </a:r>
            <a:r>
              <a:rPr sz="1800" spc="-30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9933"/>
                </a:solidFill>
                <a:latin typeface="Cambria"/>
                <a:cs typeface="Cambria"/>
              </a:rPr>
              <a:t>с</a:t>
            </a:r>
            <a:r>
              <a:rPr sz="1800" spc="5" dirty="0">
                <a:solidFill>
                  <a:srgbClr val="FF9933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F9933"/>
                </a:solidFill>
                <a:latin typeface="Cambria"/>
                <a:cs typeface="Cambria"/>
              </a:rPr>
              <a:t>воспитателями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mbria"/>
                <a:cs typeface="Cambria"/>
              </a:rPr>
              <a:t>4.</a:t>
            </a:r>
            <a:r>
              <a:rPr spc="-50" dirty="0">
                <a:latin typeface="Cambria"/>
                <a:cs typeface="Cambria"/>
              </a:rPr>
              <a:t> </a:t>
            </a:r>
            <a:r>
              <a:rPr dirty="0"/>
              <a:t>Организация</a:t>
            </a:r>
            <a:r>
              <a:rPr spc="-5" dirty="0"/>
              <a:t> </a:t>
            </a:r>
            <a:r>
              <a:rPr dirty="0"/>
              <a:t>среды</a:t>
            </a:r>
            <a:r>
              <a:rPr spc="-20" dirty="0"/>
              <a:t> </a:t>
            </a:r>
            <a:r>
              <a:rPr dirty="0"/>
              <a:t>для</a:t>
            </a:r>
            <a:r>
              <a:rPr spc="-45" dirty="0"/>
              <a:t> </a:t>
            </a:r>
            <a:r>
              <a:rPr dirty="0"/>
              <a:t>диалога</a:t>
            </a:r>
            <a:r>
              <a:rPr spc="-45" dirty="0"/>
              <a:t> </a:t>
            </a:r>
            <a:r>
              <a:rPr dirty="0"/>
              <a:t>с</a:t>
            </a:r>
            <a:r>
              <a:rPr spc="-40" dirty="0"/>
              <a:t> </a:t>
            </a:r>
            <a:r>
              <a:rPr spc="-10" dirty="0"/>
              <a:t>воспитателями</a:t>
            </a:r>
          </a:p>
        </p:txBody>
      </p:sp>
      <p:sp>
        <p:nvSpPr>
          <p:cNvPr id="6" name="object 6"/>
          <p:cNvSpPr/>
          <p:nvPr/>
        </p:nvSpPr>
        <p:spPr>
          <a:xfrm>
            <a:off x="12191" y="381000"/>
            <a:ext cx="3977640" cy="5888990"/>
          </a:xfrm>
          <a:custGeom>
            <a:avLst/>
            <a:gdLst/>
            <a:ahLst/>
            <a:cxnLst/>
            <a:rect l="l" t="t" r="r" b="b"/>
            <a:pathLst>
              <a:path w="3977640" h="5888990">
                <a:moveTo>
                  <a:pt x="3977640" y="0"/>
                </a:moveTo>
                <a:lnTo>
                  <a:pt x="0" y="0"/>
                </a:lnTo>
                <a:lnTo>
                  <a:pt x="0" y="5888736"/>
                </a:lnTo>
                <a:lnTo>
                  <a:pt x="3977640" y="5888736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5279" y="399288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39" y="0"/>
                </a:moveTo>
                <a:lnTo>
                  <a:pt x="0" y="0"/>
                </a:lnTo>
                <a:lnTo>
                  <a:pt x="0" y="5638800"/>
                </a:lnTo>
                <a:lnTo>
                  <a:pt x="3977639" y="5638800"/>
                </a:lnTo>
                <a:lnTo>
                  <a:pt x="3977639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57031" y="377952"/>
            <a:ext cx="3931920" cy="5788660"/>
          </a:xfrm>
          <a:custGeom>
            <a:avLst/>
            <a:gdLst/>
            <a:ahLst/>
            <a:cxnLst/>
            <a:rect l="l" t="t" r="r" b="b"/>
            <a:pathLst>
              <a:path w="3931920" h="5788660">
                <a:moveTo>
                  <a:pt x="3931920" y="0"/>
                </a:moveTo>
                <a:lnTo>
                  <a:pt x="0" y="0"/>
                </a:lnTo>
                <a:lnTo>
                  <a:pt x="0" y="5788152"/>
                </a:lnTo>
                <a:lnTo>
                  <a:pt x="3931920" y="5788152"/>
                </a:lnTo>
                <a:lnTo>
                  <a:pt x="393192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1" y="399288"/>
            <a:ext cx="3882517" cy="5895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93" y="399288"/>
            <a:ext cx="3896106" cy="57673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86" y="356488"/>
            <a:ext cx="3921633" cy="5681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12192000" cy="5029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3375" y="577334"/>
            <a:ext cx="3485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Настольные</a:t>
            </a:r>
            <a:r>
              <a:rPr lang="ru-RU" dirty="0" smtClean="0">
                <a:solidFill>
                  <a:schemeClr val="bg1"/>
                </a:solidFill>
              </a:rPr>
              <a:t>  спортивные игры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776" y="417576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09288" y="417576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02752" y="417576"/>
            <a:ext cx="3697604" cy="5651500"/>
          </a:xfrm>
          <a:custGeom>
            <a:avLst/>
            <a:gdLst/>
            <a:ahLst/>
            <a:cxnLst/>
            <a:rect l="l" t="t" r="r" b="b"/>
            <a:pathLst>
              <a:path w="3697604" h="5651500">
                <a:moveTo>
                  <a:pt x="3697224" y="0"/>
                </a:moveTo>
                <a:lnTo>
                  <a:pt x="0" y="0"/>
                </a:lnTo>
                <a:lnTo>
                  <a:pt x="0" y="5650992"/>
                </a:lnTo>
                <a:lnTo>
                  <a:pt x="3697224" y="5650992"/>
                </a:lnTo>
                <a:lnTo>
                  <a:pt x="3697224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417576"/>
            <a:ext cx="3980688" cy="5651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" y="417577"/>
            <a:ext cx="4090416" cy="5651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417576"/>
            <a:ext cx="3697603" cy="5651500"/>
          </a:xfrm>
          <a:prstGeom prst="rect">
            <a:avLst/>
          </a:prstGeom>
        </p:spPr>
      </p:pic>
      <p:sp>
        <p:nvSpPr>
          <p:cNvPr id="8" name="object 2"/>
          <p:cNvSpPr txBox="1"/>
          <p:nvPr/>
        </p:nvSpPr>
        <p:spPr>
          <a:xfrm>
            <a:off x="227711" y="6200898"/>
            <a:ext cx="37477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rgbClr val="FF9933"/>
                </a:solidFill>
                <a:latin typeface="Cambria"/>
                <a:cs typeface="Cambria"/>
              </a:rPr>
              <a:t>Тоннель для спортивных мероприятий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4209288" y="6333482"/>
            <a:ext cx="39776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solidFill>
                  <a:srgbClr val="FF9933"/>
                </a:solidFill>
                <a:latin typeface="Cambria"/>
                <a:cs typeface="Cambria"/>
              </a:rPr>
              <a:t>Балансиры, спортивные тренажеры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8277669" y="5923899"/>
            <a:ext cx="374777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rgbClr val="FF9933"/>
                </a:solidFill>
                <a:latin typeface="Cambria"/>
                <a:cs typeface="Cambria"/>
              </a:rPr>
              <a:t>Парашют для проведения общеразвивающих упражнений и спортивных мероприятий</a:t>
            </a:r>
            <a:endParaRPr sz="1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05655" y="609600"/>
            <a:ext cx="3977640" cy="2743200"/>
          </a:xfrm>
          <a:custGeom>
            <a:avLst/>
            <a:gdLst/>
            <a:ahLst/>
            <a:cxnLst/>
            <a:rect l="l" t="t" r="r" b="b"/>
            <a:pathLst>
              <a:path w="3977640" h="2743200">
                <a:moveTo>
                  <a:pt x="3977640" y="0"/>
                </a:moveTo>
                <a:lnTo>
                  <a:pt x="0" y="0"/>
                </a:lnTo>
                <a:lnTo>
                  <a:pt x="0" y="2743200"/>
                </a:lnTo>
                <a:lnTo>
                  <a:pt x="3977640" y="27432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11311" y="609600"/>
            <a:ext cx="3977640" cy="2743200"/>
          </a:xfrm>
          <a:custGeom>
            <a:avLst/>
            <a:gdLst/>
            <a:ahLst/>
            <a:cxnLst/>
            <a:rect l="l" t="t" r="r" b="b"/>
            <a:pathLst>
              <a:path w="3977640" h="2743200">
                <a:moveTo>
                  <a:pt x="3977640" y="0"/>
                </a:moveTo>
                <a:lnTo>
                  <a:pt x="0" y="0"/>
                </a:lnTo>
                <a:lnTo>
                  <a:pt x="0" y="2743200"/>
                </a:lnTo>
                <a:lnTo>
                  <a:pt x="3977640" y="27432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05655" y="3493008"/>
            <a:ext cx="3977640" cy="2743200"/>
          </a:xfrm>
          <a:custGeom>
            <a:avLst/>
            <a:gdLst/>
            <a:ahLst/>
            <a:cxnLst/>
            <a:rect l="l" t="t" r="r" b="b"/>
            <a:pathLst>
              <a:path w="3977640" h="2743200">
                <a:moveTo>
                  <a:pt x="3977640" y="0"/>
                </a:moveTo>
                <a:lnTo>
                  <a:pt x="0" y="0"/>
                </a:lnTo>
                <a:lnTo>
                  <a:pt x="0" y="2743199"/>
                </a:lnTo>
                <a:lnTo>
                  <a:pt x="3977640" y="2743199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11311" y="3493008"/>
            <a:ext cx="3977640" cy="2743200"/>
          </a:xfrm>
          <a:custGeom>
            <a:avLst/>
            <a:gdLst/>
            <a:ahLst/>
            <a:cxnLst/>
            <a:rect l="l" t="t" r="r" b="b"/>
            <a:pathLst>
              <a:path w="3977640" h="2743200">
                <a:moveTo>
                  <a:pt x="3977640" y="0"/>
                </a:moveTo>
                <a:lnTo>
                  <a:pt x="0" y="0"/>
                </a:lnTo>
                <a:lnTo>
                  <a:pt x="0" y="2743199"/>
                </a:lnTo>
                <a:lnTo>
                  <a:pt x="3977640" y="2743199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55" y="609600"/>
            <a:ext cx="3977640" cy="2743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11" y="609600"/>
            <a:ext cx="3977639" cy="2743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54" y="3493008"/>
            <a:ext cx="3977641" cy="274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10" y="3493008"/>
            <a:ext cx="3977640" cy="2743200"/>
          </a:xfrm>
          <a:prstGeom prst="rect">
            <a:avLst/>
          </a:prstGeom>
        </p:spPr>
      </p:pic>
      <p:sp>
        <p:nvSpPr>
          <p:cNvPr id="12" name="object 2"/>
          <p:cNvSpPr txBox="1"/>
          <p:nvPr/>
        </p:nvSpPr>
        <p:spPr>
          <a:xfrm>
            <a:off x="152400" y="1824602"/>
            <a:ext cx="374777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rgbClr val="FF9933"/>
                </a:solidFill>
                <a:latin typeface="Cambria"/>
                <a:cs typeface="Cambria"/>
              </a:rPr>
              <a:t>Спортивные занятия и мероприятия проводятся на территории ДОУ и за ее пределами на площадках оборудованных спортивными тренажерами в соответствии с возрастными особенностями детей в целях сохранения и укрепления здоровья воспитанников, расширения кругозора, а также для создания положительного эмоционального настроя при занятиях спортом</a:t>
            </a:r>
            <a:endParaRPr sz="1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7600" y="609600"/>
            <a:ext cx="8077200" cy="5638800"/>
          </a:xfrm>
          <a:custGeom>
            <a:avLst/>
            <a:gdLst/>
            <a:ahLst/>
            <a:cxnLst/>
            <a:rect l="l" t="t" r="r" b="b"/>
            <a:pathLst>
              <a:path w="8077200" h="5638800">
                <a:moveTo>
                  <a:pt x="8077200" y="0"/>
                </a:moveTo>
                <a:lnTo>
                  <a:pt x="0" y="0"/>
                </a:lnTo>
                <a:lnTo>
                  <a:pt x="0" y="5638800"/>
                </a:lnTo>
                <a:lnTo>
                  <a:pt x="8077200" y="5638800"/>
                </a:lnTo>
                <a:lnTo>
                  <a:pt x="80772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09600"/>
            <a:ext cx="807720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9600"/>
            <a:ext cx="8074659" cy="5638800"/>
          </a:xfrm>
          <a:custGeom>
            <a:avLst/>
            <a:gdLst/>
            <a:ahLst/>
            <a:cxnLst/>
            <a:rect l="l" t="t" r="r" b="b"/>
            <a:pathLst>
              <a:path w="8074659" h="5638800">
                <a:moveTo>
                  <a:pt x="8074152" y="0"/>
                </a:moveTo>
                <a:lnTo>
                  <a:pt x="0" y="0"/>
                </a:lnTo>
                <a:lnTo>
                  <a:pt x="0" y="5638800"/>
                </a:lnTo>
                <a:lnTo>
                  <a:pt x="8074152" y="5638800"/>
                </a:lnTo>
                <a:lnTo>
                  <a:pt x="8074152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8074659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175" y="6233158"/>
            <a:ext cx="3916679" cy="515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8170" y="6293307"/>
            <a:ext cx="3628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mbria"/>
                <a:cs typeface="Cambria"/>
              </a:rPr>
              <a:t>Вход</a:t>
            </a:r>
            <a:r>
              <a:rPr sz="1800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r>
              <a:rPr sz="1800" spc="-25" dirty="0">
                <a:solidFill>
                  <a:srgbClr val="FFFFFF"/>
                </a:solidFill>
                <a:latin typeface="Cambria"/>
                <a:cs typeface="Cambria"/>
              </a:rPr>
              <a:t> группу,</a:t>
            </a:r>
            <a:r>
              <a:rPr sz="1800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нижняя</a:t>
            </a:r>
            <a:r>
              <a:rPr sz="1800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левая</a:t>
            </a:r>
            <a:r>
              <a:rPr sz="1800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mbria"/>
                <a:cs typeface="Cambria"/>
              </a:rPr>
              <a:t>точка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4647" y="6284974"/>
            <a:ext cx="2560320" cy="51815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17616" y="6345732"/>
            <a:ext cx="2275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Нижняя</a:t>
            </a: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правая</a:t>
            </a:r>
            <a:r>
              <a:rPr sz="1800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mbria"/>
                <a:cs typeface="Cambria"/>
              </a:rPr>
              <a:t>точка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6655" y="2977895"/>
            <a:ext cx="2462784" cy="5151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07821" y="3035553"/>
            <a:ext cx="2175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Верхняя</a:t>
            </a:r>
            <a:r>
              <a:rPr sz="1800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левая</a:t>
            </a:r>
            <a:r>
              <a:rPr sz="1800" spc="-3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mbria"/>
                <a:cs typeface="Cambria"/>
              </a:rPr>
              <a:t>точка</a:t>
            </a:r>
            <a:endParaRPr sz="1800" dirty="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31664" y="2953511"/>
            <a:ext cx="2590799" cy="5151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063997" y="3012440"/>
            <a:ext cx="2303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Верхняя</a:t>
            </a:r>
            <a:r>
              <a:rPr sz="1800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правая</a:t>
            </a:r>
            <a:r>
              <a:rPr sz="1800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mbria"/>
                <a:cs typeface="Cambria"/>
              </a:rPr>
              <a:t>точка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702040" y="1652016"/>
            <a:ext cx="3200400" cy="2847340"/>
            <a:chOff x="8702040" y="1652016"/>
            <a:chExt cx="3200400" cy="284734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14560" y="1652016"/>
              <a:ext cx="1008888" cy="68275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23376" y="2228088"/>
              <a:ext cx="399288" cy="5151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11768" y="2228088"/>
              <a:ext cx="3090672" cy="5151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71432" y="2529840"/>
              <a:ext cx="411479" cy="5151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72016" y="2529840"/>
              <a:ext cx="2185416" cy="5151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49512" y="2831591"/>
              <a:ext cx="2362200" cy="5151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100816" y="2831591"/>
              <a:ext cx="426720" cy="5151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97696" y="3133344"/>
              <a:ext cx="2624328" cy="5151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42832" y="3413760"/>
              <a:ext cx="2755392" cy="6827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02040" y="3816095"/>
              <a:ext cx="3169920" cy="68275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804529" y="156714"/>
            <a:ext cx="3097911" cy="630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0000"/>
              </a:lnSpc>
              <a:spcBef>
                <a:spcPts val="1275"/>
              </a:spcBef>
            </a:pPr>
            <a:r>
              <a:rPr lang="ru-RU" sz="1600" dirty="0" smtClean="0">
                <a:solidFill>
                  <a:schemeClr val="bg1"/>
                </a:solidFill>
                <a:latin typeface="Cambria"/>
                <a:cs typeface="Cambria"/>
              </a:rPr>
              <a:t>Вид </a:t>
            </a:r>
            <a:r>
              <a:rPr sz="1600" dirty="0" smtClean="0">
                <a:solidFill>
                  <a:schemeClr val="bg1"/>
                </a:solidFill>
                <a:latin typeface="Cambria"/>
                <a:cs typeface="Cambria"/>
              </a:rPr>
              <a:t>(</a:t>
            </a:r>
            <a:r>
              <a:rPr lang="ru-RU" sz="1600" dirty="0" smtClean="0">
                <a:solidFill>
                  <a:schemeClr val="bg1"/>
                </a:solidFill>
                <a:latin typeface="Cambria"/>
                <a:cs typeface="Cambria"/>
              </a:rPr>
              <a:t>ранний </a:t>
            </a:r>
            <a:r>
              <a:rPr lang="ru-RU" sz="1600" dirty="0" smtClean="0">
                <a:solidFill>
                  <a:schemeClr val="bg1"/>
                </a:solidFill>
                <a:latin typeface="Cambria"/>
                <a:cs typeface="Cambria"/>
              </a:rPr>
              <a:t>возраст </a:t>
            </a:r>
            <a:r>
              <a:rPr sz="1600" u="sng" spc="-20" dirty="0" smtClean="0">
                <a:solidFill>
                  <a:schemeClr val="bg1"/>
                </a:solidFill>
                <a:latin typeface="Cambria"/>
                <a:cs typeface="Cambria"/>
              </a:rPr>
              <a:t>,</a:t>
            </a:r>
            <a:r>
              <a:rPr lang="ru-RU" sz="1600" u="sng" spc="-20" dirty="0" smtClean="0">
                <a:solidFill>
                  <a:schemeClr val="bg1"/>
                </a:solidFill>
                <a:latin typeface="Cambria"/>
                <a:cs typeface="Cambria"/>
              </a:rPr>
              <a:t>младший</a:t>
            </a:r>
            <a:r>
              <a:rPr sz="1600" u="sng" spc="-10" dirty="0" smtClean="0">
                <a:solidFill>
                  <a:schemeClr val="bg1"/>
                </a:solidFill>
                <a:latin typeface="Cambria"/>
                <a:cs typeface="Cambria"/>
              </a:rPr>
              <a:t>,</a:t>
            </a:r>
            <a:r>
              <a:rPr lang="ru-RU" sz="1600" u="sng" spc="-10" dirty="0" smtClean="0">
                <a:solidFill>
                  <a:schemeClr val="bg1"/>
                </a:solidFill>
                <a:latin typeface="Cambria"/>
                <a:cs typeface="Cambria"/>
              </a:rPr>
              <a:t>средний</a:t>
            </a:r>
            <a:r>
              <a:rPr sz="1600" u="sng" dirty="0" smtClean="0">
                <a:solidFill>
                  <a:schemeClr val="bg1"/>
                </a:solidFill>
                <a:latin typeface="Cambria"/>
                <a:cs typeface="Cambria"/>
              </a:rPr>
              <a:t>,</a:t>
            </a:r>
            <a:r>
              <a:rPr lang="ru-RU" sz="1600" u="sng" dirty="0" smtClean="0">
                <a:solidFill>
                  <a:schemeClr val="bg1"/>
                </a:solidFill>
                <a:latin typeface="Cambria"/>
                <a:cs typeface="Cambria"/>
              </a:rPr>
              <a:t>старший</a:t>
            </a:r>
            <a:r>
              <a:rPr sz="1600" spc="-10" dirty="0" smtClean="0">
                <a:solidFill>
                  <a:schemeClr val="bg1"/>
                </a:solidFill>
                <a:latin typeface="Cambria"/>
                <a:cs typeface="Cambria"/>
              </a:rPr>
              <a:t>,</a:t>
            </a:r>
            <a:endParaRPr sz="1600" dirty="0" smtClean="0">
              <a:solidFill>
                <a:schemeClr val="bg1"/>
              </a:solidFill>
              <a:latin typeface="Cambria"/>
              <a:cs typeface="Cambria"/>
            </a:endParaRPr>
          </a:p>
          <a:p>
            <a:pPr marL="287020" marR="281940" indent="5080" algn="ctr">
              <a:lnSpc>
                <a:spcPct val="110000"/>
              </a:lnSpc>
            </a:pPr>
            <a:r>
              <a:rPr lang="ru-RU" sz="1600" u="sng" spc="-50" dirty="0" smtClean="0">
                <a:solidFill>
                  <a:schemeClr val="bg1"/>
                </a:solidFill>
                <a:latin typeface="Cambria"/>
                <a:cs typeface="Cambria"/>
              </a:rPr>
              <a:t>подготовительный</a:t>
            </a:r>
            <a:r>
              <a:rPr sz="1600" spc="-50" dirty="0" smtClean="0">
                <a:solidFill>
                  <a:schemeClr val="bg1"/>
                </a:solidFill>
                <a:latin typeface="Cambria"/>
                <a:cs typeface="Cambria"/>
              </a:rPr>
              <a:t>–</a:t>
            </a:r>
            <a:r>
              <a:rPr lang="ru-RU" sz="1600" i="1" spc="-50" dirty="0" smtClean="0">
                <a:solidFill>
                  <a:schemeClr val="bg1"/>
                </a:solidFill>
                <a:latin typeface="Cambria"/>
                <a:cs typeface="Cambria"/>
              </a:rPr>
              <a:t>нуж</a:t>
            </a:r>
            <a:r>
              <a:rPr lang="ru-RU" sz="1600" i="1" dirty="0" smtClean="0">
                <a:solidFill>
                  <a:schemeClr val="bg1"/>
                </a:solidFill>
                <a:latin typeface="Cambria"/>
                <a:cs typeface="Cambria"/>
              </a:rPr>
              <a:t>ное подчеркнуть</a:t>
            </a:r>
            <a:r>
              <a:rPr sz="1600" i="1" spc="-10" dirty="0" smtClean="0">
                <a:solidFill>
                  <a:schemeClr val="bg1"/>
                </a:solidFill>
                <a:latin typeface="Cambria"/>
                <a:cs typeface="Cambria"/>
              </a:rPr>
              <a:t>)</a:t>
            </a:r>
            <a:endParaRPr lang="ru-RU" sz="1600" i="1" spc="-10" dirty="0">
              <a:solidFill>
                <a:schemeClr val="bg1"/>
              </a:solidFill>
              <a:latin typeface="Cambria"/>
              <a:cs typeface="Cambria"/>
            </a:endParaRPr>
          </a:p>
          <a:p>
            <a:pPr marL="287020" marR="281940" indent="5080" algn="l">
              <a:lnSpc>
                <a:spcPct val="110000"/>
              </a:lnSpc>
            </a:pPr>
            <a:r>
              <a:rPr lang="ru-RU" sz="1400" spc="-10" dirty="0" smtClean="0">
                <a:solidFill>
                  <a:schemeClr val="bg1"/>
                </a:solidFill>
                <a:latin typeface="Cambria"/>
                <a:cs typeface="Cambria"/>
              </a:rPr>
              <a:t>РППС обеспечивает максимальную реализацию  образовательного потенциала пространства физкультурного зала и спортивного  участка, материалов, оборудования и инвентаря для развития детей дошкольного возраста в соответствиями с особенностями каждого  возрастного этапа, охраны и укрепления их здоровья , учета особенностей и коррекции недостатков их развития</a:t>
            </a:r>
            <a:r>
              <a:rPr lang="ru-RU" sz="1400" spc="-10" dirty="0" smtClean="0">
                <a:solidFill>
                  <a:schemeClr val="bg1"/>
                </a:solidFill>
                <a:latin typeface="Cambria"/>
                <a:cs typeface="Cambria"/>
              </a:rPr>
              <a:t>.</a:t>
            </a:r>
          </a:p>
          <a:p>
            <a:pPr marL="287020" marR="281940" indent="5080" algn="l">
              <a:lnSpc>
                <a:spcPct val="110000"/>
              </a:lnSpc>
            </a:pPr>
            <a:r>
              <a:rPr lang="ru-RU" sz="1400" spc="-10" dirty="0" smtClean="0">
                <a:solidFill>
                  <a:schemeClr val="bg1"/>
                </a:solidFill>
                <a:latin typeface="Cambria"/>
                <a:cs typeface="Cambria"/>
              </a:rPr>
              <a:t>РППС приведена в соответствие с требованиями ФГОС ДО, обладает многофункциональными качествами гибкого зонирования и мобильности в зависимости от образовательной ситуации </a:t>
            </a:r>
            <a:endParaRPr sz="1400" dirty="0" smtClean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1064" y="234695"/>
            <a:ext cx="4081779" cy="5943600"/>
          </a:xfrm>
          <a:custGeom>
            <a:avLst/>
            <a:gdLst/>
            <a:ahLst/>
            <a:cxnLst/>
            <a:rect l="l" t="t" r="r" b="b"/>
            <a:pathLst>
              <a:path w="4081779" h="5943600">
                <a:moveTo>
                  <a:pt x="3977640" y="0"/>
                </a:moveTo>
                <a:lnTo>
                  <a:pt x="0" y="0"/>
                </a:lnTo>
                <a:lnTo>
                  <a:pt x="0" y="2743200"/>
                </a:lnTo>
                <a:lnTo>
                  <a:pt x="3977640" y="2743200"/>
                </a:lnTo>
                <a:lnTo>
                  <a:pt x="3977640" y="0"/>
                </a:lnTo>
                <a:close/>
              </a:path>
              <a:path w="4081779" h="5943600">
                <a:moveTo>
                  <a:pt x="4081272" y="3200400"/>
                </a:moveTo>
                <a:lnTo>
                  <a:pt x="103632" y="3200400"/>
                </a:lnTo>
                <a:lnTo>
                  <a:pt x="103632" y="5943600"/>
                </a:lnTo>
                <a:lnTo>
                  <a:pt x="4081272" y="5943600"/>
                </a:lnTo>
                <a:lnTo>
                  <a:pt x="4081272" y="320040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25467" y="283055"/>
            <a:ext cx="4090670" cy="5971540"/>
          </a:xfrm>
          <a:custGeom>
            <a:avLst/>
            <a:gdLst/>
            <a:ahLst/>
            <a:cxnLst/>
            <a:rect l="l" t="t" r="r" b="b"/>
            <a:pathLst>
              <a:path w="4090670" h="5971540">
                <a:moveTo>
                  <a:pt x="3977640" y="0"/>
                </a:moveTo>
                <a:lnTo>
                  <a:pt x="0" y="0"/>
                </a:lnTo>
                <a:lnTo>
                  <a:pt x="0" y="2743200"/>
                </a:lnTo>
                <a:lnTo>
                  <a:pt x="3977640" y="2743200"/>
                </a:lnTo>
                <a:lnTo>
                  <a:pt x="3977640" y="0"/>
                </a:lnTo>
                <a:close/>
              </a:path>
              <a:path w="4090670" h="5971540">
                <a:moveTo>
                  <a:pt x="4090416" y="3227832"/>
                </a:moveTo>
                <a:lnTo>
                  <a:pt x="112776" y="3227832"/>
                </a:lnTo>
                <a:lnTo>
                  <a:pt x="112776" y="5971032"/>
                </a:lnTo>
                <a:lnTo>
                  <a:pt x="4090416" y="5971032"/>
                </a:lnTo>
                <a:lnTo>
                  <a:pt x="4090416" y="322783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" y="234695"/>
            <a:ext cx="4050790" cy="27777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456" y="283055"/>
            <a:ext cx="3996689" cy="27618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44" y="3468623"/>
            <a:ext cx="3988693" cy="278597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5" y="3468623"/>
            <a:ext cx="3947668" cy="28771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4600" y="0"/>
            <a:ext cx="4398519" cy="6930102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sz="2400" dirty="0" smtClean="0">
                <a:solidFill>
                  <a:schemeClr val="bg1"/>
                </a:solidFill>
                <a:latin typeface="Cambria"/>
                <a:cs typeface="Cambria"/>
              </a:rPr>
              <a:t>1</a:t>
            </a:r>
            <a:r>
              <a:rPr lang="ru-RU" sz="2400" dirty="0" smtClean="0">
                <a:solidFill>
                  <a:schemeClr val="bg1"/>
                </a:solidFill>
                <a:latin typeface="Cambria"/>
                <a:cs typeface="Cambria"/>
              </a:rPr>
              <a:t>Рабочий сектор 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sz="2400" dirty="0" smtClean="0">
                <a:solidFill>
                  <a:schemeClr val="bg1"/>
                </a:solidFill>
                <a:latin typeface="Cambria"/>
                <a:cs typeface="Cambria"/>
              </a:rPr>
              <a:t>(</a:t>
            </a: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круговая тренировка)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*ходьба по корригирующей дорожке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и массажным кочкам;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</a:t>
            </a:r>
            <a:r>
              <a:rPr lang="ru-RU" dirty="0" err="1" smtClean="0">
                <a:solidFill>
                  <a:schemeClr val="bg1"/>
                </a:solidFill>
                <a:latin typeface="Cambria"/>
                <a:cs typeface="Cambria"/>
              </a:rPr>
              <a:t>подлезание</a:t>
            </a: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 под   дугами 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>
                <a:solidFill>
                  <a:schemeClr val="bg1"/>
                </a:solidFill>
                <a:latin typeface="Cambria"/>
                <a:cs typeface="Cambria"/>
              </a:rPr>
              <a:t>р</a:t>
            </a: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азной высоты на  четвереньках;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*ходьба по канату;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*прыжки на двух ногах  между;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*фишками;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 прыжки на батуте;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*метание в вертикальную  цель;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 прыжки через гимнастические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>
                <a:solidFill>
                  <a:schemeClr val="bg1"/>
                </a:solidFill>
                <a:latin typeface="Cambria"/>
                <a:cs typeface="Cambria"/>
              </a:rPr>
              <a:t>п</a:t>
            </a: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алки  разной высоты;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*подтягивание  по скамейке, 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r>
              <a:rPr lang="ru-RU" dirty="0" smtClean="0">
                <a:solidFill>
                  <a:schemeClr val="bg1"/>
                </a:solidFill>
                <a:latin typeface="Cambria"/>
                <a:cs typeface="Cambria"/>
              </a:rPr>
              <a:t>лежа на животе</a:t>
            </a: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endParaRPr lang="ru-RU" sz="2400" dirty="0" smtClean="0">
              <a:solidFill>
                <a:srgbClr val="1E83DE"/>
              </a:solidFill>
              <a:latin typeface="Cambria"/>
              <a:cs typeface="Cambria"/>
            </a:endParaRP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endParaRPr lang="ru-RU" sz="2400" dirty="0" smtClean="0">
              <a:latin typeface="Cambria"/>
              <a:cs typeface="Cambria"/>
            </a:endParaRPr>
          </a:p>
          <a:p>
            <a:pPr marL="1173480" indent="-1174115" algn="l">
              <a:lnSpc>
                <a:spcPts val="2450"/>
              </a:lnSpc>
              <a:spcBef>
                <a:spcPts val="540"/>
              </a:spcBef>
            </a:pPr>
            <a:endParaRPr lang="ru-RU" sz="2400" dirty="0" smtClean="0">
              <a:solidFill>
                <a:srgbClr val="1E83DE"/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4608" y="621791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9" y="621791"/>
            <a:ext cx="397764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2247" y="6123432"/>
            <a:ext cx="1938655" cy="515620"/>
            <a:chOff x="1222247" y="6123432"/>
            <a:chExt cx="1938655" cy="515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2247" y="6123432"/>
              <a:ext cx="1234440" cy="5151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5791" y="6123432"/>
              <a:ext cx="1014983" cy="51511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26735" y="6284974"/>
            <a:ext cx="1767839" cy="46329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436607" y="6169152"/>
            <a:ext cx="1984375" cy="515620"/>
            <a:chOff x="9436607" y="6169152"/>
            <a:chExt cx="1984375" cy="5156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36607" y="6169152"/>
              <a:ext cx="1231392" cy="5151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7103" y="6169152"/>
              <a:ext cx="1063752" cy="51511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85488" y="0"/>
            <a:ext cx="2517648" cy="5151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417567" y="56768"/>
            <a:ext cx="223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9C5C5"/>
                </a:solidFill>
                <a:latin typeface="Cambria"/>
                <a:cs typeface="Cambria"/>
              </a:rPr>
              <a:t>1.</a:t>
            </a:r>
            <a:r>
              <a:rPr sz="1800" b="1" spc="-4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z="1800" b="1" spc="-2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864" y="472440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33088" y="472440"/>
            <a:ext cx="3977640" cy="5546852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11311" y="481583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54" y="333733"/>
            <a:ext cx="3944874" cy="56388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866" y="99440"/>
            <a:ext cx="3913052" cy="60118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3" y="56768"/>
            <a:ext cx="4010407" cy="6063615"/>
          </a:xfrm>
          <a:prstGeom prst="rect">
            <a:avLst/>
          </a:prstGeom>
        </p:spPr>
      </p:pic>
      <p:sp>
        <p:nvSpPr>
          <p:cNvPr id="22" name="object 7"/>
          <p:cNvSpPr txBox="1"/>
          <p:nvPr/>
        </p:nvSpPr>
        <p:spPr>
          <a:xfrm>
            <a:off x="9562003" y="6326334"/>
            <a:ext cx="16516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z="1800" spc="-8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23" name="object 7"/>
          <p:cNvSpPr txBox="1"/>
          <p:nvPr/>
        </p:nvSpPr>
        <p:spPr>
          <a:xfrm>
            <a:off x="5242939" y="6276530"/>
            <a:ext cx="16516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z="1800" spc="-8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24" name="object 7"/>
          <p:cNvSpPr txBox="1"/>
          <p:nvPr/>
        </p:nvSpPr>
        <p:spPr>
          <a:xfrm>
            <a:off x="1319973" y="6285688"/>
            <a:ext cx="16516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z="1800" spc="-8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8888" y="6041135"/>
            <a:ext cx="1935480" cy="515620"/>
            <a:chOff x="1008888" y="6041135"/>
            <a:chExt cx="1935480" cy="515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888" y="6041135"/>
              <a:ext cx="1231391" cy="5151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9384" y="6041135"/>
              <a:ext cx="1014983" cy="51511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36607" y="6169152"/>
            <a:ext cx="1984248" cy="5151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16879" y="6169152"/>
            <a:ext cx="1984248" cy="51511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85488" y="0"/>
            <a:ext cx="2517648" cy="5151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17567" y="56768"/>
            <a:ext cx="223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9C5C5"/>
                </a:solidFill>
                <a:latin typeface="Cambria"/>
                <a:cs typeface="Cambria"/>
              </a:rPr>
              <a:t>1.</a:t>
            </a:r>
            <a:r>
              <a:rPr sz="1800" b="1" spc="-4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z="1800" b="1" spc="-2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776" y="417576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09288" y="417576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02752" y="417576"/>
            <a:ext cx="3697604" cy="5651500"/>
          </a:xfrm>
          <a:custGeom>
            <a:avLst/>
            <a:gdLst/>
            <a:ahLst/>
            <a:cxnLst/>
            <a:rect l="l" t="t" r="r" b="b"/>
            <a:pathLst>
              <a:path w="3697604" h="5651500">
                <a:moveTo>
                  <a:pt x="3697224" y="0"/>
                </a:moveTo>
                <a:lnTo>
                  <a:pt x="0" y="0"/>
                </a:lnTo>
                <a:lnTo>
                  <a:pt x="0" y="5650992"/>
                </a:lnTo>
                <a:lnTo>
                  <a:pt x="3697224" y="5650992"/>
                </a:lnTo>
                <a:lnTo>
                  <a:pt x="3697224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413256"/>
            <a:ext cx="3943096" cy="56558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7" y="413256"/>
            <a:ext cx="3940047" cy="56558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345" y="436638"/>
            <a:ext cx="3660011" cy="5600676"/>
          </a:xfrm>
          <a:prstGeom prst="rect">
            <a:avLst/>
          </a:prstGeom>
        </p:spPr>
      </p:pic>
      <p:sp>
        <p:nvSpPr>
          <p:cNvPr id="18" name="object 5"/>
          <p:cNvSpPr txBox="1"/>
          <p:nvPr/>
        </p:nvSpPr>
        <p:spPr>
          <a:xfrm>
            <a:off x="311120" y="6097130"/>
            <a:ext cx="11689236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F9C5C5"/>
                </a:solidFill>
                <a:latin typeface="Cambria"/>
                <a:cs typeface="Cambria"/>
              </a:rPr>
              <a:t>Спортивное оборудование зала размещено по периметру помещения, благодаря этому остается максимальное пространство для активной двигательной деятельности, мероприятий  и проведения НОД. Во время проведения НОД дети разного возраста легко могут пользоваться любым спортивным инвентарем и пособиями, расположенными на открытых полках и стеллажах.</a:t>
            </a:r>
            <a:endParaRPr sz="1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5800" y="6236208"/>
            <a:ext cx="3709670" cy="622300"/>
            <a:chOff x="685800" y="6236208"/>
            <a:chExt cx="3709670" cy="622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6568" y="6236208"/>
              <a:ext cx="2121408" cy="4632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" y="6443472"/>
              <a:ext cx="359663" cy="4145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5047" y="6443472"/>
              <a:ext cx="3630167" cy="41452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03554" y="6288735"/>
            <a:ext cx="3451225" cy="478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2960">
              <a:lnSpc>
                <a:spcPts val="1775"/>
              </a:lnSpc>
              <a:spcBef>
                <a:spcPts val="105"/>
              </a:spcBef>
            </a:pPr>
            <a:r>
              <a:rPr sz="1600" dirty="0">
                <a:solidFill>
                  <a:srgbClr val="F9C5C5"/>
                </a:solidFill>
                <a:latin typeface="Cambria"/>
                <a:cs typeface="Cambria"/>
              </a:rPr>
              <a:t>1.6.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 Рабочий</a:t>
            </a:r>
            <a:r>
              <a:rPr sz="1600" spc="-5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600" dirty="0">
              <a:latin typeface="Cambria"/>
              <a:cs typeface="Cambria"/>
            </a:endParaRPr>
          </a:p>
          <a:p>
            <a:pPr marL="12700">
              <a:lnSpc>
                <a:spcPts val="1775"/>
              </a:lnSpc>
            </a:pP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(методическая</a:t>
            </a:r>
            <a:r>
              <a:rPr sz="1600" spc="-5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F9C5C5"/>
                </a:solidFill>
                <a:latin typeface="Cambria"/>
                <a:cs typeface="Cambria"/>
              </a:rPr>
              <a:t>литература</a:t>
            </a:r>
            <a:r>
              <a:rPr sz="1600" spc="-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педагога)</a:t>
            </a:r>
            <a:endParaRPr sz="1600" dirty="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48600" y="6200827"/>
            <a:ext cx="2121535" cy="692150"/>
            <a:chOff x="7848600" y="6166103"/>
            <a:chExt cx="2121535" cy="6921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8600" y="6166103"/>
              <a:ext cx="2121407" cy="46329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51647" y="6409942"/>
              <a:ext cx="2081783" cy="44805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966964" y="6218326"/>
            <a:ext cx="1830070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solidFill>
                  <a:srgbClr val="F9C5C5"/>
                </a:solidFill>
                <a:latin typeface="Cambria"/>
                <a:cs typeface="Cambria"/>
              </a:rPr>
              <a:t>1.7.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 Рабочий</a:t>
            </a:r>
            <a:r>
              <a:rPr sz="1600" spc="-5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  <a:endParaRPr sz="1600">
              <a:latin typeface="Cambria"/>
              <a:cs typeface="Cambria"/>
            </a:endParaRPr>
          </a:p>
          <a:p>
            <a:pPr marL="15240">
              <a:lnSpc>
                <a:spcPct val="100000"/>
              </a:lnSpc>
            </a:pPr>
            <a:r>
              <a:rPr sz="1600" dirty="0">
                <a:solidFill>
                  <a:srgbClr val="F9C5C5"/>
                </a:solidFill>
                <a:latin typeface="Cambria"/>
                <a:cs typeface="Cambria"/>
              </a:rPr>
              <a:t>(ИКТ</a:t>
            </a:r>
            <a:r>
              <a:rPr sz="1600" spc="-4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F9C5C5"/>
                </a:solidFill>
                <a:latin typeface="Cambria"/>
                <a:cs typeface="Cambria"/>
              </a:rPr>
              <a:t>для</a:t>
            </a:r>
            <a:r>
              <a:rPr sz="1600" spc="5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F9C5C5"/>
                </a:solidFill>
                <a:latin typeface="Cambria"/>
                <a:cs typeface="Cambria"/>
              </a:rPr>
              <a:t>педагога)</a:t>
            </a:r>
            <a:endParaRPr sz="1600">
              <a:latin typeface="Cambria"/>
              <a:cs typeface="Cambri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85488" y="0"/>
            <a:ext cx="2517648" cy="51511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2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9C5C5"/>
                </a:solidFill>
                <a:latin typeface="Cambria"/>
                <a:cs typeface="Cambria"/>
              </a:rPr>
              <a:t>1.</a:t>
            </a:r>
            <a:r>
              <a:rPr spc="-4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pc="-25" dirty="0">
                <a:solidFill>
                  <a:srgbClr val="F9C5C5"/>
                </a:solidFill>
                <a:latin typeface="Cambria"/>
                <a:cs typeface="Cambria"/>
              </a:rPr>
              <a:t>РАБОЧИЙ</a:t>
            </a:r>
            <a:r>
              <a:rPr spc="-20" dirty="0">
                <a:solidFill>
                  <a:srgbClr val="F9C5C5"/>
                </a:solidFill>
                <a:latin typeface="Cambria"/>
                <a:cs typeface="Cambria"/>
              </a:rPr>
              <a:t> </a:t>
            </a:r>
            <a:r>
              <a:rPr spc="-10" dirty="0">
                <a:solidFill>
                  <a:srgbClr val="F9C5C5"/>
                </a:solidFill>
                <a:latin typeface="Cambria"/>
                <a:cs typeface="Cambria"/>
              </a:rPr>
              <a:t>СЕКТОР</a:t>
            </a:r>
          </a:p>
        </p:txBody>
      </p:sp>
      <p:sp>
        <p:nvSpPr>
          <p:cNvPr id="13" name="object 13"/>
          <p:cNvSpPr/>
          <p:nvPr/>
        </p:nvSpPr>
        <p:spPr>
          <a:xfrm>
            <a:off x="542544" y="472440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39" y="0"/>
                </a:moveTo>
                <a:lnTo>
                  <a:pt x="0" y="0"/>
                </a:lnTo>
                <a:lnTo>
                  <a:pt x="0" y="5638800"/>
                </a:lnTo>
                <a:lnTo>
                  <a:pt x="3977639" y="5638800"/>
                </a:lnTo>
                <a:lnTo>
                  <a:pt x="3977639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91528" y="472440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39" y="0"/>
                </a:moveTo>
                <a:lnTo>
                  <a:pt x="0" y="0"/>
                </a:lnTo>
                <a:lnTo>
                  <a:pt x="0" y="5638800"/>
                </a:lnTo>
                <a:lnTo>
                  <a:pt x="3977639" y="5638800"/>
                </a:lnTo>
                <a:lnTo>
                  <a:pt x="3977639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528" y="472440"/>
            <a:ext cx="3977640" cy="5638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5" y="511225"/>
            <a:ext cx="3977640" cy="55984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7655" y="6138671"/>
            <a:ext cx="1950720" cy="4632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87797" y="6191199"/>
            <a:ext cx="16560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81D357"/>
                </a:solidFill>
                <a:latin typeface="Cambria"/>
                <a:cs typeface="Cambria"/>
              </a:rPr>
              <a:t>Активный</a:t>
            </a:r>
            <a:r>
              <a:rPr sz="1600" spc="-70" dirty="0">
                <a:solidFill>
                  <a:srgbClr val="81D357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81D357"/>
                </a:solidFill>
                <a:latin typeface="Cambria"/>
                <a:cs typeface="Cambria"/>
              </a:rPr>
              <a:t>сектор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57471" y="0"/>
            <a:ext cx="2771140" cy="515620"/>
            <a:chOff x="4157471" y="0"/>
            <a:chExt cx="2771140" cy="5156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7471" y="0"/>
              <a:ext cx="445008" cy="5151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1583" y="0"/>
              <a:ext cx="2636519" cy="51511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289552" y="56768"/>
            <a:ext cx="248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2.</a:t>
            </a:r>
            <a:r>
              <a:rPr sz="1800" b="1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АКТИВНЫЙ</a:t>
            </a:r>
            <a:r>
              <a:rPr sz="1800" b="1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82567" y="417576"/>
            <a:ext cx="3977640" cy="5638800"/>
          </a:xfrm>
          <a:custGeom>
            <a:avLst/>
            <a:gdLst/>
            <a:ahLst/>
            <a:cxnLst/>
            <a:rect l="l" t="t" r="r" b="b"/>
            <a:pathLst>
              <a:path w="3977640" h="5638800">
                <a:moveTo>
                  <a:pt x="3977640" y="0"/>
                </a:moveTo>
                <a:lnTo>
                  <a:pt x="0" y="0"/>
                </a:lnTo>
                <a:lnTo>
                  <a:pt x="0" y="5638800"/>
                </a:lnTo>
                <a:lnTo>
                  <a:pt x="3977640" y="5638800"/>
                </a:lnTo>
                <a:lnTo>
                  <a:pt x="397764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67" y="356488"/>
            <a:ext cx="3977640" cy="57821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87240" y="216408"/>
            <a:ext cx="2771140" cy="515620"/>
            <a:chOff x="4587240" y="216408"/>
            <a:chExt cx="2771140" cy="515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240" y="216408"/>
              <a:ext cx="445008" cy="5151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1352" y="216408"/>
              <a:ext cx="2636520" cy="51511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721733" y="273558"/>
            <a:ext cx="248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2.</a:t>
            </a:r>
            <a:r>
              <a:rPr sz="1800" b="1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АКТИВНЫЙ</a:t>
            </a:r>
            <a:r>
              <a:rPr sz="1800" b="1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29383" y="5849111"/>
            <a:ext cx="1911350" cy="463550"/>
            <a:chOff x="1929383" y="5849111"/>
            <a:chExt cx="1911350" cy="4635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9383" y="5849111"/>
              <a:ext cx="1283208" cy="46329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2175" y="5849111"/>
              <a:ext cx="908303" cy="46329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8635" y="5920952"/>
            <a:ext cx="5105400" cy="5187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Оборудование для сенсорного развития детей и профилактики плоскостопия </a:t>
            </a:r>
            <a:endParaRPr sz="1600" dirty="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888223" y="5849111"/>
            <a:ext cx="1948180" cy="463550"/>
            <a:chOff x="7888223" y="5849111"/>
            <a:chExt cx="1948180" cy="46355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88223" y="5849111"/>
              <a:ext cx="1283207" cy="4632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91015" y="5849111"/>
              <a:ext cx="944879" cy="46329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908038" y="5950915"/>
            <a:ext cx="43434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err="1" smtClean="0">
                <a:solidFill>
                  <a:srgbClr val="81D357"/>
                </a:solidFill>
                <a:latin typeface="Cambria"/>
                <a:cs typeface="Cambria"/>
              </a:rPr>
              <a:t>Степплатформы</a:t>
            </a: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, </a:t>
            </a:r>
            <a:r>
              <a:rPr lang="ru-RU" sz="1600" dirty="0" err="1" smtClean="0">
                <a:solidFill>
                  <a:srgbClr val="81D357"/>
                </a:solidFill>
                <a:latin typeface="Cambria"/>
                <a:cs typeface="Cambria"/>
              </a:rPr>
              <a:t>фитболы</a:t>
            </a: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, мягкие модули</a:t>
            </a:r>
            <a:endParaRPr sz="1600" dirty="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242" y="688113"/>
            <a:ext cx="12189460" cy="4980940"/>
          </a:xfrm>
          <a:custGeom>
            <a:avLst/>
            <a:gdLst/>
            <a:ahLst/>
            <a:cxnLst/>
            <a:rect l="l" t="t" r="r" b="b"/>
            <a:pathLst>
              <a:path w="12189460" h="4980940">
                <a:moveTo>
                  <a:pt x="6035040" y="0"/>
                </a:moveTo>
                <a:lnTo>
                  <a:pt x="0" y="0"/>
                </a:lnTo>
                <a:lnTo>
                  <a:pt x="0" y="4980432"/>
                </a:lnTo>
                <a:lnTo>
                  <a:pt x="6035040" y="4980432"/>
                </a:lnTo>
                <a:lnTo>
                  <a:pt x="6035040" y="0"/>
                </a:lnTo>
                <a:close/>
              </a:path>
              <a:path w="12189460" h="4980940">
                <a:moveTo>
                  <a:pt x="12188952" y="0"/>
                </a:moveTo>
                <a:lnTo>
                  <a:pt x="6153912" y="0"/>
                </a:lnTo>
                <a:lnTo>
                  <a:pt x="6153912" y="4980432"/>
                </a:lnTo>
                <a:lnTo>
                  <a:pt x="12188952" y="4980432"/>
                </a:lnTo>
                <a:lnTo>
                  <a:pt x="12188952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876" y="625806"/>
            <a:ext cx="5919724" cy="50432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2" y="675386"/>
            <a:ext cx="6071634" cy="50334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8127" y="6208776"/>
            <a:ext cx="1947672" cy="46329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00200" y="6213119"/>
            <a:ext cx="343204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Атрибуты для подвижных игр гендерной направленности  </a:t>
            </a:r>
            <a:endParaRPr sz="1600" dirty="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38743" y="6123432"/>
            <a:ext cx="1911350" cy="463550"/>
            <a:chOff x="8238743" y="6123432"/>
            <a:chExt cx="1911350" cy="4635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38743" y="6123432"/>
              <a:ext cx="1283207" cy="4632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1535" y="6123432"/>
              <a:ext cx="908303" cy="46329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24050" y="6205288"/>
            <a:ext cx="297179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81D357"/>
                </a:solidFill>
                <a:latin typeface="Cambria"/>
                <a:cs typeface="Cambria"/>
              </a:rPr>
              <a:t>Набор для игры в пионербол</a:t>
            </a:r>
            <a:endParaRPr sz="1600" dirty="0">
              <a:latin typeface="Cambria"/>
              <a:cs typeface="Cambr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87240" y="0"/>
            <a:ext cx="2771140" cy="515620"/>
            <a:chOff x="4587240" y="0"/>
            <a:chExt cx="2771140" cy="5156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240" y="0"/>
              <a:ext cx="445008" cy="5151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1352" y="0"/>
              <a:ext cx="2636520" cy="51511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21733" y="56768"/>
            <a:ext cx="248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2.</a:t>
            </a:r>
            <a:r>
              <a:rPr sz="1800" b="1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AF50"/>
                </a:solidFill>
                <a:latin typeface="Cambria"/>
                <a:cs typeface="Cambria"/>
              </a:rPr>
              <a:t>АКТИВНЫЙ</a:t>
            </a:r>
            <a:r>
              <a:rPr sz="1800" b="1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Cambria"/>
                <a:cs typeface="Cambria"/>
              </a:rPr>
              <a:t>СЕКТОР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81328" y="478535"/>
            <a:ext cx="9528175" cy="5669280"/>
          </a:xfrm>
          <a:custGeom>
            <a:avLst/>
            <a:gdLst/>
            <a:ahLst/>
            <a:cxnLst/>
            <a:rect l="l" t="t" r="r" b="b"/>
            <a:pathLst>
              <a:path w="9528175" h="5669280">
                <a:moveTo>
                  <a:pt x="3977640" y="30480"/>
                </a:moveTo>
                <a:lnTo>
                  <a:pt x="0" y="30480"/>
                </a:lnTo>
                <a:lnTo>
                  <a:pt x="0" y="5669280"/>
                </a:lnTo>
                <a:lnTo>
                  <a:pt x="3977640" y="5669280"/>
                </a:lnTo>
                <a:lnTo>
                  <a:pt x="3977640" y="30480"/>
                </a:lnTo>
                <a:close/>
              </a:path>
              <a:path w="9528175" h="5669280">
                <a:moveTo>
                  <a:pt x="9528035" y="0"/>
                </a:moveTo>
                <a:lnTo>
                  <a:pt x="5550408" y="0"/>
                </a:lnTo>
                <a:lnTo>
                  <a:pt x="5550408" y="5638800"/>
                </a:lnTo>
                <a:lnTo>
                  <a:pt x="9528035" y="5638800"/>
                </a:lnTo>
                <a:lnTo>
                  <a:pt x="9528035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29" y="448866"/>
            <a:ext cx="4005072" cy="56220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399" y="448866"/>
            <a:ext cx="3999103" cy="56220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456</Words>
  <Application>Microsoft Office PowerPoint</Application>
  <PresentationFormat>Произвольный</PresentationFormat>
  <Paragraphs>73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2024-2025 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1. РАБОЧИЙ 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Организация среды для диалога с родителями</vt:lpstr>
      <vt:lpstr>4. Организация среды для диалога с воспитателями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2024-2025  учебный год</dc:title>
  <dc:creator>Asus</dc:creator>
  <cp:lastModifiedBy>Елена Валентиновна</cp:lastModifiedBy>
  <cp:revision>32</cp:revision>
  <dcterms:created xsi:type="dcterms:W3CDTF">2025-01-30T09:18:50Z</dcterms:created>
  <dcterms:modified xsi:type="dcterms:W3CDTF">2025-02-06T07:12:29Z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2025-01-30T00:00:00Z</vt:filetime>
  </property>
  <property fmtid="{D5CDD505-2E9C-101B-9397-08002B2CF9AE}" pid="5" name="Producer">
    <vt:lpwstr>Microsoft® PowerPoint® 2013</vt:lpwstr>
  </property>
</Properties>
</file>