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22"/>
  </p:notesMasterIdLst>
  <p:handoutMasterIdLst>
    <p:handoutMasterId r:id="rId23"/>
  </p:handoutMasterIdLst>
  <p:sldIdLst>
    <p:sldId id="265" r:id="rId3"/>
    <p:sldId id="283" r:id="rId4"/>
    <p:sldId id="284" r:id="rId5"/>
    <p:sldId id="285" r:id="rId6"/>
    <p:sldId id="286" r:id="rId7"/>
    <p:sldId id="287" r:id="rId8"/>
    <p:sldId id="288" r:id="rId9"/>
    <p:sldId id="290" r:id="rId10"/>
    <p:sldId id="291" r:id="rId11"/>
    <p:sldId id="292" r:id="rId12"/>
    <p:sldId id="293" r:id="rId13"/>
    <p:sldId id="298" r:id="rId14"/>
    <p:sldId id="301" r:id="rId15"/>
    <p:sldId id="256" r:id="rId16"/>
    <p:sldId id="299" r:id="rId17"/>
    <p:sldId id="300" r:id="rId18"/>
    <p:sldId id="295" r:id="rId19"/>
    <p:sldId id="296" r:id="rId20"/>
    <p:sldId id="297" r:id="rId21"/>
  </p:sldIdLst>
  <p:sldSz cx="12188825" cy="6858000"/>
  <p:notesSz cx="9309100" cy="7023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2912EAC1-7E8C-401B-A66B-3B4E486022B7}">
          <p14:sldIdLst>
            <p14:sldId id="265"/>
            <p14:sldId id="283"/>
            <p14:sldId id="284"/>
            <p14:sldId id="285"/>
            <p14:sldId id="286"/>
            <p14:sldId id="287"/>
            <p14:sldId id="288"/>
            <p14:sldId id="290"/>
            <p14:sldId id="291"/>
            <p14:sldId id="292"/>
            <p14:sldId id="293"/>
            <p14:sldId id="298"/>
            <p14:sldId id="301"/>
          </p14:sldIdLst>
        </p14:section>
        <p14:section name="Раздел без заголовка" id="{EFDDF50C-AD5A-4B1F-98F3-724910AB5C93}">
          <p14:sldIdLst>
            <p14:sldId id="256"/>
            <p14:sldId id="299"/>
            <p14:sldId id="300"/>
            <p14:sldId id="295"/>
            <p14:sldId id="296"/>
            <p14:sldId id="297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orient="horz" pos="3936">
          <p15:clr>
            <a:srgbClr val="A4A3A4"/>
          </p15:clr>
        </p15:guide>
        <p15:guide id="3" orient="horz" pos="1152">
          <p15:clr>
            <a:srgbClr val="A4A3A4"/>
          </p15:clr>
        </p15:guide>
        <p15:guide id="4" orient="horz" pos="2544">
          <p15:clr>
            <a:srgbClr val="A4A3A4"/>
          </p15:clr>
        </p15:guide>
        <p15:guide id="5" orient="horz" pos="1008">
          <p15:clr>
            <a:srgbClr val="A4A3A4"/>
          </p15:clr>
        </p15:guide>
        <p15:guide id="6" orient="horz" pos="384">
          <p15:clr>
            <a:srgbClr val="A4A3A4"/>
          </p15:clr>
        </p15:guide>
        <p15:guide id="7" orient="horz" pos="3312">
          <p15:clr>
            <a:srgbClr val="A4A3A4"/>
          </p15:clr>
        </p15:guide>
        <p15:guide id="8" pos="3839">
          <p15:clr>
            <a:srgbClr val="A4A3A4"/>
          </p15:clr>
        </p15:guide>
        <p15:guide id="9" pos="959">
          <p15:clr>
            <a:srgbClr val="A4A3A4"/>
          </p15:clr>
        </p15:guide>
        <p15:guide id="10" pos="6719">
          <p15:clr>
            <a:srgbClr val="A4A3A4"/>
          </p15:clr>
        </p15:guide>
        <p15:guide id="11" pos="527">
          <p15:clr>
            <a:srgbClr val="A4A3A4"/>
          </p15:clr>
        </p15:guide>
        <p15:guide id="12" pos="7151">
          <p15:clr>
            <a:srgbClr val="A4A3A4"/>
          </p15:clr>
        </p15:guide>
        <p15:guide id="13" pos="4127">
          <p15:clr>
            <a:srgbClr val="A4A3A4"/>
          </p15:clr>
        </p15:guide>
        <p15:guide id="14" pos="4415">
          <p15:clr>
            <a:srgbClr val="A4A3A4"/>
          </p15:clr>
        </p15:guide>
        <p15:guide id="15" pos="2687">
          <p15:clr>
            <a:srgbClr val="A4A3A4"/>
          </p15:clr>
        </p15:guide>
        <p15:guide id="16" pos="383">
          <p15:clr>
            <a:srgbClr val="A4A3A4"/>
          </p15:clr>
        </p15:guide>
        <p15:guide id="17" pos="7295">
          <p15:clr>
            <a:srgbClr val="A4A3A4"/>
          </p15:clr>
        </p15:guide>
        <p15:guide id="18" pos="5327">
          <p15:clr>
            <a:srgbClr val="A4A3A4"/>
          </p15:clr>
        </p15:guide>
        <p15:guide id="19" pos="381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212">
          <p15:clr>
            <a:srgbClr val="A4A3A4"/>
          </p15:clr>
        </p15:guide>
        <p15:guide id="2" pos="293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6029" autoAdjust="0"/>
    <p:restoredTop sz="94629" autoAdjust="0"/>
  </p:normalViewPr>
  <p:slideViewPr>
    <p:cSldViewPr showGuides="1">
      <p:cViewPr varScale="1">
        <p:scale>
          <a:sx n="73" d="100"/>
          <a:sy n="73" d="100"/>
        </p:scale>
        <p:origin x="-582" y="-102"/>
      </p:cViewPr>
      <p:guideLst>
        <p:guide orient="horz" pos="2160"/>
        <p:guide orient="horz" pos="3936"/>
        <p:guide orient="horz" pos="1152"/>
        <p:guide orient="horz" pos="2544"/>
        <p:guide orient="horz" pos="1008"/>
        <p:guide orient="horz" pos="384"/>
        <p:guide orient="horz" pos="3312"/>
        <p:guide pos="3839"/>
        <p:guide pos="959"/>
        <p:guide pos="6719"/>
        <p:guide pos="527"/>
        <p:guide pos="7151"/>
        <p:guide pos="4127"/>
        <p:guide pos="4415"/>
        <p:guide pos="268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1734" y="72"/>
      </p:cViewPr>
      <p:guideLst>
        <p:guide orient="horz" pos="2212"/>
        <p:guide pos="2932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273003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739FF845-BB4A-479D-8C06-522C1DBAB2F9}" type="datetimeFigureOut">
              <a:rPr lang="ru-RU"/>
              <a:pPr/>
              <a:t>20.03.2025</a:t>
            </a:fld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273003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C4FD142E-5B44-489E-8F73-9E67242E680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19612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273003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3ABD2D7A-D230-4F91-BD59-0A39C2703BA8}" type="datetimeFigureOut">
              <a:rPr lang="ru-RU"/>
              <a:pPr/>
              <a:t>20.03.2025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14575" y="527050"/>
            <a:ext cx="4679950" cy="26336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30910" y="3335972"/>
            <a:ext cx="7447280" cy="3160395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/>
              <a:t>Образец текста</a:t>
            </a:r>
          </a:p>
          <a:p>
            <a:pPr lvl="1"/>
            <a:r>
              <a:rPr/>
              <a:t>Второй уровень</a:t>
            </a:r>
          </a:p>
          <a:p>
            <a:pPr lvl="2"/>
            <a:r>
              <a:rPr/>
              <a:t>Третий уровень</a:t>
            </a:r>
          </a:p>
          <a:p>
            <a:pPr lvl="3"/>
            <a:r>
              <a:rPr/>
              <a:t>Четвертый уровень</a:t>
            </a:r>
          </a:p>
          <a:p>
            <a:pPr lvl="4"/>
            <a:r>
              <a:rPr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273003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F93199CD-3E1B-4AE6-990F-76F925F5EA9F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427657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pPr algn="r" defTabSz="914400">
                <a:buNone/>
              </a:pPr>
              <a:t>1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7581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73150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07503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81912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54786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pPr algn="r" defTabSz="914400">
                <a:buNone/>
              </a:pPr>
              <a:t>14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374977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96034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392185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38481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93668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522374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228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75896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58743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07267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89202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87953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9950" cy="26336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2CC701-D80A-463B-8415-A85485312088}" type="slidenum">
              <a:rPr lang="en-US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12345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80892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2414" y="1600201"/>
            <a:ext cx="9144000" cy="2971799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2412" y="4724400"/>
            <a:ext cx="9144001" cy="990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400" cap="none" baseline="0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20.03.2025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949990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ра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6153785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20.03.2025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670662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вертикаль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20.03.2025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0935425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ле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63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352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4352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4109756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20.03.2025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714154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пра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20.03.2025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3768853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13212" y="609600"/>
            <a:ext cx="80756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0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20.03.2025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792116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альтернати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80756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20.03.2025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2182084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" y="609600"/>
            <a:ext cx="8075611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20.03.2025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9008427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альтернати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13214" y="609600"/>
            <a:ext cx="8075611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0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0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20.03.2025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3485590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ять изображен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9" name="Рисунок 2"/>
          <p:cNvSpPr>
            <a:spLocks noGrp="1"/>
          </p:cNvSpPr>
          <p:nvPr>
            <p:ph type="pic" idx="14"/>
          </p:nvPr>
        </p:nvSpPr>
        <p:spPr>
          <a:xfrm>
            <a:off x="0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20.03.2025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9166623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дно изображ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-64" y="609600"/>
            <a:ext cx="12188952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20.03.2025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7357850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Вертикальное изображение титульного слайд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/>
          <p:cNvSpPr>
            <a:spLocks noGrp="1"/>
          </p:cNvSpPr>
          <p:nvPr>
            <p:ph type="pic" sz="quarter" idx="10"/>
          </p:nvPr>
        </p:nvSpPr>
        <p:spPr>
          <a:xfrm>
            <a:off x="0" y="609600"/>
            <a:ext cx="70088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7237411" y="1600200"/>
            <a:ext cx="4343402" cy="3733800"/>
          </a:xfrm>
        </p:spPr>
        <p:txBody>
          <a:bodyPr anchor="t">
            <a:normAutofit/>
          </a:bodyPr>
          <a:lstStyle>
            <a:lvl1pPr>
              <a:lnSpc>
                <a:spcPct val="85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ru-RU" noProof="0" dirty="0" smtClean="0"/>
              <a:t>Щелкните, чтобы ввести имя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37411" y="5562600"/>
            <a:ext cx="4343401" cy="762000"/>
          </a:xfrm>
        </p:spPr>
        <p:txBody>
          <a:bodyPr anchor="b">
            <a:norm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800" cap="none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1" hasCustomPrompt="1"/>
          </p:nvPr>
        </p:nvSpPr>
        <p:spPr>
          <a:xfrm>
            <a:off x="7237411" y="533400"/>
            <a:ext cx="4343402" cy="838200"/>
          </a:xfrm>
        </p:spPr>
        <p:txBody>
          <a:bodyPr anchor="ctr">
            <a:no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4800" b="0" baseline="0">
                <a:solidFill>
                  <a:schemeClr val="accent2"/>
                </a:solidFill>
              </a:defRPr>
            </a:lvl1pPr>
            <a:lvl2pPr marL="0" indent="0" algn="r">
              <a:buNone/>
              <a:defRPr sz="5400" b="0" baseline="0">
                <a:solidFill>
                  <a:schemeClr val="bg1"/>
                </a:solidFill>
              </a:defRPr>
            </a:lvl2pPr>
            <a:lvl3pPr marL="0" indent="0" algn="r">
              <a:buNone/>
              <a:defRPr sz="5400" b="0" baseline="0">
                <a:solidFill>
                  <a:schemeClr val="bg1"/>
                </a:solidFill>
              </a:defRPr>
            </a:lvl3pPr>
            <a:lvl4pPr marL="0" indent="0" algn="r">
              <a:buNone/>
              <a:defRPr sz="5400" b="0" baseline="0">
                <a:solidFill>
                  <a:schemeClr val="bg1"/>
                </a:solidFill>
              </a:defRPr>
            </a:lvl4pPr>
            <a:lvl5pPr marL="0" indent="0" algn="r">
              <a:buNone/>
              <a:defRPr sz="5400" b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ru-RU" noProof="0" dirty="0" smtClean="0"/>
              <a:t>Год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20.03.2025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2872671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20.03.2025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7382540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4" y="2514600"/>
            <a:ext cx="9144000" cy="2895600"/>
          </a:xfrm>
        </p:spPr>
        <p:txBody>
          <a:bodyPr anchor="b">
            <a:normAutofit/>
          </a:bodyPr>
          <a:lstStyle>
            <a:lvl1pPr algn="l">
              <a:defRPr sz="4800" b="0" cap="none" baseline="0"/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3" y="1257300"/>
            <a:ext cx="9144000" cy="1143000"/>
          </a:xfrm>
        </p:spPr>
        <p:txBody>
          <a:bodyPr anchor="t">
            <a:norm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400" cap="none" baseline="0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20.03.2025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7618133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144002" cy="1219200"/>
          </a:xfrm>
        </p:spPr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22412" y="1828800"/>
            <a:ext cx="4419599" cy="4419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46814" y="1828800"/>
            <a:ext cx="4419600" cy="4419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20.03.2025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8253407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144002" cy="1219200"/>
          </a:xfrm>
        </p:spPr>
        <p:txBody>
          <a:bodyPr/>
          <a:lstStyle>
            <a:lvl1pPr>
              <a:defRPr/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2" y="1828800"/>
            <a:ext cx="4416552" cy="838200"/>
          </a:xfrm>
        </p:spPr>
        <p:txBody>
          <a:bodyPr anchor="ctr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400" b="0" cap="none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22412" y="2743200"/>
            <a:ext cx="4416552" cy="35052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49862" y="1828800"/>
            <a:ext cx="4416552" cy="838200"/>
          </a:xfrm>
        </p:spPr>
        <p:txBody>
          <a:bodyPr anchor="ctr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400" b="0" cap="none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49862" y="2743200"/>
            <a:ext cx="4416552" cy="35052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20.03.2025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42084195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20.03.2025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6266314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20.03.2025</a:t>
            </a:fld>
            <a:endParaRPr lang="ru-RU" noProof="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6075401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51613" y="762000"/>
            <a:ext cx="5029200" cy="2667000"/>
          </a:xfrm>
        </p:spPr>
        <p:txBody>
          <a:bodyPr anchor="b">
            <a:noAutofit/>
          </a:bodyPr>
          <a:lstStyle>
            <a:lvl1pPr algn="l">
              <a:lnSpc>
                <a:spcPct val="85000"/>
              </a:lnSpc>
              <a:defRPr sz="3200" b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4795" y="609600"/>
            <a:ext cx="5473580" cy="5638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 baseline="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51613" y="3581400"/>
            <a:ext cx="5029200" cy="24384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20.03.2025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544981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-64" y="609600"/>
            <a:ext cx="604653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51614" y="762000"/>
            <a:ext cx="5029200" cy="26670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51614" y="3581400"/>
            <a:ext cx="5029200" cy="24384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20.03.2025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249172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20.03.2025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4600953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2412" y="609600"/>
            <a:ext cx="1524001" cy="5638800"/>
          </a:xfrm>
        </p:spPr>
        <p:txBody>
          <a:bodyPr vert="eaVert"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2412" y="609600"/>
            <a:ext cx="7391399" cy="5638800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20.03.2025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40790354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Левое изображение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8075612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5661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5661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20.03.2025</a:t>
            </a:fld>
            <a:endParaRPr lang="ru-RU" noProof="0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332594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равое изображение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13213" y="609600"/>
            <a:ext cx="8075612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20.03.2025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38202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Четыре ле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63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352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4352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4109756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63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4109756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20.03.2025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0716460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Четыре пра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05592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20.03.2025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3993763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Шесть изображен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9" name="Рисунок 2"/>
          <p:cNvSpPr>
            <a:spLocks noGrp="1"/>
          </p:cNvSpPr>
          <p:nvPr>
            <p:ph type="pic" idx="14"/>
          </p:nvPr>
        </p:nvSpPr>
        <p:spPr>
          <a:xfrm>
            <a:off x="0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05592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20.03.2025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4158735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Левое изображение с цита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-1" y="608076"/>
            <a:ext cx="6035040" cy="5641848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51613" y="1828800"/>
            <a:ext cx="5029200" cy="4038600"/>
          </a:xfrm>
        </p:spPr>
        <p:txBody>
          <a:bodyPr anchor="ctr">
            <a:normAutofit/>
          </a:bodyPr>
          <a:lstStyle>
            <a:lvl1pPr marL="128016" indent="-128016">
              <a:lnSpc>
                <a:spcPct val="110000"/>
              </a:lnSpc>
              <a:spcBef>
                <a:spcPts val="1800"/>
              </a:spcBef>
              <a:buNone/>
              <a:defRPr sz="2800" i="1">
                <a:solidFill>
                  <a:schemeClr val="accent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20.03.2025</a:t>
            </a:fld>
            <a:endParaRPr lang="ru-RU" noProof="0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13877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равое изображение с цита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153785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013" y="1828800"/>
            <a:ext cx="5029200" cy="4038600"/>
          </a:xfrm>
        </p:spPr>
        <p:txBody>
          <a:bodyPr anchor="ctr">
            <a:normAutofit/>
          </a:bodyPr>
          <a:lstStyle>
            <a:lvl1pPr marL="128016" indent="-128016">
              <a:lnSpc>
                <a:spcPct val="110000"/>
              </a:lnSpc>
              <a:spcBef>
                <a:spcPts val="1800"/>
              </a:spcBef>
              <a:buNone/>
              <a:defRPr sz="2800" i="1">
                <a:solidFill>
                  <a:schemeClr val="accent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20.03.2025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620990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2" y="381000"/>
            <a:ext cx="91440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noProof="0" dirty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2" y="1828800"/>
            <a:ext cx="9144002" cy="441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  <a:p>
            <a:pPr lvl="3"/>
            <a:r>
              <a:rPr lang="ru-RU" noProof="0" dirty="0" smtClean="0"/>
              <a:t>Четвертый уровень</a:t>
            </a:r>
          </a:p>
          <a:p>
            <a:pPr lvl="4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770812" y="6400800"/>
            <a:ext cx="154865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41C87-7AD9-4845-A077-840E4A0F3F06}" type="datetimeFigureOut">
              <a:rPr lang="ru-RU" noProof="0" smtClean="0"/>
              <a:pPr/>
              <a:t>20.03.2025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522412" y="6400800"/>
            <a:ext cx="5954834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599612" y="6400800"/>
            <a:ext cx="1066802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4030599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8" r:id="rId3"/>
    <p:sldLayoutId id="2147483669" r:id="rId4"/>
    <p:sldLayoutId id="2147483670" r:id="rId5"/>
    <p:sldLayoutId id="2147483663" r:id="rId6"/>
    <p:sldLayoutId id="2147483667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65" r:id="rId14"/>
    <p:sldLayoutId id="2147483677" r:id="rId15"/>
    <p:sldLayoutId id="2147483664" r:id="rId16"/>
    <p:sldLayoutId id="2147483678" r:id="rId17"/>
    <p:sldLayoutId id="2147483679" r:id="rId18"/>
    <p:sldLayoutId id="2147483662" r:id="rId19"/>
    <p:sldLayoutId id="2147483650" r:id="rId20"/>
    <p:sldLayoutId id="2147483651" r:id="rId21"/>
    <p:sldLayoutId id="2147483652" r:id="rId22"/>
    <p:sldLayoutId id="2147483653" r:id="rId23"/>
    <p:sldLayoutId id="2147483654" r:id="rId24"/>
    <p:sldLayoutId id="2147483655" r:id="rId25"/>
    <p:sldLayoutId id="2147483656" r:id="rId26"/>
    <p:sldLayoutId id="2147483657" r:id="rId27"/>
    <p:sldLayoutId id="2147483658" r:id="rId28"/>
    <p:sldLayoutId id="2147483659" r:id="rId29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SzPct val="80000"/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75488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04088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950976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79576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426464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655064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901952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710036" y="2564904"/>
            <a:ext cx="6552728" cy="1872208"/>
          </a:xfrm>
        </p:spPr>
        <p:txBody>
          <a:bodyPr>
            <a:noAutofit/>
          </a:bodyPr>
          <a:lstStyle/>
          <a:p>
            <a:pPr algn="ctr" defTabSz="914400">
              <a:lnSpc>
                <a:spcPct val="85000"/>
              </a:lnSpc>
              <a:spcBef>
                <a:spcPts val="0"/>
              </a:spcBef>
              <a:buNone/>
            </a:pPr>
            <a:r>
              <a:rPr lang="ru-RU" sz="4800" b="0" i="0" dirty="0" smtClean="0">
                <a:solidFill>
                  <a:schemeClr val="tx1"/>
                </a:solidFill>
                <a:latin typeface="Cambria"/>
              </a:rPr>
              <a:t>Старшая  группа</a:t>
            </a:r>
            <a:r>
              <a:rPr lang="ru-RU" sz="4400" dirty="0">
                <a:latin typeface="Cambria"/>
              </a:rPr>
              <a:t>.</a:t>
            </a:r>
            <a:r>
              <a:rPr lang="ru-RU" sz="4400" b="0" i="0" dirty="0" smtClean="0">
                <a:solidFill>
                  <a:schemeClr val="tx1"/>
                </a:solidFill>
                <a:latin typeface="Cambria"/>
              </a:rPr>
              <a:t/>
            </a:r>
            <a:br>
              <a:rPr lang="ru-RU" sz="4400" b="0" i="0" dirty="0" smtClean="0">
                <a:solidFill>
                  <a:schemeClr val="tx1"/>
                </a:solidFill>
                <a:latin typeface="Cambria"/>
              </a:rPr>
            </a:br>
            <a:r>
              <a:rPr lang="ru-RU" sz="4400" b="0" i="0" dirty="0" smtClean="0">
                <a:solidFill>
                  <a:schemeClr val="tx1"/>
                </a:solidFill>
                <a:latin typeface="Cambria"/>
              </a:rPr>
              <a:t>Тема «Золотые странички осени»</a:t>
            </a:r>
            <a:r>
              <a:rPr lang="ru-RU" sz="4400" dirty="0">
                <a:latin typeface="Cambria"/>
              </a:rPr>
              <a:t/>
            </a:r>
            <a:br>
              <a:rPr lang="ru-RU" sz="4400" dirty="0">
                <a:latin typeface="Cambria"/>
              </a:rPr>
            </a:br>
            <a:endParaRPr lang="ru-RU" sz="4400" b="0" i="0" dirty="0">
              <a:solidFill>
                <a:schemeClr val="tx1"/>
              </a:solidFill>
              <a:latin typeface="Cambria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5590356" y="4365104"/>
            <a:ext cx="6215609" cy="1944216"/>
          </a:xfrm>
        </p:spPr>
        <p:txBody>
          <a:bodyPr>
            <a:normAutofit fontScale="92500" lnSpcReduction="10000"/>
          </a:bodyPr>
          <a:lstStyle/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endParaRPr lang="ru-RU" sz="2100" b="1" dirty="0" smtClean="0"/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endParaRPr lang="ru-RU" sz="2100" b="1" dirty="0"/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100" b="1" dirty="0" smtClean="0"/>
              <a:t>Пешкова Юлия Ивановна, воспитатель высшей кв.к., частное дошкольное образовательное учреждение «РЖД детский сад № 25» , </a:t>
            </a:r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100" b="1" dirty="0" smtClean="0"/>
              <a:t>город Лиски, </a:t>
            </a:r>
            <a:r>
              <a:rPr lang="ru-RU" sz="2100" b="1" dirty="0" err="1" smtClean="0"/>
              <a:t>Лискинский</a:t>
            </a:r>
            <a:r>
              <a:rPr lang="ru-RU" sz="2100" b="1" dirty="0" smtClean="0"/>
              <a:t> район</a:t>
            </a:r>
            <a:endParaRPr lang="ru-RU" sz="1800" b="0" i="0" baseline="0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1"/>
          </p:nvPr>
        </p:nvSpPr>
        <p:spPr>
          <a:xfrm>
            <a:off x="3022578" y="642918"/>
            <a:ext cx="6336704" cy="838200"/>
          </a:xfrm>
        </p:spPr>
        <p:txBody>
          <a:bodyPr/>
          <a:lstStyle/>
          <a:p>
            <a:pPr marL="0" indent="0" algn="ctr" defTabSz="914400">
              <a:lnSpc>
                <a:spcPct val="85000"/>
              </a:lnSpc>
              <a:spcBef>
                <a:spcPts val="1800"/>
              </a:spcBef>
              <a:buNone/>
            </a:pPr>
            <a:r>
              <a:rPr lang="ru-RU" sz="3600" b="0" i="0" baseline="0" dirty="0" smtClean="0">
                <a:solidFill>
                  <a:srgbClr val="1E83DE"/>
                </a:solidFill>
                <a:latin typeface="Cambria"/>
                <a:ea typeface="+mn-ea"/>
                <a:cs typeface="+mn-cs"/>
              </a:rPr>
              <a:t>2023-2024  учебный год</a:t>
            </a:r>
            <a:endParaRPr lang="ru-RU" sz="3600" b="0" i="0" baseline="0" dirty="0">
              <a:solidFill>
                <a:srgbClr val="1E83DE"/>
              </a:solidFill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89201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53852" y="6093296"/>
            <a:ext cx="4671920" cy="378836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двигательной активности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809660" y="6148388"/>
            <a:ext cx="3124200" cy="61244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Уголок «Ряженья»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543" t="16921" r="23543"/>
          <a:stretch/>
        </p:blipFill>
        <p:spPr>
          <a:xfrm>
            <a:off x="333772" y="757575"/>
            <a:ext cx="4482331" cy="5278189"/>
          </a:xfrm>
        </p:spPr>
      </p:pic>
      <p:pic>
        <p:nvPicPr>
          <p:cNvPr id="8" name="Рисунок 7" descr="SAM_6635.JPG"/>
          <p:cNvPicPr>
            <a:picLocks noGrp="1" noChangeAspect="1"/>
          </p:cNvPicPr>
          <p:nvPr>
            <p:ph type="pic" idx="10"/>
          </p:nvPr>
        </p:nvPicPr>
        <p:blipFill>
          <a:blip r:embed="rId4" cstate="print"/>
          <a:srcRect l="2965" r="2965"/>
          <a:stretch>
            <a:fillRect/>
          </a:stretch>
        </p:blipFill>
        <p:spPr>
          <a:xfrm>
            <a:off x="6439632" y="857232"/>
            <a:ext cx="4784758" cy="5286412"/>
          </a:xfrm>
        </p:spPr>
      </p:pic>
    </p:spTree>
    <p:extLst>
      <p:ext uri="{BB962C8B-B14F-4D97-AF65-F5344CB8AC3E}">
        <p14:creationId xmlns:p14="http://schemas.microsoft.com/office/powerpoint/2010/main" xmlns="" val="4025718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3444142" y="5733256"/>
            <a:ext cx="5040560" cy="76470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Центр конструирования</a:t>
            </a:r>
          </a:p>
          <a:p>
            <a:pPr algn="ctr"/>
            <a:r>
              <a:rPr lang="ru-RU" sz="16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Grp="1" noChangeAspect="1"/>
          </p:cNvPicPr>
          <p:nvPr>
            <p:ph type="pic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646" t="9873" r="9646" b="9000"/>
          <a:stretch/>
        </p:blipFill>
        <p:spPr>
          <a:xfrm>
            <a:off x="333375" y="1132764"/>
            <a:ext cx="5702300" cy="4299045"/>
          </a:xfrm>
        </p:spPr>
      </p:pic>
      <p:pic>
        <p:nvPicPr>
          <p:cNvPr id="3" name="Рисунок 2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38428" y="1124744"/>
            <a:ext cx="5715000" cy="4286250"/>
          </a:xfrm>
        </p:spPr>
      </p:pic>
    </p:spTree>
    <p:extLst>
      <p:ext uri="{BB962C8B-B14F-4D97-AF65-F5344CB8AC3E}">
        <p14:creationId xmlns:p14="http://schemas.microsoft.com/office/powerpoint/2010/main" xmlns="" val="10424670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СПОКОЙНЫЙ СЕКТОР</a:t>
            </a:r>
            <a:endParaRPr lang="ru-RU" sz="1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3802298" y="2924944"/>
            <a:ext cx="4671920" cy="50405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книги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4090578" y="6097506"/>
            <a:ext cx="4095360" cy="702264"/>
          </a:xfrm>
          <a:prstGeom prst="rect">
            <a:avLst/>
          </a:prstGeom>
        </p:spPr>
        <p:txBody>
          <a:bodyPr>
            <a:noAutofit/>
          </a:bodyPr>
          <a:lstStyle>
            <a:lvl1pPr marL="223838" indent="-223838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54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40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509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795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264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550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019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buSzTx/>
              <a:buNone/>
            </a:pP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отдыха</a:t>
            </a: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791" b="5791"/>
          <a:stretch>
            <a:fillRect/>
          </a:stretch>
        </p:blipFill>
        <p:spPr>
          <a:xfrm>
            <a:off x="4327525" y="396875"/>
            <a:ext cx="3595688" cy="2384425"/>
          </a:xfrm>
        </p:spPr>
      </p:pic>
      <p:pic>
        <p:nvPicPr>
          <p:cNvPr id="6" name="Рисунок 5"/>
          <p:cNvPicPr>
            <a:picLocks noGrp="1" noChangeAspect="1"/>
          </p:cNvPicPr>
          <p:nvPr>
            <p:ph type="pic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791" b="5791"/>
          <a:stretch>
            <a:fillRect/>
          </a:stretch>
        </p:blipFill>
        <p:spPr>
          <a:xfrm>
            <a:off x="365125" y="396875"/>
            <a:ext cx="3595688" cy="2384425"/>
          </a:xfrm>
        </p:spPr>
      </p:pic>
      <p:pic>
        <p:nvPicPr>
          <p:cNvPr id="21" name="Рисунок 20"/>
          <p:cNvPicPr>
            <a:picLocks noGrp="1" noChangeAspect="1"/>
          </p:cNvPicPr>
          <p:nvPr>
            <p:ph type="pic" idx="13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240" t="13957" r="5710" b="15827"/>
          <a:stretch/>
        </p:blipFill>
        <p:spPr>
          <a:xfrm>
            <a:off x="4548641" y="3682695"/>
            <a:ext cx="3179233" cy="2384425"/>
          </a:xfrm>
        </p:spPr>
      </p:pic>
      <p:pic>
        <p:nvPicPr>
          <p:cNvPr id="23" name="Рисунок 22"/>
          <p:cNvPicPr>
            <a:picLocks noGrp="1" noChangeAspect="1"/>
          </p:cNvPicPr>
          <p:nvPr>
            <p:ph type="pic" idx="13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791" b="5791"/>
          <a:stretch>
            <a:fillRect/>
          </a:stretch>
        </p:blipFill>
        <p:spPr>
          <a:xfrm>
            <a:off x="8218488" y="3732213"/>
            <a:ext cx="3595687" cy="2384425"/>
          </a:xfrm>
        </p:spPr>
      </p:pic>
      <p:pic>
        <p:nvPicPr>
          <p:cNvPr id="14" name="Рисунок 13" descr="SAM_6808.JPG"/>
          <p:cNvPicPr>
            <a:picLocks noGrp="1" noChangeAspect="1"/>
          </p:cNvPicPr>
          <p:nvPr>
            <p:ph type="pic" idx="13"/>
          </p:nvPr>
        </p:nvPicPr>
        <p:blipFill>
          <a:blip r:embed="rId7" cstate="print"/>
          <a:srcRect t="2918" b="2918"/>
          <a:stretch>
            <a:fillRect/>
          </a:stretch>
        </p:blipFill>
        <p:spPr>
          <a:xfrm>
            <a:off x="8523288" y="428625"/>
            <a:ext cx="3236912" cy="2286000"/>
          </a:xfrm>
        </p:spPr>
      </p:pic>
      <p:pic>
        <p:nvPicPr>
          <p:cNvPr id="16" name="Рисунок 15" descr="SAM_6741.JPG"/>
          <p:cNvPicPr>
            <a:picLocks noGrp="1" noChangeAspect="1"/>
          </p:cNvPicPr>
          <p:nvPr>
            <p:ph type="pic" idx="13"/>
          </p:nvPr>
        </p:nvPicPr>
        <p:blipFill>
          <a:blip r:embed="rId8" cstate="print"/>
          <a:srcRect l="1250" r="1250"/>
          <a:stretch>
            <a:fillRect/>
          </a:stretch>
        </p:blipFill>
        <p:spPr>
          <a:xfrm>
            <a:off x="307975" y="3714752"/>
            <a:ext cx="3714750" cy="2357436"/>
          </a:xfrm>
        </p:spPr>
      </p:pic>
    </p:spTree>
    <p:extLst>
      <p:ext uri="{BB962C8B-B14F-4D97-AF65-F5344CB8AC3E}">
        <p14:creationId xmlns:p14="http://schemas.microsoft.com/office/powerpoint/2010/main" xmlns="" val="9038717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2"/>
          <p:cNvSpPr txBox="1">
            <a:spLocks/>
          </p:cNvSpPr>
          <p:nvPr/>
        </p:nvSpPr>
        <p:spPr>
          <a:xfrm>
            <a:off x="4244013" y="6032308"/>
            <a:ext cx="4164899" cy="65804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800" dirty="0" smtClean="0">
                <a:solidFill>
                  <a:srgbClr val="FF9933"/>
                </a:solidFill>
              </a:rPr>
              <a:t>Среда </a:t>
            </a:r>
            <a:r>
              <a:rPr lang="ru-RU" sz="1800" dirty="0">
                <a:solidFill>
                  <a:srgbClr val="FF9933"/>
                </a:solidFill>
              </a:rPr>
              <a:t>для диалога с родителями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solidFill>
                  <a:srgbClr val="FF9933"/>
                </a:solidFill>
              </a:rPr>
              <a:t> </a:t>
            </a:r>
            <a:r>
              <a:rPr lang="ru-RU" sz="2000" dirty="0" smtClean="0">
                <a:solidFill>
                  <a:srgbClr val="FF9933"/>
                </a:solidFill>
              </a:rPr>
              <a:t> </a:t>
            </a:r>
            <a:endParaRPr lang="ru-RU" sz="2000" dirty="0">
              <a:solidFill>
                <a:srgbClr val="FF9933"/>
              </a:solidFill>
            </a:endParaRPr>
          </a:p>
        </p:txBody>
      </p:sp>
      <p:sp>
        <p:nvSpPr>
          <p:cNvPr id="15" name="Заголовок 2"/>
          <p:cNvSpPr txBox="1">
            <a:spLocks/>
          </p:cNvSpPr>
          <p:nvPr/>
        </p:nvSpPr>
        <p:spPr>
          <a:xfrm>
            <a:off x="3502124" y="44059"/>
            <a:ext cx="5832648" cy="3529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FF9933"/>
                </a:solidFill>
              </a:rPr>
              <a:t>4</a:t>
            </a:r>
            <a:r>
              <a:rPr lang="ru-RU" sz="1800" b="1" dirty="0" smtClean="0">
                <a:solidFill>
                  <a:srgbClr val="FF9933"/>
                </a:solidFill>
              </a:rPr>
              <a:t>. </a:t>
            </a:r>
            <a:r>
              <a:rPr lang="ru-RU" sz="1800" b="1" dirty="0">
                <a:solidFill>
                  <a:srgbClr val="FF99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Организация среды для диалога с родителями</a:t>
            </a:r>
            <a:endParaRPr lang="ru-RU" sz="1800" b="1" dirty="0">
              <a:solidFill>
                <a:srgbClr val="FF9933"/>
              </a:solidFill>
            </a:endParaRPr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552"/>
          <a:stretch/>
        </p:blipFill>
        <p:spPr>
          <a:xfrm>
            <a:off x="319725" y="632145"/>
            <a:ext cx="3660423" cy="5336978"/>
          </a:xfrm>
        </p:spPr>
      </p:pic>
      <p:pic>
        <p:nvPicPr>
          <p:cNvPr id="6" name="Рисунок 5"/>
          <p:cNvPicPr>
            <a:picLocks noGrp="1" noChangeAspect="1"/>
          </p:cNvPicPr>
          <p:nvPr>
            <p:ph type="pic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64745" y="664757"/>
            <a:ext cx="3978275" cy="5304366"/>
          </a:xfrm>
        </p:spPr>
      </p:pic>
      <p:pic>
        <p:nvPicPr>
          <p:cNvPr id="7" name="Рисунок 6"/>
          <p:cNvPicPr>
            <a:picLocks noGrp="1" noChangeAspect="1"/>
          </p:cNvPicPr>
          <p:nvPr>
            <p:ph type="pic" idx="10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24882" y="692696"/>
            <a:ext cx="3482042" cy="2611531"/>
          </a:xfr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98668" y="3420777"/>
            <a:ext cx="3482042" cy="2611531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</p:spPr>
      </p:pic>
    </p:spTree>
    <p:extLst>
      <p:ext uri="{BB962C8B-B14F-4D97-AF65-F5344CB8AC3E}">
        <p14:creationId xmlns:p14="http://schemas.microsoft.com/office/powerpoint/2010/main" xmlns="" val="22132169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6000" dirty="0"/>
              <a:t>Организация</a:t>
            </a:r>
            <a:r>
              <a:rPr lang="ru-RU" sz="5400" dirty="0"/>
              <a:t> </a:t>
            </a:r>
            <a:r>
              <a:rPr lang="ru-RU" sz="5400" dirty="0" smtClean="0"/>
              <a:t/>
            </a:r>
            <a:br>
              <a:rPr lang="ru-RU" sz="5400" dirty="0" smtClean="0"/>
            </a:br>
            <a:r>
              <a:rPr lang="ru-RU" sz="5400" dirty="0" smtClean="0"/>
              <a:t>развивающей</a:t>
            </a:r>
            <a:r>
              <a:rPr lang="ru-RU" sz="5400" dirty="0"/>
              <a:t/>
            </a:r>
            <a:br>
              <a:rPr lang="ru-RU" sz="5400" dirty="0"/>
            </a:br>
            <a:r>
              <a:rPr lang="ru-RU" sz="5400" dirty="0"/>
              <a:t>предметно-пространственной среды в </a:t>
            </a:r>
            <a:r>
              <a:rPr lang="ru-RU" sz="5400" dirty="0" smtClean="0"/>
              <a:t>группе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xmlns="" val="9328760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6417" y="404664"/>
            <a:ext cx="7518400" cy="5638800"/>
          </a:xfrm>
        </p:spPr>
      </p:pic>
      <p:pic>
        <p:nvPicPr>
          <p:cNvPr id="6" name="Рисунок 5" descr="SAM_6652.JPG"/>
          <p:cNvPicPr>
            <a:picLocks noGrp="1" noChangeAspect="1"/>
          </p:cNvPicPr>
          <p:nvPr>
            <p:ph type="pic" idx="10"/>
          </p:nvPr>
        </p:nvPicPr>
        <p:blipFill>
          <a:blip r:embed="rId4" cstate="print"/>
          <a:srcRect l="2965" r="2965"/>
          <a:stretch>
            <a:fillRect/>
          </a:stretch>
        </p:blipFill>
        <p:spPr>
          <a:xfrm>
            <a:off x="8110399" y="428604"/>
            <a:ext cx="3880243" cy="5572164"/>
          </a:xfrm>
        </p:spPr>
      </p:pic>
    </p:spTree>
    <p:extLst>
      <p:ext uri="{BB962C8B-B14F-4D97-AF65-F5344CB8AC3E}">
        <p14:creationId xmlns:p14="http://schemas.microsoft.com/office/powerpoint/2010/main" xmlns="" val="3343407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65" r="2965"/>
          <a:stretch>
            <a:fillRect/>
          </a:stretch>
        </p:blipFill>
        <p:spPr>
          <a:xfrm>
            <a:off x="112713" y="415925"/>
            <a:ext cx="3978275" cy="5638800"/>
          </a:xfrm>
        </p:spPr>
      </p:pic>
      <p:pic>
        <p:nvPicPr>
          <p:cNvPr id="6" name="Рисунок 5"/>
          <p:cNvPicPr>
            <a:picLocks noGrp="1" noChangeAspect="1"/>
          </p:cNvPicPr>
          <p:nvPr>
            <p:ph type="pic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84" r="2984"/>
          <a:stretch>
            <a:fillRect/>
          </a:stretch>
        </p:blipFill>
        <p:spPr>
          <a:xfrm>
            <a:off x="4208463" y="415925"/>
            <a:ext cx="3976687" cy="5638800"/>
          </a:xfrm>
        </p:spPr>
      </p:pic>
      <p:pic>
        <p:nvPicPr>
          <p:cNvPr id="7" name="Рисунок 6"/>
          <p:cNvPicPr>
            <a:picLocks noGrp="1" noChangeAspect="1"/>
          </p:cNvPicPr>
          <p:nvPr>
            <p:ph type="pic" idx="10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3550"/>
          <a:stretch/>
        </p:blipFill>
        <p:spPr>
          <a:xfrm>
            <a:off x="8304213" y="404664"/>
            <a:ext cx="3692170" cy="5694558"/>
          </a:xfrm>
        </p:spPr>
      </p:pic>
      <p:sp>
        <p:nvSpPr>
          <p:cNvPr id="11" name="Заголовок 2"/>
          <p:cNvSpPr txBox="1">
            <a:spLocks/>
          </p:cNvSpPr>
          <p:nvPr/>
        </p:nvSpPr>
        <p:spPr>
          <a:xfrm>
            <a:off x="-344502" y="6149069"/>
            <a:ext cx="4671920" cy="82714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25319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030" b="4030"/>
          <a:stretch>
            <a:fillRect/>
          </a:stretch>
        </p:blipFill>
        <p:spPr/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/>
              <a:t>Уголок</a:t>
            </a:r>
            <a:br>
              <a:rPr lang="ru-RU" sz="2400" dirty="0" smtClean="0"/>
            </a:br>
            <a:r>
              <a:rPr lang="ru-RU" sz="2400" dirty="0" smtClean="0"/>
              <a:t> ранней </a:t>
            </a:r>
            <a:br>
              <a:rPr lang="ru-RU" sz="2400" dirty="0" smtClean="0"/>
            </a:br>
            <a:r>
              <a:rPr lang="ru-RU" sz="2400" dirty="0" smtClean="0"/>
              <a:t>профессиональной направленности</a:t>
            </a:r>
            <a:endParaRPr lang="ru-RU" sz="2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Игрушки и макеты в нашем уголке выполнены  педагогами и родителями нашей группы. Дети с  удовольствием  делают первые шаги в  «Страну РЖД»</a:t>
            </a:r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71205" y="609600"/>
            <a:ext cx="3657600" cy="2743200"/>
          </a:xfrm>
        </p:spPr>
      </p:pic>
      <p:pic>
        <p:nvPicPr>
          <p:cNvPr id="6" name="Рисунок 5"/>
          <p:cNvPicPr>
            <a:picLocks noGrp="1" noChangeAspect="1"/>
          </p:cNvPicPr>
          <p:nvPr>
            <p:ph type="pic" idx="1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65612" y="3494088"/>
            <a:ext cx="3657600" cy="2743200"/>
          </a:xfrm>
        </p:spPr>
      </p:pic>
      <p:pic>
        <p:nvPicPr>
          <p:cNvPr id="7" name="Рисунок 6"/>
          <p:cNvPicPr>
            <a:picLocks noGrp="1" noChangeAspect="1"/>
          </p:cNvPicPr>
          <p:nvPr>
            <p:ph type="pic" idx="12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030" b="40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xmlns="" val="26895386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91819" y="609600"/>
            <a:ext cx="7518400" cy="56388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Библиотека дошколят</a:t>
            </a:r>
            <a:endParaRPr lang="ru-RU" sz="28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В группе организованна небольшая библиотека  в которой живут  не только любимые книги наших ребят. Но и висят  портреты детских писателей. Таким образом дети знакомятся не только с  произведениями ,но и с их  авторами.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13349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Картотека режимных моментов и физкультминуток</a:t>
            </a:r>
            <a:endParaRPr lang="ru-RU" sz="28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56613" y="4191000"/>
            <a:ext cx="3124200" cy="2095520"/>
          </a:xfrm>
        </p:spPr>
        <p:txBody>
          <a:bodyPr>
            <a:noAutofit/>
          </a:bodyPr>
          <a:lstStyle/>
          <a:p>
            <a:r>
              <a:rPr lang="ru-RU" sz="1600" dirty="0" smtClean="0"/>
              <a:t>Дети с удовольствием  запоминают коротенькие стихи  - приветствия,</a:t>
            </a:r>
          </a:p>
          <a:p>
            <a:r>
              <a:rPr lang="ru-RU" sz="1600" dirty="0" err="1" smtClean="0"/>
              <a:t>просыпалочки</a:t>
            </a:r>
            <a:r>
              <a:rPr lang="ru-RU" sz="1600" dirty="0" smtClean="0"/>
              <a:t>, </a:t>
            </a:r>
            <a:r>
              <a:rPr lang="ru-RU" sz="1600" dirty="0" err="1" smtClean="0"/>
              <a:t>и.т.д</a:t>
            </a:r>
            <a:r>
              <a:rPr lang="ru-RU" sz="1600" dirty="0" smtClean="0"/>
              <a:t> , а также вместе с героями сказок выполняют физкультурные задания</a:t>
            </a:r>
            <a:endParaRPr lang="ru-RU" sz="1600" dirty="0"/>
          </a:p>
        </p:txBody>
      </p:sp>
      <p:pic>
        <p:nvPicPr>
          <p:cNvPr id="2" name="Рисунок 1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8606" y="609600"/>
            <a:ext cx="7518400" cy="5638800"/>
          </a:xfrm>
        </p:spPr>
      </p:pic>
    </p:spTree>
    <p:extLst>
      <p:ext uri="{BB962C8B-B14F-4D97-AF65-F5344CB8AC3E}">
        <p14:creationId xmlns:p14="http://schemas.microsoft.com/office/powerpoint/2010/main" xmlns="" val="3502205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33713" y="6237288"/>
            <a:ext cx="3961450" cy="393576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Вход в группу, нижняя левая точка</a:t>
            </a:r>
            <a:endParaRPr lang="ru-RU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92603" y="6312744"/>
            <a:ext cx="3124200" cy="318120"/>
          </a:xfrm>
        </p:spPr>
        <p:txBody>
          <a:bodyPr>
            <a:noAutofit/>
          </a:bodyPr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Нижняя правая точка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Заголовок 2"/>
          <p:cNvSpPr txBox="1">
            <a:spLocks/>
          </p:cNvSpPr>
          <p:nvPr/>
        </p:nvSpPr>
        <p:spPr>
          <a:xfrm>
            <a:off x="121772" y="2980952"/>
            <a:ext cx="3550920" cy="39357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Верхняя левая точка</a:t>
            </a:r>
            <a:endParaRPr lang="ru-RU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Текст 3"/>
          <p:cNvSpPr txBox="1">
            <a:spLocks/>
          </p:cNvSpPr>
          <p:nvPr/>
        </p:nvSpPr>
        <p:spPr>
          <a:xfrm>
            <a:off x="4654252" y="2980952"/>
            <a:ext cx="3124200" cy="318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SzPct val="80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Верхняя правая точка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Текст 3"/>
          <p:cNvSpPr txBox="1">
            <a:spLocks/>
          </p:cNvSpPr>
          <p:nvPr/>
        </p:nvSpPr>
        <p:spPr>
          <a:xfrm>
            <a:off x="8714243" y="1700808"/>
            <a:ext cx="3124200" cy="29523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SzPct val="80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 </a:t>
            </a:r>
          </a:p>
          <a:p>
            <a:pPr algn="ctr"/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ранний возраст,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младший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редний, </a:t>
            </a:r>
            <a:r>
              <a:rPr lang="ru-RU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старший,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подготовительный 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нужное подчеркнуть) </a:t>
            </a:r>
            <a:r>
              <a:rPr lang="ru-RU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группы с четырех точек по периметру</a:t>
            </a:r>
            <a:endParaRPr lang="ru-RU" sz="24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idx="1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030" b="4030"/>
          <a:stretch>
            <a:fillRect/>
          </a:stretch>
        </p:blipFill>
        <p:spPr>
          <a:xfrm>
            <a:off x="4511675" y="238125"/>
            <a:ext cx="3978275" cy="2743200"/>
          </a:xfrm>
        </p:spPr>
      </p:pic>
      <p:pic>
        <p:nvPicPr>
          <p:cNvPr id="6" name="Рисунок 5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030" b="4030"/>
          <a:stretch>
            <a:fillRect/>
          </a:stretch>
        </p:blipFill>
        <p:spPr>
          <a:xfrm>
            <a:off x="131763" y="233363"/>
            <a:ext cx="3978275" cy="2743200"/>
          </a:xfrm>
        </p:spPr>
      </p:pic>
      <p:pic>
        <p:nvPicPr>
          <p:cNvPr id="10" name="Рисунок 9"/>
          <p:cNvPicPr>
            <a:picLocks noGrp="1" noChangeAspect="1"/>
          </p:cNvPicPr>
          <p:nvPr>
            <p:ph type="pic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030" b="4030"/>
          <a:stretch>
            <a:fillRect/>
          </a:stretch>
        </p:blipFill>
        <p:spPr>
          <a:xfrm>
            <a:off x="233363" y="3433763"/>
            <a:ext cx="3978275" cy="2743200"/>
          </a:xfrm>
        </p:spPr>
      </p:pic>
      <p:pic>
        <p:nvPicPr>
          <p:cNvPr id="11" name="Рисунок 10"/>
          <p:cNvPicPr>
            <a:picLocks noGrp="1" noChangeAspect="1"/>
          </p:cNvPicPr>
          <p:nvPr>
            <p:ph type="pic" idx="1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030" b="4030"/>
          <a:stretch>
            <a:fillRect/>
          </a:stretch>
        </p:blipFill>
        <p:spPr>
          <a:xfrm>
            <a:off x="4624388" y="3467100"/>
            <a:ext cx="3978275" cy="2743200"/>
          </a:xfrm>
        </p:spPr>
      </p:pic>
    </p:spTree>
    <p:extLst>
      <p:ext uri="{BB962C8B-B14F-4D97-AF65-F5344CB8AC3E}">
        <p14:creationId xmlns:p14="http://schemas.microsoft.com/office/powerpoint/2010/main" xmlns="" val="27050850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966620" y="785794"/>
            <a:ext cx="4032448" cy="152461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/>
              <a:t>1</a:t>
            </a:r>
            <a:r>
              <a:rPr lang="ru-RU" sz="2200" dirty="0"/>
              <a:t>. Рабочий сектор 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>( представлен математическим, экологическим, патриотическим, сенсорным, а также центром развития речи)</a:t>
            </a:r>
            <a:endParaRPr lang="ru-RU" sz="22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038628" y="2996952"/>
            <a:ext cx="4033151" cy="1440160"/>
          </a:xfrm>
        </p:spPr>
        <p:txBody>
          <a:bodyPr>
            <a:normAutofit lnSpcReduction="10000"/>
          </a:bodyPr>
          <a:lstStyle/>
          <a:p>
            <a:pPr marL="342900" indent="-342900">
              <a:buFontTx/>
              <a:buChar char="-"/>
            </a:pPr>
            <a:r>
              <a:rPr lang="ru-RU" dirty="0" smtClean="0">
                <a:solidFill>
                  <a:srgbClr val="FFFF00"/>
                </a:solidFill>
              </a:rPr>
              <a:t>Наполняемость  центров меняется  </a:t>
            </a:r>
            <a:r>
              <a:rPr lang="ru-RU" dirty="0" err="1" smtClean="0">
                <a:solidFill>
                  <a:srgbClr val="FFFF00"/>
                </a:solidFill>
              </a:rPr>
              <a:t>взависимости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</a:p>
          <a:p>
            <a:pPr marL="342900" indent="-342900">
              <a:buFontTx/>
              <a:buChar char="-"/>
            </a:pPr>
            <a:r>
              <a:rPr lang="ru-RU" dirty="0" smtClean="0">
                <a:solidFill>
                  <a:srgbClr val="FFFF00"/>
                </a:solidFill>
              </a:rPr>
              <a:t>от  темы дня, недели, времени года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7" name="Рисунок 6" descr="SAM_6762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l="5236" r="5236"/>
          <a:stretch>
            <a:fillRect/>
          </a:stretch>
        </p:blipFill>
        <p:spPr>
          <a:xfrm>
            <a:off x="808000" y="500042"/>
            <a:ext cx="5214974" cy="5786478"/>
          </a:xfrm>
        </p:spPr>
      </p:pic>
    </p:spTree>
    <p:extLst>
      <p:ext uri="{BB962C8B-B14F-4D97-AF65-F5344CB8AC3E}">
        <p14:creationId xmlns:p14="http://schemas.microsoft.com/office/powerpoint/2010/main" xmlns="" val="13896769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331152" y="6097506"/>
            <a:ext cx="3550920" cy="41864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Центр  математического развития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Заголовок 2"/>
          <p:cNvSpPr txBox="1">
            <a:spLocks/>
          </p:cNvSpPr>
          <p:nvPr/>
        </p:nvSpPr>
        <p:spPr>
          <a:xfrm>
            <a:off x="4438228" y="6097506"/>
            <a:ext cx="3550920" cy="54665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Экологический центр </a:t>
            </a:r>
          </a:p>
          <a:p>
            <a:pPr algn="ctr"/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8625514" y="6105150"/>
            <a:ext cx="3550920" cy="63446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Центр правильной речи</a:t>
            </a:r>
          </a:p>
          <a:p>
            <a:pPr algn="ctr"/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18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65" r="2965"/>
          <a:stretch>
            <a:fillRect/>
          </a:stretch>
        </p:blipFill>
        <p:spPr>
          <a:xfrm>
            <a:off x="55563" y="473075"/>
            <a:ext cx="3978275" cy="5638800"/>
          </a:xfrm>
        </p:spPr>
      </p:pic>
      <p:pic>
        <p:nvPicPr>
          <p:cNvPr id="14" name="Рисунок 13"/>
          <p:cNvPicPr>
            <a:picLocks noGrp="1" noChangeAspect="1"/>
          </p:cNvPicPr>
          <p:nvPr>
            <p:ph type="pic" idx="10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727" r="8538"/>
          <a:stretch/>
        </p:blipFill>
        <p:spPr>
          <a:xfrm>
            <a:off x="8311486" y="453786"/>
            <a:ext cx="3684895" cy="5664629"/>
          </a:xfrm>
        </p:spPr>
      </p:pic>
      <p:pic>
        <p:nvPicPr>
          <p:cNvPr id="13" name="Рисунок 12"/>
          <p:cNvPicPr>
            <a:picLocks noGrp="1" noChangeAspect="1"/>
          </p:cNvPicPr>
          <p:nvPr>
            <p:ph type="pic" idx="1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65" r="2965"/>
          <a:stretch>
            <a:fillRect/>
          </a:stretch>
        </p:blipFill>
        <p:spPr>
          <a:xfrm>
            <a:off x="4184650" y="471488"/>
            <a:ext cx="3978275" cy="5638800"/>
          </a:xfrm>
        </p:spPr>
      </p:pic>
    </p:spTree>
    <p:extLst>
      <p:ext uri="{BB962C8B-B14F-4D97-AF65-F5344CB8AC3E}">
        <p14:creationId xmlns:p14="http://schemas.microsoft.com/office/powerpoint/2010/main" xmlns="" val="36946463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705878" y="3681029"/>
            <a:ext cx="4060501" cy="50405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Рабочий </a:t>
            </a:r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сектор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Заголовок 2"/>
          <p:cNvSpPr txBox="1">
            <a:spLocks/>
          </p:cNvSpPr>
          <p:nvPr/>
        </p:nvSpPr>
        <p:spPr>
          <a:xfrm>
            <a:off x="0" y="5877272"/>
            <a:ext cx="4247760" cy="8040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сенсорного развития</a:t>
            </a: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18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2267" y="548680"/>
            <a:ext cx="3403226" cy="2552418"/>
          </a:xfrm>
        </p:spPr>
      </p:pic>
      <p:pic>
        <p:nvPicPr>
          <p:cNvPr id="18" name="Рисунок 17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66221" y="3324854"/>
            <a:ext cx="3403224" cy="2552418"/>
          </a:xfrm>
        </p:spPr>
      </p:pic>
      <p:pic>
        <p:nvPicPr>
          <p:cNvPr id="19" name="Рисунок 18"/>
          <p:cNvPicPr>
            <a:picLocks noGrp="1" noChangeAspect="1"/>
          </p:cNvPicPr>
          <p:nvPr>
            <p:ph type="pic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66221" y="548680"/>
            <a:ext cx="3403224" cy="2552418"/>
          </a:xfrm>
        </p:spPr>
      </p:pic>
      <p:sp>
        <p:nvSpPr>
          <p:cNvPr id="20" name="Заголовок 2"/>
          <p:cNvSpPr txBox="1">
            <a:spLocks/>
          </p:cNvSpPr>
          <p:nvPr/>
        </p:nvSpPr>
        <p:spPr>
          <a:xfrm>
            <a:off x="3862164" y="5995685"/>
            <a:ext cx="4247760" cy="8040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Центр </a:t>
            </a: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патриотического воспитания</a:t>
            </a: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Заголовок 2"/>
          <p:cNvSpPr txBox="1">
            <a:spLocks/>
          </p:cNvSpPr>
          <p:nvPr/>
        </p:nvSpPr>
        <p:spPr>
          <a:xfrm>
            <a:off x="7750596" y="5877272"/>
            <a:ext cx="4247760" cy="8040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Центр экспериментирования</a:t>
            </a: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7" name="Рисунок 26" descr="SAM_6672.JPG"/>
          <p:cNvPicPr>
            <a:picLocks noGrp="1" noChangeAspect="1"/>
          </p:cNvPicPr>
          <p:nvPr>
            <p:ph type="pic" idx="1"/>
          </p:nvPr>
        </p:nvPicPr>
        <p:blipFill>
          <a:blip r:embed="rId6" cstate="print"/>
          <a:srcRect l="2500" r="2500"/>
          <a:stretch>
            <a:fillRect/>
          </a:stretch>
        </p:blipFill>
        <p:spPr>
          <a:xfrm>
            <a:off x="4451350" y="4786313"/>
            <a:ext cx="1357313" cy="1071562"/>
          </a:xfrm>
        </p:spPr>
      </p:pic>
      <p:pic>
        <p:nvPicPr>
          <p:cNvPr id="30" name="Рисунок 29" descr="SAM_6678.JPG"/>
          <p:cNvPicPr>
            <a:picLocks noGrp="1" noChangeAspect="1"/>
          </p:cNvPicPr>
          <p:nvPr>
            <p:ph type="pic" idx="1"/>
          </p:nvPr>
        </p:nvPicPr>
        <p:blipFill>
          <a:blip r:embed="rId7" cstate="print"/>
          <a:srcRect t="8491" b="8491"/>
          <a:stretch>
            <a:fillRect/>
          </a:stretch>
        </p:blipFill>
        <p:spPr>
          <a:xfrm>
            <a:off x="236496" y="3500438"/>
            <a:ext cx="3814370" cy="2374986"/>
          </a:xfrm>
        </p:spPr>
      </p:pic>
      <p:pic>
        <p:nvPicPr>
          <p:cNvPr id="24" name="Рисунок 23" descr="SAM_6818.JPG"/>
          <p:cNvPicPr>
            <a:picLocks noGrp="1" noChangeAspect="1"/>
          </p:cNvPicPr>
          <p:nvPr>
            <p:ph type="pic" idx="1"/>
          </p:nvPr>
        </p:nvPicPr>
        <p:blipFill>
          <a:blip r:embed="rId8" cstate="print"/>
          <a:srcRect t="5828" b="5828"/>
          <a:stretch>
            <a:fillRect/>
          </a:stretch>
        </p:blipFill>
        <p:spPr>
          <a:xfrm>
            <a:off x="8237538" y="609600"/>
            <a:ext cx="3500437" cy="2319338"/>
          </a:xfrm>
        </p:spPr>
      </p:pic>
      <p:pic>
        <p:nvPicPr>
          <p:cNvPr id="25" name="Рисунок 24" descr="SAM_6812.JPG"/>
          <p:cNvPicPr>
            <a:picLocks noGrp="1" noChangeAspect="1"/>
          </p:cNvPicPr>
          <p:nvPr>
            <p:ph type="pic" idx="1"/>
          </p:nvPr>
        </p:nvPicPr>
        <p:blipFill>
          <a:blip r:embed="rId9" cstate="print"/>
          <a:srcRect t="1020" b="1020"/>
          <a:stretch>
            <a:fillRect/>
          </a:stretch>
        </p:blipFill>
        <p:spPr>
          <a:xfrm>
            <a:off x="8237538" y="3357563"/>
            <a:ext cx="3500437" cy="2571750"/>
          </a:xfrm>
        </p:spPr>
      </p:pic>
    </p:spTree>
    <p:extLst>
      <p:ext uri="{BB962C8B-B14F-4D97-AF65-F5344CB8AC3E}">
        <p14:creationId xmlns:p14="http://schemas.microsoft.com/office/powerpoint/2010/main" xmlns="" val="7473308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57908" y="6217120"/>
            <a:ext cx="4392487" cy="612441"/>
          </a:xfrm>
        </p:spPr>
        <p:txBody>
          <a:bodyPr>
            <a:normAutofit/>
          </a:bodyPr>
          <a:lstStyle/>
          <a:p>
            <a:pPr algn="ctr"/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1.6. Рабочий сектор </a:t>
            </a:r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методическая литература педагога)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8668" y="6214779"/>
            <a:ext cx="3124200" cy="61244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1.7. Рабочий сектор </a:t>
            </a:r>
            <a:endParaRPr lang="ru-RU" sz="1600" dirty="0" smtClean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(ИКТ для педагога)</a:t>
            </a:r>
            <a:endParaRPr lang="ru-RU" sz="16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rgbClr val="BA1010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1800" b="1" dirty="0">
              <a:solidFill>
                <a:srgbClr val="BA1010">
                  <a:lumMod val="20000"/>
                  <a:lumOff val="8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Grp="1" noChangeAspect="1"/>
          </p:cNvPicPr>
          <p:nvPr>
            <p:ph type="pic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373" t="13549" r="3678"/>
          <a:stretch/>
        </p:blipFill>
        <p:spPr>
          <a:xfrm>
            <a:off x="511012" y="836712"/>
            <a:ext cx="7051613" cy="5198653"/>
          </a:xfrm>
        </p:spPr>
      </p:pic>
      <p:pic>
        <p:nvPicPr>
          <p:cNvPr id="7" name="Рисунок 6" descr="SAM_6934.JPG"/>
          <p:cNvPicPr>
            <a:picLocks noGrp="1" noChangeAspect="1"/>
          </p:cNvPicPr>
          <p:nvPr>
            <p:ph type="pic" idx="10"/>
          </p:nvPr>
        </p:nvPicPr>
        <p:blipFill>
          <a:blip r:embed="rId4" cstate="print"/>
          <a:srcRect t="853" b="853"/>
          <a:stretch>
            <a:fillRect/>
          </a:stretch>
        </p:blipFill>
        <p:spPr>
          <a:xfrm>
            <a:off x="7823200" y="836613"/>
            <a:ext cx="3976688" cy="5211762"/>
          </a:xfrm>
        </p:spPr>
      </p:pic>
    </p:spTree>
    <p:extLst>
      <p:ext uri="{BB962C8B-B14F-4D97-AF65-F5344CB8AC3E}">
        <p14:creationId xmlns:p14="http://schemas.microsoft.com/office/powerpoint/2010/main" xmlns="" val="2664464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02124" y="6094420"/>
            <a:ext cx="4537207" cy="609600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игры</a:t>
            </a:r>
            <a:b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 descr="SAM_6803.JPG"/>
          <p:cNvPicPr>
            <a:picLocks noGrp="1" noChangeAspect="1"/>
          </p:cNvPicPr>
          <p:nvPr>
            <p:ph type="pic" idx="10"/>
          </p:nvPr>
        </p:nvPicPr>
        <p:blipFill>
          <a:blip r:embed="rId3" cstate="print"/>
          <a:srcRect l="23554" r="23554"/>
          <a:stretch>
            <a:fillRect/>
          </a:stretch>
        </p:blipFill>
        <p:spPr>
          <a:xfrm>
            <a:off x="3594082" y="571480"/>
            <a:ext cx="5143536" cy="5429288"/>
          </a:xfrm>
        </p:spPr>
      </p:pic>
    </p:spTree>
    <p:extLst>
      <p:ext uri="{BB962C8B-B14F-4D97-AF65-F5344CB8AC3E}">
        <p14:creationId xmlns:p14="http://schemas.microsoft.com/office/powerpoint/2010/main" xmlns="" val="4956790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>
            <a:spLocks/>
          </p:cNvSpPr>
          <p:nvPr/>
        </p:nvSpPr>
        <p:spPr>
          <a:xfrm>
            <a:off x="3934172" y="260648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337782" y="6098760"/>
            <a:ext cx="5099785" cy="3804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Уголок театрализации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6310436" y="6123398"/>
            <a:ext cx="4537207" cy="472768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Музыкальный уголок</a:t>
            </a:r>
          </a:p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859" b="14774"/>
          <a:stretch/>
        </p:blipFill>
        <p:spPr>
          <a:xfrm>
            <a:off x="333772" y="908720"/>
            <a:ext cx="4193784" cy="2402006"/>
          </a:xfrm>
        </p:spPr>
      </p:pic>
      <p:pic>
        <p:nvPicPr>
          <p:cNvPr id="8" name="Рисунок 7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59612" y="889236"/>
            <a:ext cx="6827520" cy="5120640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000" b="6418"/>
          <a:stretch/>
        </p:blipFill>
        <p:spPr>
          <a:xfrm>
            <a:off x="337782" y="3455281"/>
            <a:ext cx="4176464" cy="2426904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</p:spPr>
      </p:pic>
    </p:spTree>
    <p:extLst>
      <p:ext uri="{BB962C8B-B14F-4D97-AF65-F5344CB8AC3E}">
        <p14:creationId xmlns:p14="http://schemas.microsoft.com/office/powerpoint/2010/main" xmlns="" val="38017772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94212" y="6237312"/>
            <a:ext cx="3816424" cy="467105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Игровая зона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865"/>
          <a:stretch/>
        </p:blipFill>
        <p:spPr>
          <a:xfrm>
            <a:off x="277588" y="548680"/>
            <a:ext cx="3676582" cy="5562076"/>
          </a:xfrm>
        </p:spPr>
      </p:pic>
      <p:pic>
        <p:nvPicPr>
          <p:cNvPr id="8" name="Рисунок 7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61235" y="548680"/>
            <a:ext cx="3294406" cy="2470805"/>
          </a:xfr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61235" y="3501008"/>
            <a:ext cx="3294406" cy="2470805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21372" y="476672"/>
            <a:ext cx="3294406" cy="2470805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15613" y="3501007"/>
            <a:ext cx="3294406" cy="2470805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</p:spPr>
      </p:pic>
    </p:spTree>
    <p:extLst>
      <p:ext uri="{BB962C8B-B14F-4D97-AF65-F5344CB8AC3E}">
        <p14:creationId xmlns:p14="http://schemas.microsoft.com/office/powerpoint/2010/main" xmlns="" val="11961106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raduationAlbum_16x9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110000"/>
          </a:lnSpc>
          <a:defRPr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6313D3F-4C96-479C-A8EF-55F4C044825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Альбом для фотографий с выпускного вечера с черным фоном (широкоэкранный формат)</Template>
  <TotalTime>0</TotalTime>
  <Words>313</Words>
  <Application>Microsoft Office PowerPoint</Application>
  <PresentationFormat>Произвольный</PresentationFormat>
  <Paragraphs>81</Paragraphs>
  <Slides>19</Slides>
  <Notes>19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GraduationAlbum_16x9</vt:lpstr>
      <vt:lpstr>Старшая  группа. Тема «Золотые странички осени» </vt:lpstr>
      <vt:lpstr>Вход в группу, нижняя левая точка</vt:lpstr>
      <vt:lpstr>1. Рабочий сектор  ( представлен математическим, экологическим, патриотическим, сенсорным, а также центром развития речи)</vt:lpstr>
      <vt:lpstr>Слайд 4</vt:lpstr>
      <vt:lpstr>Слайд 5</vt:lpstr>
      <vt:lpstr>1.6. Рабочий сектор  (методическая литература педагога)</vt:lpstr>
      <vt:lpstr>Центр игры  </vt:lpstr>
      <vt:lpstr>Слайд 8</vt:lpstr>
      <vt:lpstr>Игровая зона</vt:lpstr>
      <vt:lpstr>Центр двигательной активности</vt:lpstr>
      <vt:lpstr>Слайд 11</vt:lpstr>
      <vt:lpstr>Слайд 12</vt:lpstr>
      <vt:lpstr>Слайд 13</vt:lpstr>
      <vt:lpstr>Организация  развивающей предметно-пространственной среды в группе</vt:lpstr>
      <vt:lpstr>Слайд 15</vt:lpstr>
      <vt:lpstr>Слайд 16</vt:lpstr>
      <vt:lpstr>Уголок  ранней  профессиональной направленности</vt:lpstr>
      <vt:lpstr>Библиотека дошколят</vt:lpstr>
      <vt:lpstr>Картотека режимных моментов и физкультминуток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2018-04-22T15:15:56Z</dcterms:created>
  <dcterms:modified xsi:type="dcterms:W3CDTF">2025-03-20T02:46:24Z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TC028133329991</vt:lpwstr>
  </property>
</Properties>
</file>